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59"/>
  </p:notesMasterIdLst>
  <p:handoutMasterIdLst>
    <p:handoutMasterId r:id="rId60"/>
  </p:handoutMasterIdLst>
  <p:sldIdLst>
    <p:sldId id="293" r:id="rId3"/>
    <p:sldId id="588" r:id="rId4"/>
    <p:sldId id="650" r:id="rId5"/>
    <p:sldId id="651" r:id="rId6"/>
    <p:sldId id="652" r:id="rId7"/>
    <p:sldId id="614" r:id="rId8"/>
    <p:sldId id="646" r:id="rId9"/>
    <p:sldId id="647" r:id="rId10"/>
    <p:sldId id="618" r:id="rId11"/>
    <p:sldId id="629" r:id="rId12"/>
    <p:sldId id="635" r:id="rId13"/>
    <p:sldId id="630" r:id="rId14"/>
    <p:sldId id="623" r:id="rId15"/>
    <p:sldId id="622" r:id="rId16"/>
    <p:sldId id="631" r:id="rId17"/>
    <p:sldId id="653" r:id="rId18"/>
    <p:sldId id="654" r:id="rId19"/>
    <p:sldId id="658" r:id="rId20"/>
    <p:sldId id="661" r:id="rId21"/>
    <p:sldId id="659" r:id="rId22"/>
    <p:sldId id="660" r:id="rId23"/>
    <p:sldId id="666" r:id="rId24"/>
    <p:sldId id="662" r:id="rId25"/>
    <p:sldId id="663" r:id="rId26"/>
    <p:sldId id="664" r:id="rId27"/>
    <p:sldId id="665" r:id="rId28"/>
    <p:sldId id="667" r:id="rId29"/>
    <p:sldId id="668" r:id="rId30"/>
    <p:sldId id="669" r:id="rId31"/>
    <p:sldId id="670" r:id="rId32"/>
    <p:sldId id="671" r:id="rId33"/>
    <p:sldId id="672" r:id="rId34"/>
    <p:sldId id="673" r:id="rId35"/>
    <p:sldId id="675" r:id="rId36"/>
    <p:sldId id="674" r:id="rId37"/>
    <p:sldId id="656" r:id="rId38"/>
    <p:sldId id="632" r:id="rId39"/>
    <p:sldId id="626" r:id="rId40"/>
    <p:sldId id="636" r:id="rId41"/>
    <p:sldId id="637" r:id="rId42"/>
    <p:sldId id="638" r:id="rId43"/>
    <p:sldId id="648" r:id="rId44"/>
    <p:sldId id="657" r:id="rId45"/>
    <p:sldId id="615" r:id="rId46"/>
    <p:sldId id="639" r:id="rId47"/>
    <p:sldId id="640" r:id="rId48"/>
    <p:sldId id="644" r:id="rId49"/>
    <p:sldId id="645" r:id="rId50"/>
    <p:sldId id="617" r:id="rId51"/>
    <p:sldId id="633" r:id="rId52"/>
    <p:sldId id="641" r:id="rId53"/>
    <p:sldId id="678" r:id="rId54"/>
    <p:sldId id="642" r:id="rId55"/>
    <p:sldId id="643" r:id="rId56"/>
    <p:sldId id="677" r:id="rId57"/>
    <p:sldId id="545" r:id="rId5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B5C"/>
    <a:srgbClr val="CC0000"/>
    <a:srgbClr val="FFFFCC"/>
    <a:srgbClr val="CC98BD"/>
    <a:srgbClr val="3399FF"/>
    <a:srgbClr val="C7E6A4"/>
    <a:srgbClr val="ABDB77"/>
    <a:srgbClr val="ABC674"/>
    <a:srgbClr val="ABDA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102" autoAdjust="0"/>
    <p:restoredTop sz="85219" autoAdjust="0"/>
  </p:normalViewPr>
  <p:slideViewPr>
    <p:cSldViewPr>
      <p:cViewPr>
        <p:scale>
          <a:sx n="88" d="100"/>
          <a:sy n="88" d="100"/>
        </p:scale>
        <p:origin x="-2316"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84"/>
    </p:cViewPr>
  </p:sorterViewPr>
  <p:notesViewPr>
    <p:cSldViewPr>
      <p:cViewPr varScale="1">
        <p:scale>
          <a:sx n="53" d="100"/>
          <a:sy n="53" d="100"/>
        </p:scale>
        <p:origin x="-29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49A42-40F1-48CF-8667-5A2E1CBF35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00CFB3CF-21F1-440B-B218-E3C4F5866450}">
      <dgm:prSet phldrT="[Metin]" custT="1"/>
      <dgm:spPr>
        <a:solidFill>
          <a:srgbClr val="CC0000"/>
        </a:solidFill>
      </dgm:spPr>
      <dgm:t>
        <a:bodyPr/>
        <a:lstStyle/>
        <a:p>
          <a:r>
            <a:rPr lang="tr-TR" sz="2400" dirty="0" smtClean="0">
              <a:latin typeface="Arial" panose="020B0604020202020204" pitchFamily="34" charset="0"/>
              <a:cs typeface="Arial" panose="020B0604020202020204" pitchFamily="34" charset="0"/>
            </a:rPr>
            <a:t>Duyarlılık</a:t>
          </a:r>
          <a:endParaRPr lang="tr-TR" sz="2400" dirty="0">
            <a:latin typeface="Arial" panose="020B0604020202020204" pitchFamily="34" charset="0"/>
            <a:cs typeface="Arial" panose="020B0604020202020204" pitchFamily="34" charset="0"/>
          </a:endParaRPr>
        </a:p>
      </dgm:t>
    </dgm:pt>
    <dgm:pt modelId="{F75D0AE6-B4C8-4E1E-A657-A7D165E83844}" type="parTrans" cxnId="{E7F5357B-682E-476C-AFCE-448B4F98A5D0}">
      <dgm:prSet/>
      <dgm:spPr/>
      <dgm:t>
        <a:bodyPr/>
        <a:lstStyle/>
        <a:p>
          <a:endParaRPr lang="tr-TR"/>
        </a:p>
      </dgm:t>
    </dgm:pt>
    <dgm:pt modelId="{571BD34A-E612-484C-8336-302F0F6F2C92}" type="sibTrans" cxnId="{E7F5357B-682E-476C-AFCE-448B4F98A5D0}">
      <dgm:prSet/>
      <dgm:spPr/>
      <dgm:t>
        <a:bodyPr/>
        <a:lstStyle/>
        <a:p>
          <a:endParaRPr lang="tr-TR"/>
        </a:p>
      </dgm:t>
    </dgm:pt>
    <dgm:pt modelId="{7447A5F1-0F3D-4AE8-B997-B0C56CD4FD71}">
      <dgm:prSet phldrT="[Metin]" custT="1"/>
      <dgm:spPr>
        <a:solidFill>
          <a:srgbClr val="CC0000"/>
        </a:solidFill>
      </dgm:spPr>
      <dgm:t>
        <a:bodyPr/>
        <a:lstStyle/>
        <a:p>
          <a:r>
            <a:rPr lang="tr-TR" sz="2400" dirty="0" smtClean="0">
              <a:latin typeface="Arial" panose="020B0604020202020204" pitchFamily="34" charset="0"/>
              <a:cs typeface="Arial" panose="020B0604020202020204" pitchFamily="34" charset="0"/>
            </a:rPr>
            <a:t>Vatanseverlik</a:t>
          </a:r>
          <a:endParaRPr lang="tr-TR" sz="2400" dirty="0">
            <a:latin typeface="Arial" panose="020B0604020202020204" pitchFamily="34" charset="0"/>
            <a:cs typeface="Arial" panose="020B0604020202020204" pitchFamily="34" charset="0"/>
          </a:endParaRPr>
        </a:p>
      </dgm:t>
    </dgm:pt>
    <dgm:pt modelId="{29AD6219-7960-4DDC-BA5F-E3373F0BBF81}" type="parTrans" cxnId="{AB27AA87-8034-4219-83FF-FA0749364FD1}">
      <dgm:prSet/>
      <dgm:spPr/>
      <dgm:t>
        <a:bodyPr/>
        <a:lstStyle/>
        <a:p>
          <a:endParaRPr lang="tr-TR"/>
        </a:p>
      </dgm:t>
    </dgm:pt>
    <dgm:pt modelId="{B3F5D22B-D15D-4473-9536-FB178F7D2A35}" type="sibTrans" cxnId="{AB27AA87-8034-4219-83FF-FA0749364FD1}">
      <dgm:prSet/>
      <dgm:spPr/>
      <dgm:t>
        <a:bodyPr/>
        <a:lstStyle/>
        <a:p>
          <a:endParaRPr lang="tr-TR"/>
        </a:p>
      </dgm:t>
    </dgm:pt>
    <dgm:pt modelId="{5C1FAB22-A6FA-4806-AB1E-3EC1245DBDE8}">
      <dgm:prSet phldrT="[Metin]" custT="1"/>
      <dgm:spPr>
        <a:solidFill>
          <a:srgbClr val="CC0000"/>
        </a:solidFill>
      </dgm:spPr>
      <dgm:t>
        <a:bodyPr/>
        <a:lstStyle/>
        <a:p>
          <a:r>
            <a:rPr lang="tr-TR" sz="2400" dirty="0" smtClean="0">
              <a:latin typeface="Arial" panose="020B0604020202020204" pitchFamily="34" charset="0"/>
              <a:cs typeface="Arial" panose="020B0604020202020204" pitchFamily="34" charset="0"/>
            </a:rPr>
            <a:t>Sorumluluk</a:t>
          </a:r>
          <a:endParaRPr lang="tr-TR" sz="2400" dirty="0">
            <a:latin typeface="Arial" panose="020B0604020202020204" pitchFamily="34" charset="0"/>
            <a:cs typeface="Arial" panose="020B0604020202020204" pitchFamily="34" charset="0"/>
          </a:endParaRPr>
        </a:p>
      </dgm:t>
    </dgm:pt>
    <dgm:pt modelId="{99A82AF6-CE1E-4324-8410-A41CAD52F4F2}" type="parTrans" cxnId="{B59AB514-1002-4C6E-BB86-B3240F0BA720}">
      <dgm:prSet/>
      <dgm:spPr/>
      <dgm:t>
        <a:bodyPr/>
        <a:lstStyle/>
        <a:p>
          <a:endParaRPr lang="tr-TR"/>
        </a:p>
      </dgm:t>
    </dgm:pt>
    <dgm:pt modelId="{D5EFADE9-C0CD-44E7-99D7-407D0638CC75}" type="sibTrans" cxnId="{B59AB514-1002-4C6E-BB86-B3240F0BA720}">
      <dgm:prSet/>
      <dgm:spPr/>
      <dgm:t>
        <a:bodyPr/>
        <a:lstStyle/>
        <a:p>
          <a:endParaRPr lang="tr-TR"/>
        </a:p>
      </dgm:t>
    </dgm:pt>
    <dgm:pt modelId="{1A5FF9DE-6A2E-43EF-A424-4D7B65515541}">
      <dgm:prSet custT="1"/>
      <dgm:spPr>
        <a:solidFill>
          <a:srgbClr val="CC0000"/>
        </a:solidFill>
      </dgm:spPr>
      <dgm:t>
        <a:bodyPr/>
        <a:lstStyle/>
        <a:p>
          <a:r>
            <a:rPr lang="tr-TR" sz="2400" dirty="0" smtClean="0">
              <a:latin typeface="Arial" panose="020B0604020202020204" pitchFamily="34" charset="0"/>
              <a:cs typeface="Arial" panose="020B0604020202020204" pitchFamily="34" charset="0"/>
            </a:rPr>
            <a:t>Saygı</a:t>
          </a:r>
        </a:p>
      </dgm:t>
    </dgm:pt>
    <dgm:pt modelId="{E150A829-716E-4F18-B504-0C3FDFA03E07}" type="parTrans" cxnId="{E4D47FD9-4B2C-45B3-9BFC-D446DAE2C06E}">
      <dgm:prSet/>
      <dgm:spPr/>
      <dgm:t>
        <a:bodyPr/>
        <a:lstStyle/>
        <a:p>
          <a:endParaRPr lang="tr-TR"/>
        </a:p>
      </dgm:t>
    </dgm:pt>
    <dgm:pt modelId="{648CA4AA-726B-45E7-8C63-F488AE0FA0AB}" type="sibTrans" cxnId="{E4D47FD9-4B2C-45B3-9BFC-D446DAE2C06E}">
      <dgm:prSet/>
      <dgm:spPr/>
      <dgm:t>
        <a:bodyPr/>
        <a:lstStyle/>
        <a:p>
          <a:endParaRPr lang="tr-TR"/>
        </a:p>
      </dgm:t>
    </dgm:pt>
    <dgm:pt modelId="{4704565D-A930-4BE3-9C95-6229DEE816E2}">
      <dgm:prSet custT="1"/>
      <dgm:spPr>
        <a:solidFill>
          <a:srgbClr val="CC0000"/>
        </a:solidFill>
      </dgm:spPr>
      <dgm:t>
        <a:bodyPr/>
        <a:lstStyle/>
        <a:p>
          <a:r>
            <a:rPr lang="tr-TR" sz="2400" dirty="0" smtClean="0">
              <a:latin typeface="Arial" panose="020B0604020202020204" pitchFamily="34" charset="0"/>
              <a:cs typeface="Arial" panose="020B0604020202020204" pitchFamily="34" charset="0"/>
            </a:rPr>
            <a:t>Yardımseverlik</a:t>
          </a:r>
        </a:p>
      </dgm:t>
    </dgm:pt>
    <dgm:pt modelId="{1F276CC4-B513-41F0-9571-B9F83BE4DAF5}" type="parTrans" cxnId="{FDDF714C-3168-4E8F-9465-BA70C46E628E}">
      <dgm:prSet/>
      <dgm:spPr/>
      <dgm:t>
        <a:bodyPr/>
        <a:lstStyle/>
        <a:p>
          <a:endParaRPr lang="tr-TR"/>
        </a:p>
      </dgm:t>
    </dgm:pt>
    <dgm:pt modelId="{80722461-2034-48CC-9C1B-E62CAF9F2668}" type="sibTrans" cxnId="{FDDF714C-3168-4E8F-9465-BA70C46E628E}">
      <dgm:prSet/>
      <dgm:spPr/>
      <dgm:t>
        <a:bodyPr/>
        <a:lstStyle/>
        <a:p>
          <a:endParaRPr lang="tr-TR"/>
        </a:p>
      </dgm:t>
    </dgm:pt>
    <dgm:pt modelId="{BB286856-4D5A-4A4E-B32A-E62ADD8DAC62}">
      <dgm:prSet custT="1"/>
      <dgm:spPr>
        <a:solidFill>
          <a:srgbClr val="CC0000"/>
        </a:solidFill>
      </dgm:spPr>
      <dgm:t>
        <a:bodyPr/>
        <a:lstStyle/>
        <a:p>
          <a:r>
            <a:rPr lang="tr-TR" sz="2400" dirty="0" smtClean="0">
              <a:latin typeface="Arial" panose="020B0604020202020204" pitchFamily="34" charset="0"/>
              <a:cs typeface="Arial" panose="020B0604020202020204" pitchFamily="34" charset="0"/>
            </a:rPr>
            <a:t>Barış</a:t>
          </a:r>
        </a:p>
      </dgm:t>
    </dgm:pt>
    <dgm:pt modelId="{841A434C-F2D1-4110-89D4-7E3835D2EA0A}" type="parTrans" cxnId="{253B9737-96D3-4588-87D2-DEA373724EE6}">
      <dgm:prSet/>
      <dgm:spPr/>
      <dgm:t>
        <a:bodyPr/>
        <a:lstStyle/>
        <a:p>
          <a:endParaRPr lang="tr-TR"/>
        </a:p>
      </dgm:t>
    </dgm:pt>
    <dgm:pt modelId="{D3D693B4-99FA-4687-A81D-C55475E67640}" type="sibTrans" cxnId="{253B9737-96D3-4588-87D2-DEA373724EE6}">
      <dgm:prSet/>
      <dgm:spPr/>
      <dgm:t>
        <a:bodyPr/>
        <a:lstStyle/>
        <a:p>
          <a:endParaRPr lang="tr-TR"/>
        </a:p>
      </dgm:t>
    </dgm:pt>
    <dgm:pt modelId="{30DAFFD9-9F22-448D-995A-FEEB1B3939F3}">
      <dgm:prSet custT="1"/>
      <dgm:spPr>
        <a:solidFill>
          <a:srgbClr val="CC0000"/>
        </a:solidFill>
      </dgm:spPr>
      <dgm:t>
        <a:bodyPr/>
        <a:lstStyle/>
        <a:p>
          <a:r>
            <a:rPr lang="tr-TR" sz="2400" dirty="0" smtClean="0">
              <a:latin typeface="Arial" panose="020B0604020202020204" pitchFamily="34" charset="0"/>
              <a:cs typeface="Arial" panose="020B0604020202020204" pitchFamily="34" charset="0"/>
            </a:rPr>
            <a:t>Dayanışma</a:t>
          </a:r>
        </a:p>
      </dgm:t>
    </dgm:pt>
    <dgm:pt modelId="{9B8DE1EE-29A2-43F6-9090-D762B1EB62D6}" type="parTrans" cxnId="{D1649826-36BA-452A-8247-17041F4230A0}">
      <dgm:prSet/>
      <dgm:spPr/>
      <dgm:t>
        <a:bodyPr/>
        <a:lstStyle/>
        <a:p>
          <a:endParaRPr lang="tr-TR"/>
        </a:p>
      </dgm:t>
    </dgm:pt>
    <dgm:pt modelId="{3A7CB6F7-9995-4BA6-8AC8-3CA4088A7D3E}" type="sibTrans" cxnId="{D1649826-36BA-452A-8247-17041F4230A0}">
      <dgm:prSet/>
      <dgm:spPr/>
      <dgm:t>
        <a:bodyPr/>
        <a:lstStyle/>
        <a:p>
          <a:endParaRPr lang="tr-TR"/>
        </a:p>
      </dgm:t>
    </dgm:pt>
    <dgm:pt modelId="{50D13272-5ABB-4CA1-9D5A-6B8FB2D75576}">
      <dgm:prSet custT="1"/>
      <dgm:spPr>
        <a:solidFill>
          <a:srgbClr val="CC0000"/>
        </a:solidFill>
      </dgm:spPr>
      <dgm:t>
        <a:bodyPr/>
        <a:lstStyle/>
        <a:p>
          <a:r>
            <a:rPr lang="tr-TR" sz="2400" dirty="0" smtClean="0">
              <a:latin typeface="Arial" panose="020B0604020202020204" pitchFamily="34" charset="0"/>
              <a:cs typeface="Arial" panose="020B0604020202020204" pitchFamily="34" charset="0"/>
            </a:rPr>
            <a:t>Ortak kültür</a:t>
          </a:r>
        </a:p>
      </dgm:t>
    </dgm:pt>
    <dgm:pt modelId="{E471FA45-F36C-473E-91DE-E29DF477752B}" type="parTrans" cxnId="{F98FE9A9-397D-4474-A3B5-CE41F3359D06}">
      <dgm:prSet/>
      <dgm:spPr/>
    </dgm:pt>
    <dgm:pt modelId="{0F77EB6C-B626-4611-9F6B-48CB6797A9CF}" type="sibTrans" cxnId="{F98FE9A9-397D-4474-A3B5-CE41F3359D06}">
      <dgm:prSet/>
      <dgm:spPr/>
    </dgm:pt>
    <dgm:pt modelId="{9A66215E-FDAC-4ED1-9808-4B9BAA922FA7}" type="pres">
      <dgm:prSet presAssocID="{C8049A42-40F1-48CF-8667-5A2E1CBF356D}" presName="linear" presStyleCnt="0">
        <dgm:presLayoutVars>
          <dgm:dir/>
          <dgm:animLvl val="lvl"/>
          <dgm:resizeHandles val="exact"/>
        </dgm:presLayoutVars>
      </dgm:prSet>
      <dgm:spPr/>
      <dgm:t>
        <a:bodyPr/>
        <a:lstStyle/>
        <a:p>
          <a:endParaRPr lang="tr-TR"/>
        </a:p>
      </dgm:t>
    </dgm:pt>
    <dgm:pt modelId="{3332F0E0-5F76-4596-BDAC-A9B63A9174F6}" type="pres">
      <dgm:prSet presAssocID="{00CFB3CF-21F1-440B-B218-E3C4F5866450}" presName="parentLin" presStyleCnt="0"/>
      <dgm:spPr/>
    </dgm:pt>
    <dgm:pt modelId="{FBA16388-F5C9-423B-BE36-EE35027354AF}" type="pres">
      <dgm:prSet presAssocID="{00CFB3CF-21F1-440B-B218-E3C4F5866450}" presName="parentLeftMargin" presStyleLbl="node1" presStyleIdx="0" presStyleCnt="8"/>
      <dgm:spPr/>
      <dgm:t>
        <a:bodyPr/>
        <a:lstStyle/>
        <a:p>
          <a:endParaRPr lang="tr-TR"/>
        </a:p>
      </dgm:t>
    </dgm:pt>
    <dgm:pt modelId="{4D76309A-7BC6-44CD-BA12-9B8CC3BCCF9D}" type="pres">
      <dgm:prSet presAssocID="{00CFB3CF-21F1-440B-B218-E3C4F5866450}" presName="parentText" presStyleLbl="node1" presStyleIdx="0" presStyleCnt="8" custScaleX="142857">
        <dgm:presLayoutVars>
          <dgm:chMax val="0"/>
          <dgm:bulletEnabled val="1"/>
        </dgm:presLayoutVars>
      </dgm:prSet>
      <dgm:spPr/>
      <dgm:t>
        <a:bodyPr/>
        <a:lstStyle/>
        <a:p>
          <a:endParaRPr lang="tr-TR"/>
        </a:p>
      </dgm:t>
    </dgm:pt>
    <dgm:pt modelId="{B9743F7A-6248-4E5C-BB1E-783CE0E19649}" type="pres">
      <dgm:prSet presAssocID="{00CFB3CF-21F1-440B-B218-E3C4F5866450}" presName="negativeSpace" presStyleCnt="0"/>
      <dgm:spPr/>
    </dgm:pt>
    <dgm:pt modelId="{8277D9D2-C0C8-4D72-B240-D7EF5DF3280C}" type="pres">
      <dgm:prSet presAssocID="{00CFB3CF-21F1-440B-B218-E3C4F5866450}" presName="childText" presStyleLbl="conFgAcc1" presStyleIdx="0" presStyleCnt="8">
        <dgm:presLayoutVars>
          <dgm:bulletEnabled val="1"/>
        </dgm:presLayoutVars>
      </dgm:prSet>
      <dgm:spPr/>
    </dgm:pt>
    <dgm:pt modelId="{E41D13D0-D0B1-4771-BDA8-3A9D640F7992}" type="pres">
      <dgm:prSet presAssocID="{571BD34A-E612-484C-8336-302F0F6F2C92}" presName="spaceBetweenRectangles" presStyleCnt="0"/>
      <dgm:spPr/>
    </dgm:pt>
    <dgm:pt modelId="{30334F79-BB3F-4773-961E-4FC17D0FF4F3}" type="pres">
      <dgm:prSet presAssocID="{7447A5F1-0F3D-4AE8-B997-B0C56CD4FD71}" presName="parentLin" presStyleCnt="0"/>
      <dgm:spPr/>
    </dgm:pt>
    <dgm:pt modelId="{A91482B4-964F-4EDD-9011-899DA5684BF1}" type="pres">
      <dgm:prSet presAssocID="{7447A5F1-0F3D-4AE8-B997-B0C56CD4FD71}" presName="parentLeftMargin" presStyleLbl="node1" presStyleIdx="0" presStyleCnt="8"/>
      <dgm:spPr/>
      <dgm:t>
        <a:bodyPr/>
        <a:lstStyle/>
        <a:p>
          <a:endParaRPr lang="tr-TR"/>
        </a:p>
      </dgm:t>
    </dgm:pt>
    <dgm:pt modelId="{6F2AD668-A593-43F0-B5A4-EE202A0B9000}" type="pres">
      <dgm:prSet presAssocID="{7447A5F1-0F3D-4AE8-B997-B0C56CD4FD71}" presName="parentText" presStyleLbl="node1" presStyleIdx="1" presStyleCnt="8" custScaleX="142857">
        <dgm:presLayoutVars>
          <dgm:chMax val="0"/>
          <dgm:bulletEnabled val="1"/>
        </dgm:presLayoutVars>
      </dgm:prSet>
      <dgm:spPr/>
      <dgm:t>
        <a:bodyPr/>
        <a:lstStyle/>
        <a:p>
          <a:endParaRPr lang="tr-TR"/>
        </a:p>
      </dgm:t>
    </dgm:pt>
    <dgm:pt modelId="{3E0FC356-C799-4913-B751-4160744B4909}" type="pres">
      <dgm:prSet presAssocID="{7447A5F1-0F3D-4AE8-B997-B0C56CD4FD71}" presName="negativeSpace" presStyleCnt="0"/>
      <dgm:spPr/>
    </dgm:pt>
    <dgm:pt modelId="{961B957A-10E3-4A5D-80A4-745DDC1FC05D}" type="pres">
      <dgm:prSet presAssocID="{7447A5F1-0F3D-4AE8-B997-B0C56CD4FD71}" presName="childText" presStyleLbl="conFgAcc1" presStyleIdx="1" presStyleCnt="8">
        <dgm:presLayoutVars>
          <dgm:bulletEnabled val="1"/>
        </dgm:presLayoutVars>
      </dgm:prSet>
      <dgm:spPr/>
    </dgm:pt>
    <dgm:pt modelId="{BF4A5927-04E0-4EC5-B5AD-34251BC03A95}" type="pres">
      <dgm:prSet presAssocID="{B3F5D22B-D15D-4473-9536-FB178F7D2A35}" presName="spaceBetweenRectangles" presStyleCnt="0"/>
      <dgm:spPr/>
    </dgm:pt>
    <dgm:pt modelId="{58AFB8E7-0F85-4C73-8547-8E9CFD74400C}" type="pres">
      <dgm:prSet presAssocID="{5C1FAB22-A6FA-4806-AB1E-3EC1245DBDE8}" presName="parentLin" presStyleCnt="0"/>
      <dgm:spPr/>
    </dgm:pt>
    <dgm:pt modelId="{5B2E6018-82C5-488A-8CEB-5D35C7CD387A}" type="pres">
      <dgm:prSet presAssocID="{5C1FAB22-A6FA-4806-AB1E-3EC1245DBDE8}" presName="parentLeftMargin" presStyleLbl="node1" presStyleIdx="1" presStyleCnt="8"/>
      <dgm:spPr/>
      <dgm:t>
        <a:bodyPr/>
        <a:lstStyle/>
        <a:p>
          <a:endParaRPr lang="tr-TR"/>
        </a:p>
      </dgm:t>
    </dgm:pt>
    <dgm:pt modelId="{52157F26-4D0C-46AC-A1DC-6C304DDE28A9}" type="pres">
      <dgm:prSet presAssocID="{5C1FAB22-A6FA-4806-AB1E-3EC1245DBDE8}" presName="parentText" presStyleLbl="node1" presStyleIdx="2" presStyleCnt="8" custScaleX="142857">
        <dgm:presLayoutVars>
          <dgm:chMax val="0"/>
          <dgm:bulletEnabled val="1"/>
        </dgm:presLayoutVars>
      </dgm:prSet>
      <dgm:spPr/>
      <dgm:t>
        <a:bodyPr/>
        <a:lstStyle/>
        <a:p>
          <a:endParaRPr lang="tr-TR"/>
        </a:p>
      </dgm:t>
    </dgm:pt>
    <dgm:pt modelId="{79AD212F-082B-4031-A554-169D9141D1DA}" type="pres">
      <dgm:prSet presAssocID="{5C1FAB22-A6FA-4806-AB1E-3EC1245DBDE8}" presName="negativeSpace" presStyleCnt="0"/>
      <dgm:spPr/>
    </dgm:pt>
    <dgm:pt modelId="{16FFCC11-8B32-4E53-892C-A62799D81972}" type="pres">
      <dgm:prSet presAssocID="{5C1FAB22-A6FA-4806-AB1E-3EC1245DBDE8}" presName="childText" presStyleLbl="conFgAcc1" presStyleIdx="2" presStyleCnt="8">
        <dgm:presLayoutVars>
          <dgm:bulletEnabled val="1"/>
        </dgm:presLayoutVars>
      </dgm:prSet>
      <dgm:spPr/>
    </dgm:pt>
    <dgm:pt modelId="{7851DEB7-857C-4F59-9C79-0D8A7915414C}" type="pres">
      <dgm:prSet presAssocID="{D5EFADE9-C0CD-44E7-99D7-407D0638CC75}" presName="spaceBetweenRectangles" presStyleCnt="0"/>
      <dgm:spPr/>
    </dgm:pt>
    <dgm:pt modelId="{6380466D-B4A9-4135-AA39-7BF7E00C4F4D}" type="pres">
      <dgm:prSet presAssocID="{1A5FF9DE-6A2E-43EF-A424-4D7B65515541}" presName="parentLin" presStyleCnt="0"/>
      <dgm:spPr/>
    </dgm:pt>
    <dgm:pt modelId="{5DC11830-04F9-49FB-8CCD-A6AC318D6E23}" type="pres">
      <dgm:prSet presAssocID="{1A5FF9DE-6A2E-43EF-A424-4D7B65515541}" presName="parentLeftMargin" presStyleLbl="node1" presStyleIdx="2" presStyleCnt="8"/>
      <dgm:spPr/>
      <dgm:t>
        <a:bodyPr/>
        <a:lstStyle/>
        <a:p>
          <a:endParaRPr lang="tr-TR"/>
        </a:p>
      </dgm:t>
    </dgm:pt>
    <dgm:pt modelId="{C99705D4-16B8-4EB2-A764-37C003F24B87}" type="pres">
      <dgm:prSet presAssocID="{1A5FF9DE-6A2E-43EF-A424-4D7B65515541}" presName="parentText" presStyleLbl="node1" presStyleIdx="3" presStyleCnt="8" custScaleX="142857" custLinFactNeighborX="16696" custLinFactNeighborY="-10715">
        <dgm:presLayoutVars>
          <dgm:chMax val="0"/>
          <dgm:bulletEnabled val="1"/>
        </dgm:presLayoutVars>
      </dgm:prSet>
      <dgm:spPr/>
      <dgm:t>
        <a:bodyPr/>
        <a:lstStyle/>
        <a:p>
          <a:endParaRPr lang="tr-TR"/>
        </a:p>
      </dgm:t>
    </dgm:pt>
    <dgm:pt modelId="{A875DF22-5338-4F0F-8FC4-2021696D5A84}" type="pres">
      <dgm:prSet presAssocID="{1A5FF9DE-6A2E-43EF-A424-4D7B65515541}" presName="negativeSpace" presStyleCnt="0"/>
      <dgm:spPr/>
    </dgm:pt>
    <dgm:pt modelId="{F40A4B25-F811-41DA-AA89-58868D8A01B7}" type="pres">
      <dgm:prSet presAssocID="{1A5FF9DE-6A2E-43EF-A424-4D7B65515541}" presName="childText" presStyleLbl="conFgAcc1" presStyleIdx="3" presStyleCnt="8">
        <dgm:presLayoutVars>
          <dgm:bulletEnabled val="1"/>
        </dgm:presLayoutVars>
      </dgm:prSet>
      <dgm:spPr/>
    </dgm:pt>
    <dgm:pt modelId="{2718986A-3F12-4AAF-B2DD-2223319DC5DE}" type="pres">
      <dgm:prSet presAssocID="{648CA4AA-726B-45E7-8C63-F488AE0FA0AB}" presName="spaceBetweenRectangles" presStyleCnt="0"/>
      <dgm:spPr/>
    </dgm:pt>
    <dgm:pt modelId="{9567C9E4-FB32-41F6-B037-70F6E18DF6EC}" type="pres">
      <dgm:prSet presAssocID="{4704565D-A930-4BE3-9C95-6229DEE816E2}" presName="parentLin" presStyleCnt="0"/>
      <dgm:spPr/>
    </dgm:pt>
    <dgm:pt modelId="{673C762C-FB04-4AE7-BD59-C56D34AC3B76}" type="pres">
      <dgm:prSet presAssocID="{4704565D-A930-4BE3-9C95-6229DEE816E2}" presName="parentLeftMargin" presStyleLbl="node1" presStyleIdx="3" presStyleCnt="8"/>
      <dgm:spPr/>
      <dgm:t>
        <a:bodyPr/>
        <a:lstStyle/>
        <a:p>
          <a:endParaRPr lang="tr-TR"/>
        </a:p>
      </dgm:t>
    </dgm:pt>
    <dgm:pt modelId="{3F55135C-63FD-4704-8B89-91AC7456AF9C}" type="pres">
      <dgm:prSet presAssocID="{4704565D-A930-4BE3-9C95-6229DEE816E2}" presName="parentText" presStyleLbl="node1" presStyleIdx="4" presStyleCnt="8" custScaleX="142857">
        <dgm:presLayoutVars>
          <dgm:chMax val="0"/>
          <dgm:bulletEnabled val="1"/>
        </dgm:presLayoutVars>
      </dgm:prSet>
      <dgm:spPr/>
      <dgm:t>
        <a:bodyPr/>
        <a:lstStyle/>
        <a:p>
          <a:endParaRPr lang="tr-TR"/>
        </a:p>
      </dgm:t>
    </dgm:pt>
    <dgm:pt modelId="{98F15D03-3DA4-435C-9826-B8711657CBA7}" type="pres">
      <dgm:prSet presAssocID="{4704565D-A930-4BE3-9C95-6229DEE816E2}" presName="negativeSpace" presStyleCnt="0"/>
      <dgm:spPr/>
    </dgm:pt>
    <dgm:pt modelId="{22F39FB6-4003-4658-A036-78621BBCF4FE}" type="pres">
      <dgm:prSet presAssocID="{4704565D-A930-4BE3-9C95-6229DEE816E2}" presName="childText" presStyleLbl="conFgAcc1" presStyleIdx="4" presStyleCnt="8">
        <dgm:presLayoutVars>
          <dgm:bulletEnabled val="1"/>
        </dgm:presLayoutVars>
      </dgm:prSet>
      <dgm:spPr/>
    </dgm:pt>
    <dgm:pt modelId="{8F79E820-B296-4FDE-93B6-B695625C2F44}" type="pres">
      <dgm:prSet presAssocID="{80722461-2034-48CC-9C1B-E62CAF9F2668}" presName="spaceBetweenRectangles" presStyleCnt="0"/>
      <dgm:spPr/>
    </dgm:pt>
    <dgm:pt modelId="{74525878-724B-422F-B640-F36DE0662032}" type="pres">
      <dgm:prSet presAssocID="{30DAFFD9-9F22-448D-995A-FEEB1B3939F3}" presName="parentLin" presStyleCnt="0"/>
      <dgm:spPr/>
    </dgm:pt>
    <dgm:pt modelId="{99D0D360-B5AC-4072-B032-642843B9DB24}" type="pres">
      <dgm:prSet presAssocID="{30DAFFD9-9F22-448D-995A-FEEB1B3939F3}" presName="parentLeftMargin" presStyleLbl="node1" presStyleIdx="4" presStyleCnt="8"/>
      <dgm:spPr/>
      <dgm:t>
        <a:bodyPr/>
        <a:lstStyle/>
        <a:p>
          <a:endParaRPr lang="tr-TR"/>
        </a:p>
      </dgm:t>
    </dgm:pt>
    <dgm:pt modelId="{77A82D35-4B31-4F70-8A0B-38C3E0C97B73}" type="pres">
      <dgm:prSet presAssocID="{30DAFFD9-9F22-448D-995A-FEEB1B3939F3}" presName="parentText" presStyleLbl="node1" presStyleIdx="5" presStyleCnt="8" custLinFactNeighborX="11111" custLinFactNeighborY="-3745">
        <dgm:presLayoutVars>
          <dgm:chMax val="0"/>
          <dgm:bulletEnabled val="1"/>
        </dgm:presLayoutVars>
      </dgm:prSet>
      <dgm:spPr/>
      <dgm:t>
        <a:bodyPr/>
        <a:lstStyle/>
        <a:p>
          <a:endParaRPr lang="tr-TR"/>
        </a:p>
      </dgm:t>
    </dgm:pt>
    <dgm:pt modelId="{528B63E1-4455-4ADA-B0DB-791ADF6704D2}" type="pres">
      <dgm:prSet presAssocID="{30DAFFD9-9F22-448D-995A-FEEB1B3939F3}" presName="negativeSpace" presStyleCnt="0"/>
      <dgm:spPr/>
    </dgm:pt>
    <dgm:pt modelId="{42FDC392-691D-422E-A3A6-7F916F8D857E}" type="pres">
      <dgm:prSet presAssocID="{30DAFFD9-9F22-448D-995A-FEEB1B3939F3}" presName="childText" presStyleLbl="conFgAcc1" presStyleIdx="5" presStyleCnt="8">
        <dgm:presLayoutVars>
          <dgm:bulletEnabled val="1"/>
        </dgm:presLayoutVars>
      </dgm:prSet>
      <dgm:spPr/>
    </dgm:pt>
    <dgm:pt modelId="{87212C3E-C6F6-45EB-B7A1-EF848E155CEE}" type="pres">
      <dgm:prSet presAssocID="{3A7CB6F7-9995-4BA6-8AC8-3CA4088A7D3E}" presName="spaceBetweenRectangles" presStyleCnt="0"/>
      <dgm:spPr/>
    </dgm:pt>
    <dgm:pt modelId="{652F1258-66AF-4284-B647-3C9F35863ACE}" type="pres">
      <dgm:prSet presAssocID="{BB286856-4D5A-4A4E-B32A-E62ADD8DAC62}" presName="parentLin" presStyleCnt="0"/>
      <dgm:spPr/>
    </dgm:pt>
    <dgm:pt modelId="{18478811-E2DF-4816-9E1F-C771DD7D5FDD}" type="pres">
      <dgm:prSet presAssocID="{BB286856-4D5A-4A4E-B32A-E62ADD8DAC62}" presName="parentLeftMargin" presStyleLbl="node1" presStyleIdx="5" presStyleCnt="8"/>
      <dgm:spPr/>
      <dgm:t>
        <a:bodyPr/>
        <a:lstStyle/>
        <a:p>
          <a:endParaRPr lang="tr-TR"/>
        </a:p>
      </dgm:t>
    </dgm:pt>
    <dgm:pt modelId="{2467E72A-4F3B-4A7F-84E9-FCA978493236}" type="pres">
      <dgm:prSet presAssocID="{BB286856-4D5A-4A4E-B32A-E62ADD8DAC62}" presName="parentText" presStyleLbl="node1" presStyleIdx="6" presStyleCnt="8" custScaleX="142857">
        <dgm:presLayoutVars>
          <dgm:chMax val="0"/>
          <dgm:bulletEnabled val="1"/>
        </dgm:presLayoutVars>
      </dgm:prSet>
      <dgm:spPr/>
      <dgm:t>
        <a:bodyPr/>
        <a:lstStyle/>
        <a:p>
          <a:endParaRPr lang="tr-TR"/>
        </a:p>
      </dgm:t>
    </dgm:pt>
    <dgm:pt modelId="{FD65508D-9CDC-4AD9-85A2-543E5851EBDD}" type="pres">
      <dgm:prSet presAssocID="{BB286856-4D5A-4A4E-B32A-E62ADD8DAC62}" presName="negativeSpace" presStyleCnt="0"/>
      <dgm:spPr/>
    </dgm:pt>
    <dgm:pt modelId="{204A22A5-E0F6-4A6F-B66C-CFA1BF3DF0B6}" type="pres">
      <dgm:prSet presAssocID="{BB286856-4D5A-4A4E-B32A-E62ADD8DAC62}" presName="childText" presStyleLbl="conFgAcc1" presStyleIdx="6" presStyleCnt="8" custLinFactNeighborX="5556" custLinFactNeighborY="-64097">
        <dgm:presLayoutVars>
          <dgm:bulletEnabled val="1"/>
        </dgm:presLayoutVars>
      </dgm:prSet>
      <dgm:spPr/>
    </dgm:pt>
    <dgm:pt modelId="{389E4853-ED73-4EF7-BA78-4379FD44E4A6}" type="pres">
      <dgm:prSet presAssocID="{D3D693B4-99FA-4687-A81D-C55475E67640}" presName="spaceBetweenRectangles" presStyleCnt="0"/>
      <dgm:spPr/>
    </dgm:pt>
    <dgm:pt modelId="{4CE77321-C750-4046-9A4A-7A1662E8F7A9}" type="pres">
      <dgm:prSet presAssocID="{50D13272-5ABB-4CA1-9D5A-6B8FB2D75576}" presName="parentLin" presStyleCnt="0"/>
      <dgm:spPr/>
    </dgm:pt>
    <dgm:pt modelId="{7E1F6A02-1586-4009-B6B2-216BB8883017}" type="pres">
      <dgm:prSet presAssocID="{50D13272-5ABB-4CA1-9D5A-6B8FB2D75576}" presName="parentLeftMargin" presStyleLbl="node1" presStyleIdx="6" presStyleCnt="8"/>
      <dgm:spPr/>
      <dgm:t>
        <a:bodyPr/>
        <a:lstStyle/>
        <a:p>
          <a:endParaRPr lang="tr-TR"/>
        </a:p>
      </dgm:t>
    </dgm:pt>
    <dgm:pt modelId="{E42B6061-896E-4527-9DF8-8EEBB8D6FB8E}" type="pres">
      <dgm:prSet presAssocID="{50D13272-5ABB-4CA1-9D5A-6B8FB2D75576}" presName="parentText" presStyleLbl="node1" presStyleIdx="7" presStyleCnt="8">
        <dgm:presLayoutVars>
          <dgm:chMax val="0"/>
          <dgm:bulletEnabled val="1"/>
        </dgm:presLayoutVars>
      </dgm:prSet>
      <dgm:spPr/>
      <dgm:t>
        <a:bodyPr/>
        <a:lstStyle/>
        <a:p>
          <a:endParaRPr lang="tr-TR"/>
        </a:p>
      </dgm:t>
    </dgm:pt>
    <dgm:pt modelId="{D16C75FF-FFEA-4514-B43C-BE3157E63264}" type="pres">
      <dgm:prSet presAssocID="{50D13272-5ABB-4CA1-9D5A-6B8FB2D75576}" presName="negativeSpace" presStyleCnt="0"/>
      <dgm:spPr/>
    </dgm:pt>
    <dgm:pt modelId="{39180B35-3463-4A1A-A715-01ABD65DAA74}" type="pres">
      <dgm:prSet presAssocID="{50D13272-5ABB-4CA1-9D5A-6B8FB2D75576}" presName="childText" presStyleLbl="conFgAcc1" presStyleIdx="7" presStyleCnt="8">
        <dgm:presLayoutVars>
          <dgm:bulletEnabled val="1"/>
        </dgm:presLayoutVars>
      </dgm:prSet>
      <dgm:spPr/>
    </dgm:pt>
  </dgm:ptLst>
  <dgm:cxnLst>
    <dgm:cxn modelId="{253B9737-96D3-4588-87D2-DEA373724EE6}" srcId="{C8049A42-40F1-48CF-8667-5A2E1CBF356D}" destId="{BB286856-4D5A-4A4E-B32A-E62ADD8DAC62}" srcOrd="6" destOrd="0" parTransId="{841A434C-F2D1-4110-89D4-7E3835D2EA0A}" sibTransId="{D3D693B4-99FA-4687-A81D-C55475E67640}"/>
    <dgm:cxn modelId="{49E7961F-29F6-454E-BC0B-4F7487312DB9}" type="presOf" srcId="{C8049A42-40F1-48CF-8667-5A2E1CBF356D}" destId="{9A66215E-FDAC-4ED1-9808-4B9BAA922FA7}" srcOrd="0" destOrd="0" presId="urn:microsoft.com/office/officeart/2005/8/layout/list1"/>
    <dgm:cxn modelId="{23399464-B431-46CA-A7DA-0041FF019D25}" type="presOf" srcId="{5C1FAB22-A6FA-4806-AB1E-3EC1245DBDE8}" destId="{52157F26-4D0C-46AC-A1DC-6C304DDE28A9}" srcOrd="1" destOrd="0" presId="urn:microsoft.com/office/officeart/2005/8/layout/list1"/>
    <dgm:cxn modelId="{3E706241-FE91-4ECA-8D0F-0EA84832ABA1}" type="presOf" srcId="{BB286856-4D5A-4A4E-B32A-E62ADD8DAC62}" destId="{2467E72A-4F3B-4A7F-84E9-FCA978493236}" srcOrd="1" destOrd="0" presId="urn:microsoft.com/office/officeart/2005/8/layout/list1"/>
    <dgm:cxn modelId="{70607792-282B-4282-9185-B17E26CB4759}" type="presOf" srcId="{5C1FAB22-A6FA-4806-AB1E-3EC1245DBDE8}" destId="{5B2E6018-82C5-488A-8CEB-5D35C7CD387A}" srcOrd="0" destOrd="0" presId="urn:microsoft.com/office/officeart/2005/8/layout/list1"/>
    <dgm:cxn modelId="{19B3B879-FBBB-4C8F-9A76-14B43DF45B6E}" type="presOf" srcId="{30DAFFD9-9F22-448D-995A-FEEB1B3939F3}" destId="{99D0D360-B5AC-4072-B032-642843B9DB24}" srcOrd="0" destOrd="0" presId="urn:microsoft.com/office/officeart/2005/8/layout/list1"/>
    <dgm:cxn modelId="{B4EFF5FA-DDB9-4CCA-908D-039EFC08C6D5}" type="presOf" srcId="{4704565D-A930-4BE3-9C95-6229DEE816E2}" destId="{3F55135C-63FD-4704-8B89-91AC7456AF9C}" srcOrd="1" destOrd="0" presId="urn:microsoft.com/office/officeart/2005/8/layout/list1"/>
    <dgm:cxn modelId="{FDDF714C-3168-4E8F-9465-BA70C46E628E}" srcId="{C8049A42-40F1-48CF-8667-5A2E1CBF356D}" destId="{4704565D-A930-4BE3-9C95-6229DEE816E2}" srcOrd="4" destOrd="0" parTransId="{1F276CC4-B513-41F0-9571-B9F83BE4DAF5}" sibTransId="{80722461-2034-48CC-9C1B-E62CAF9F2668}"/>
    <dgm:cxn modelId="{2B898C63-80E8-4537-B0BE-85F2E7927593}" type="presOf" srcId="{00CFB3CF-21F1-440B-B218-E3C4F5866450}" destId="{FBA16388-F5C9-423B-BE36-EE35027354AF}" srcOrd="0" destOrd="0" presId="urn:microsoft.com/office/officeart/2005/8/layout/list1"/>
    <dgm:cxn modelId="{B59AB514-1002-4C6E-BB86-B3240F0BA720}" srcId="{C8049A42-40F1-48CF-8667-5A2E1CBF356D}" destId="{5C1FAB22-A6FA-4806-AB1E-3EC1245DBDE8}" srcOrd="2" destOrd="0" parTransId="{99A82AF6-CE1E-4324-8410-A41CAD52F4F2}" sibTransId="{D5EFADE9-C0CD-44E7-99D7-407D0638CC75}"/>
    <dgm:cxn modelId="{3EE79060-3C03-4B9B-9071-4BF1CC4D68F6}" type="presOf" srcId="{00CFB3CF-21F1-440B-B218-E3C4F5866450}" destId="{4D76309A-7BC6-44CD-BA12-9B8CC3BCCF9D}" srcOrd="1" destOrd="0" presId="urn:microsoft.com/office/officeart/2005/8/layout/list1"/>
    <dgm:cxn modelId="{BD2F6146-5E18-4910-98BE-6CEAF289019B}" type="presOf" srcId="{1A5FF9DE-6A2E-43EF-A424-4D7B65515541}" destId="{C99705D4-16B8-4EB2-A764-37C003F24B87}" srcOrd="1" destOrd="0" presId="urn:microsoft.com/office/officeart/2005/8/layout/list1"/>
    <dgm:cxn modelId="{F98FE9A9-397D-4474-A3B5-CE41F3359D06}" srcId="{C8049A42-40F1-48CF-8667-5A2E1CBF356D}" destId="{50D13272-5ABB-4CA1-9D5A-6B8FB2D75576}" srcOrd="7" destOrd="0" parTransId="{E471FA45-F36C-473E-91DE-E29DF477752B}" sibTransId="{0F77EB6C-B626-4611-9F6B-48CB6797A9CF}"/>
    <dgm:cxn modelId="{AB27AA87-8034-4219-83FF-FA0749364FD1}" srcId="{C8049A42-40F1-48CF-8667-5A2E1CBF356D}" destId="{7447A5F1-0F3D-4AE8-B997-B0C56CD4FD71}" srcOrd="1" destOrd="0" parTransId="{29AD6219-7960-4DDC-BA5F-E3373F0BBF81}" sibTransId="{B3F5D22B-D15D-4473-9536-FB178F7D2A35}"/>
    <dgm:cxn modelId="{DF2A8244-F0F7-4E20-99C7-044C30582341}" type="presOf" srcId="{7447A5F1-0F3D-4AE8-B997-B0C56CD4FD71}" destId="{A91482B4-964F-4EDD-9011-899DA5684BF1}" srcOrd="0" destOrd="0" presId="urn:microsoft.com/office/officeart/2005/8/layout/list1"/>
    <dgm:cxn modelId="{E9756B78-E5C9-4412-AC0B-91D8493A8F39}" type="presOf" srcId="{4704565D-A930-4BE3-9C95-6229DEE816E2}" destId="{673C762C-FB04-4AE7-BD59-C56D34AC3B76}" srcOrd="0" destOrd="0" presId="urn:microsoft.com/office/officeart/2005/8/layout/list1"/>
    <dgm:cxn modelId="{676AECD8-FD5C-4F95-B50F-6C4F614B099D}" type="presOf" srcId="{BB286856-4D5A-4A4E-B32A-E62ADD8DAC62}" destId="{18478811-E2DF-4816-9E1F-C771DD7D5FDD}" srcOrd="0" destOrd="0" presId="urn:microsoft.com/office/officeart/2005/8/layout/list1"/>
    <dgm:cxn modelId="{E4D47FD9-4B2C-45B3-9BFC-D446DAE2C06E}" srcId="{C8049A42-40F1-48CF-8667-5A2E1CBF356D}" destId="{1A5FF9DE-6A2E-43EF-A424-4D7B65515541}" srcOrd="3" destOrd="0" parTransId="{E150A829-716E-4F18-B504-0C3FDFA03E07}" sibTransId="{648CA4AA-726B-45E7-8C63-F488AE0FA0AB}"/>
    <dgm:cxn modelId="{7997FE51-BCA2-4A01-9DBA-33C79C52D8E8}" type="presOf" srcId="{1A5FF9DE-6A2E-43EF-A424-4D7B65515541}" destId="{5DC11830-04F9-49FB-8CCD-A6AC318D6E23}" srcOrd="0" destOrd="0" presId="urn:microsoft.com/office/officeart/2005/8/layout/list1"/>
    <dgm:cxn modelId="{B4CD4CD3-50C3-4239-8F93-D801DB7A9F60}" type="presOf" srcId="{7447A5F1-0F3D-4AE8-B997-B0C56CD4FD71}" destId="{6F2AD668-A593-43F0-B5A4-EE202A0B9000}" srcOrd="1" destOrd="0" presId="urn:microsoft.com/office/officeart/2005/8/layout/list1"/>
    <dgm:cxn modelId="{E80E689D-144D-4EF9-A1E6-B1BB5B4D01DF}" type="presOf" srcId="{50D13272-5ABB-4CA1-9D5A-6B8FB2D75576}" destId="{7E1F6A02-1586-4009-B6B2-216BB8883017}" srcOrd="0" destOrd="0" presId="urn:microsoft.com/office/officeart/2005/8/layout/list1"/>
    <dgm:cxn modelId="{99AD5413-F694-42C9-B1E2-3460F73845B1}" type="presOf" srcId="{30DAFFD9-9F22-448D-995A-FEEB1B3939F3}" destId="{77A82D35-4B31-4F70-8A0B-38C3E0C97B73}" srcOrd="1" destOrd="0" presId="urn:microsoft.com/office/officeart/2005/8/layout/list1"/>
    <dgm:cxn modelId="{E7F5357B-682E-476C-AFCE-448B4F98A5D0}" srcId="{C8049A42-40F1-48CF-8667-5A2E1CBF356D}" destId="{00CFB3CF-21F1-440B-B218-E3C4F5866450}" srcOrd="0" destOrd="0" parTransId="{F75D0AE6-B4C8-4E1E-A657-A7D165E83844}" sibTransId="{571BD34A-E612-484C-8336-302F0F6F2C92}"/>
    <dgm:cxn modelId="{D1649826-36BA-452A-8247-17041F4230A0}" srcId="{C8049A42-40F1-48CF-8667-5A2E1CBF356D}" destId="{30DAFFD9-9F22-448D-995A-FEEB1B3939F3}" srcOrd="5" destOrd="0" parTransId="{9B8DE1EE-29A2-43F6-9090-D762B1EB62D6}" sibTransId="{3A7CB6F7-9995-4BA6-8AC8-3CA4088A7D3E}"/>
    <dgm:cxn modelId="{B32C734D-62DC-4C60-94BD-6AE9ECFDE78D}" type="presOf" srcId="{50D13272-5ABB-4CA1-9D5A-6B8FB2D75576}" destId="{E42B6061-896E-4527-9DF8-8EEBB8D6FB8E}" srcOrd="1" destOrd="0" presId="urn:microsoft.com/office/officeart/2005/8/layout/list1"/>
    <dgm:cxn modelId="{F08A1F0B-204E-4C8E-BCE6-24292BD8C6A6}" type="presParOf" srcId="{9A66215E-FDAC-4ED1-9808-4B9BAA922FA7}" destId="{3332F0E0-5F76-4596-BDAC-A9B63A9174F6}" srcOrd="0" destOrd="0" presId="urn:microsoft.com/office/officeart/2005/8/layout/list1"/>
    <dgm:cxn modelId="{F5B462B1-52EC-4CA1-8A6C-55C2DD272F40}" type="presParOf" srcId="{3332F0E0-5F76-4596-BDAC-A9B63A9174F6}" destId="{FBA16388-F5C9-423B-BE36-EE35027354AF}" srcOrd="0" destOrd="0" presId="urn:microsoft.com/office/officeart/2005/8/layout/list1"/>
    <dgm:cxn modelId="{531051CC-EE8D-482C-99CD-9B4DAAFFD0DB}" type="presParOf" srcId="{3332F0E0-5F76-4596-BDAC-A9B63A9174F6}" destId="{4D76309A-7BC6-44CD-BA12-9B8CC3BCCF9D}" srcOrd="1" destOrd="0" presId="urn:microsoft.com/office/officeart/2005/8/layout/list1"/>
    <dgm:cxn modelId="{DA9AE8DC-2CFC-46C5-8F12-BCF2D53EDA7C}" type="presParOf" srcId="{9A66215E-FDAC-4ED1-9808-4B9BAA922FA7}" destId="{B9743F7A-6248-4E5C-BB1E-783CE0E19649}" srcOrd="1" destOrd="0" presId="urn:microsoft.com/office/officeart/2005/8/layout/list1"/>
    <dgm:cxn modelId="{C1573E07-E626-4F35-8EA9-3CDE89449D14}" type="presParOf" srcId="{9A66215E-FDAC-4ED1-9808-4B9BAA922FA7}" destId="{8277D9D2-C0C8-4D72-B240-D7EF5DF3280C}" srcOrd="2" destOrd="0" presId="urn:microsoft.com/office/officeart/2005/8/layout/list1"/>
    <dgm:cxn modelId="{75BA5FC9-0C51-4D3F-95C5-46D961464F65}" type="presParOf" srcId="{9A66215E-FDAC-4ED1-9808-4B9BAA922FA7}" destId="{E41D13D0-D0B1-4771-BDA8-3A9D640F7992}" srcOrd="3" destOrd="0" presId="urn:microsoft.com/office/officeart/2005/8/layout/list1"/>
    <dgm:cxn modelId="{B5D9D292-44EE-49BA-9B3E-3D78DB32CB84}" type="presParOf" srcId="{9A66215E-FDAC-4ED1-9808-4B9BAA922FA7}" destId="{30334F79-BB3F-4773-961E-4FC17D0FF4F3}" srcOrd="4" destOrd="0" presId="urn:microsoft.com/office/officeart/2005/8/layout/list1"/>
    <dgm:cxn modelId="{87F49C6F-8AE1-43D9-8901-CAC949617C96}" type="presParOf" srcId="{30334F79-BB3F-4773-961E-4FC17D0FF4F3}" destId="{A91482B4-964F-4EDD-9011-899DA5684BF1}" srcOrd="0" destOrd="0" presId="urn:microsoft.com/office/officeart/2005/8/layout/list1"/>
    <dgm:cxn modelId="{8757DB65-E775-474A-AA42-6D8FFA1E4937}" type="presParOf" srcId="{30334F79-BB3F-4773-961E-4FC17D0FF4F3}" destId="{6F2AD668-A593-43F0-B5A4-EE202A0B9000}" srcOrd="1" destOrd="0" presId="urn:microsoft.com/office/officeart/2005/8/layout/list1"/>
    <dgm:cxn modelId="{30DB738D-3FF1-4E53-93E9-94C85F4D5F31}" type="presParOf" srcId="{9A66215E-FDAC-4ED1-9808-4B9BAA922FA7}" destId="{3E0FC356-C799-4913-B751-4160744B4909}" srcOrd="5" destOrd="0" presId="urn:microsoft.com/office/officeart/2005/8/layout/list1"/>
    <dgm:cxn modelId="{52F41355-04EA-460C-B355-32E2B5E7D63C}" type="presParOf" srcId="{9A66215E-FDAC-4ED1-9808-4B9BAA922FA7}" destId="{961B957A-10E3-4A5D-80A4-745DDC1FC05D}" srcOrd="6" destOrd="0" presId="urn:microsoft.com/office/officeart/2005/8/layout/list1"/>
    <dgm:cxn modelId="{E7AFA81D-C10D-4D2A-A9E5-9D7B9AEC90CA}" type="presParOf" srcId="{9A66215E-FDAC-4ED1-9808-4B9BAA922FA7}" destId="{BF4A5927-04E0-4EC5-B5AD-34251BC03A95}" srcOrd="7" destOrd="0" presId="urn:microsoft.com/office/officeart/2005/8/layout/list1"/>
    <dgm:cxn modelId="{D68E701F-70F6-4FC9-ADAA-8277747D5848}" type="presParOf" srcId="{9A66215E-FDAC-4ED1-9808-4B9BAA922FA7}" destId="{58AFB8E7-0F85-4C73-8547-8E9CFD74400C}" srcOrd="8" destOrd="0" presId="urn:microsoft.com/office/officeart/2005/8/layout/list1"/>
    <dgm:cxn modelId="{11C626AC-04EE-46AB-9A95-D14F7818FE57}" type="presParOf" srcId="{58AFB8E7-0F85-4C73-8547-8E9CFD74400C}" destId="{5B2E6018-82C5-488A-8CEB-5D35C7CD387A}" srcOrd="0" destOrd="0" presId="urn:microsoft.com/office/officeart/2005/8/layout/list1"/>
    <dgm:cxn modelId="{D7732A25-9CD2-4820-8E4B-035AE0A3B23F}" type="presParOf" srcId="{58AFB8E7-0F85-4C73-8547-8E9CFD74400C}" destId="{52157F26-4D0C-46AC-A1DC-6C304DDE28A9}" srcOrd="1" destOrd="0" presId="urn:microsoft.com/office/officeart/2005/8/layout/list1"/>
    <dgm:cxn modelId="{8C5EF62F-EE19-4EE0-BA08-2A9DD9BF00D4}" type="presParOf" srcId="{9A66215E-FDAC-4ED1-9808-4B9BAA922FA7}" destId="{79AD212F-082B-4031-A554-169D9141D1DA}" srcOrd="9" destOrd="0" presId="urn:microsoft.com/office/officeart/2005/8/layout/list1"/>
    <dgm:cxn modelId="{76CD91FE-5CE1-4DCB-9E1D-87D0C41447D6}" type="presParOf" srcId="{9A66215E-FDAC-4ED1-9808-4B9BAA922FA7}" destId="{16FFCC11-8B32-4E53-892C-A62799D81972}" srcOrd="10" destOrd="0" presId="urn:microsoft.com/office/officeart/2005/8/layout/list1"/>
    <dgm:cxn modelId="{F4EB7B3F-442B-4264-A51E-C4CB5C718B3A}" type="presParOf" srcId="{9A66215E-FDAC-4ED1-9808-4B9BAA922FA7}" destId="{7851DEB7-857C-4F59-9C79-0D8A7915414C}" srcOrd="11" destOrd="0" presId="urn:microsoft.com/office/officeart/2005/8/layout/list1"/>
    <dgm:cxn modelId="{CA724A93-7106-4E7C-B2FA-395BCA2B93FA}" type="presParOf" srcId="{9A66215E-FDAC-4ED1-9808-4B9BAA922FA7}" destId="{6380466D-B4A9-4135-AA39-7BF7E00C4F4D}" srcOrd="12" destOrd="0" presId="urn:microsoft.com/office/officeart/2005/8/layout/list1"/>
    <dgm:cxn modelId="{A307E4D0-2D97-4AFB-ACF0-DBFB26FA2CDF}" type="presParOf" srcId="{6380466D-B4A9-4135-AA39-7BF7E00C4F4D}" destId="{5DC11830-04F9-49FB-8CCD-A6AC318D6E23}" srcOrd="0" destOrd="0" presId="urn:microsoft.com/office/officeart/2005/8/layout/list1"/>
    <dgm:cxn modelId="{186C9589-A4D5-4712-A209-B4E52D4BFD31}" type="presParOf" srcId="{6380466D-B4A9-4135-AA39-7BF7E00C4F4D}" destId="{C99705D4-16B8-4EB2-A764-37C003F24B87}" srcOrd="1" destOrd="0" presId="urn:microsoft.com/office/officeart/2005/8/layout/list1"/>
    <dgm:cxn modelId="{79B653B7-9217-4FCA-91FA-2F11F25E3205}" type="presParOf" srcId="{9A66215E-FDAC-4ED1-9808-4B9BAA922FA7}" destId="{A875DF22-5338-4F0F-8FC4-2021696D5A84}" srcOrd="13" destOrd="0" presId="urn:microsoft.com/office/officeart/2005/8/layout/list1"/>
    <dgm:cxn modelId="{49FD7301-1D6C-476B-A176-E83BC80B223D}" type="presParOf" srcId="{9A66215E-FDAC-4ED1-9808-4B9BAA922FA7}" destId="{F40A4B25-F811-41DA-AA89-58868D8A01B7}" srcOrd="14" destOrd="0" presId="urn:microsoft.com/office/officeart/2005/8/layout/list1"/>
    <dgm:cxn modelId="{4ACD2A5F-8EFC-4386-B793-6378936A0BFF}" type="presParOf" srcId="{9A66215E-FDAC-4ED1-9808-4B9BAA922FA7}" destId="{2718986A-3F12-4AAF-B2DD-2223319DC5DE}" srcOrd="15" destOrd="0" presId="urn:microsoft.com/office/officeart/2005/8/layout/list1"/>
    <dgm:cxn modelId="{98AE40DD-2A8B-4F3E-A042-95029A5936B4}" type="presParOf" srcId="{9A66215E-FDAC-4ED1-9808-4B9BAA922FA7}" destId="{9567C9E4-FB32-41F6-B037-70F6E18DF6EC}" srcOrd="16" destOrd="0" presId="urn:microsoft.com/office/officeart/2005/8/layout/list1"/>
    <dgm:cxn modelId="{CB5E3887-AE71-444A-B795-ED2FFE8F9B61}" type="presParOf" srcId="{9567C9E4-FB32-41F6-B037-70F6E18DF6EC}" destId="{673C762C-FB04-4AE7-BD59-C56D34AC3B76}" srcOrd="0" destOrd="0" presId="urn:microsoft.com/office/officeart/2005/8/layout/list1"/>
    <dgm:cxn modelId="{CD65937B-5155-4066-BC61-E4E88502B2B4}" type="presParOf" srcId="{9567C9E4-FB32-41F6-B037-70F6E18DF6EC}" destId="{3F55135C-63FD-4704-8B89-91AC7456AF9C}" srcOrd="1" destOrd="0" presId="urn:microsoft.com/office/officeart/2005/8/layout/list1"/>
    <dgm:cxn modelId="{849235EC-C703-4736-B4EA-5ECDF27B0DB8}" type="presParOf" srcId="{9A66215E-FDAC-4ED1-9808-4B9BAA922FA7}" destId="{98F15D03-3DA4-435C-9826-B8711657CBA7}" srcOrd="17" destOrd="0" presId="urn:microsoft.com/office/officeart/2005/8/layout/list1"/>
    <dgm:cxn modelId="{AC19F713-BC6D-40B6-85B5-F46BF078852E}" type="presParOf" srcId="{9A66215E-FDAC-4ED1-9808-4B9BAA922FA7}" destId="{22F39FB6-4003-4658-A036-78621BBCF4FE}" srcOrd="18" destOrd="0" presId="urn:microsoft.com/office/officeart/2005/8/layout/list1"/>
    <dgm:cxn modelId="{D5E72817-55DE-481E-BCA9-9AF5F15FEB72}" type="presParOf" srcId="{9A66215E-FDAC-4ED1-9808-4B9BAA922FA7}" destId="{8F79E820-B296-4FDE-93B6-B695625C2F44}" srcOrd="19" destOrd="0" presId="urn:microsoft.com/office/officeart/2005/8/layout/list1"/>
    <dgm:cxn modelId="{85E629DA-3DED-4AE2-BD85-3F9B65FC9373}" type="presParOf" srcId="{9A66215E-FDAC-4ED1-9808-4B9BAA922FA7}" destId="{74525878-724B-422F-B640-F36DE0662032}" srcOrd="20" destOrd="0" presId="urn:microsoft.com/office/officeart/2005/8/layout/list1"/>
    <dgm:cxn modelId="{4C29BF79-A956-4813-A0FC-6D996015EEDE}" type="presParOf" srcId="{74525878-724B-422F-B640-F36DE0662032}" destId="{99D0D360-B5AC-4072-B032-642843B9DB24}" srcOrd="0" destOrd="0" presId="urn:microsoft.com/office/officeart/2005/8/layout/list1"/>
    <dgm:cxn modelId="{7E7CB730-5269-4EA0-8F88-958BBC338D60}" type="presParOf" srcId="{74525878-724B-422F-B640-F36DE0662032}" destId="{77A82D35-4B31-4F70-8A0B-38C3E0C97B73}" srcOrd="1" destOrd="0" presId="urn:microsoft.com/office/officeart/2005/8/layout/list1"/>
    <dgm:cxn modelId="{909F474C-D817-490C-8F2D-D10F557A8E2E}" type="presParOf" srcId="{9A66215E-FDAC-4ED1-9808-4B9BAA922FA7}" destId="{528B63E1-4455-4ADA-B0DB-791ADF6704D2}" srcOrd="21" destOrd="0" presId="urn:microsoft.com/office/officeart/2005/8/layout/list1"/>
    <dgm:cxn modelId="{AA90F9FF-9DEF-4923-B605-6B52305C934B}" type="presParOf" srcId="{9A66215E-FDAC-4ED1-9808-4B9BAA922FA7}" destId="{42FDC392-691D-422E-A3A6-7F916F8D857E}" srcOrd="22" destOrd="0" presId="urn:microsoft.com/office/officeart/2005/8/layout/list1"/>
    <dgm:cxn modelId="{AD33D650-3C33-401F-B35D-A07789D592A5}" type="presParOf" srcId="{9A66215E-FDAC-4ED1-9808-4B9BAA922FA7}" destId="{87212C3E-C6F6-45EB-B7A1-EF848E155CEE}" srcOrd="23" destOrd="0" presId="urn:microsoft.com/office/officeart/2005/8/layout/list1"/>
    <dgm:cxn modelId="{0394F2C2-CD17-4945-9D55-AC501C66CA04}" type="presParOf" srcId="{9A66215E-FDAC-4ED1-9808-4B9BAA922FA7}" destId="{652F1258-66AF-4284-B647-3C9F35863ACE}" srcOrd="24" destOrd="0" presId="urn:microsoft.com/office/officeart/2005/8/layout/list1"/>
    <dgm:cxn modelId="{A6B7F277-F984-49BB-93F4-98FD8C9B1942}" type="presParOf" srcId="{652F1258-66AF-4284-B647-3C9F35863ACE}" destId="{18478811-E2DF-4816-9E1F-C771DD7D5FDD}" srcOrd="0" destOrd="0" presId="urn:microsoft.com/office/officeart/2005/8/layout/list1"/>
    <dgm:cxn modelId="{F9D88453-4081-495E-894F-C4258F2DBB74}" type="presParOf" srcId="{652F1258-66AF-4284-B647-3C9F35863ACE}" destId="{2467E72A-4F3B-4A7F-84E9-FCA978493236}" srcOrd="1" destOrd="0" presId="urn:microsoft.com/office/officeart/2005/8/layout/list1"/>
    <dgm:cxn modelId="{6577B443-9D09-4ADA-A80C-9CB9D49180C5}" type="presParOf" srcId="{9A66215E-FDAC-4ED1-9808-4B9BAA922FA7}" destId="{FD65508D-9CDC-4AD9-85A2-543E5851EBDD}" srcOrd="25" destOrd="0" presId="urn:microsoft.com/office/officeart/2005/8/layout/list1"/>
    <dgm:cxn modelId="{FC1335F4-227B-42E2-8570-13D255DE1F53}" type="presParOf" srcId="{9A66215E-FDAC-4ED1-9808-4B9BAA922FA7}" destId="{204A22A5-E0F6-4A6F-B66C-CFA1BF3DF0B6}" srcOrd="26" destOrd="0" presId="urn:microsoft.com/office/officeart/2005/8/layout/list1"/>
    <dgm:cxn modelId="{F3E7A741-CDD1-42F1-BCDC-A8B8275206F0}" type="presParOf" srcId="{9A66215E-FDAC-4ED1-9808-4B9BAA922FA7}" destId="{389E4853-ED73-4EF7-BA78-4379FD44E4A6}" srcOrd="27" destOrd="0" presId="urn:microsoft.com/office/officeart/2005/8/layout/list1"/>
    <dgm:cxn modelId="{68EB37D8-663E-4872-84B8-B8F13FB52A6B}" type="presParOf" srcId="{9A66215E-FDAC-4ED1-9808-4B9BAA922FA7}" destId="{4CE77321-C750-4046-9A4A-7A1662E8F7A9}" srcOrd="28" destOrd="0" presId="urn:microsoft.com/office/officeart/2005/8/layout/list1"/>
    <dgm:cxn modelId="{354C3982-677C-4176-92C3-0272BB0FDE1D}" type="presParOf" srcId="{4CE77321-C750-4046-9A4A-7A1662E8F7A9}" destId="{7E1F6A02-1586-4009-B6B2-216BB8883017}" srcOrd="0" destOrd="0" presId="urn:microsoft.com/office/officeart/2005/8/layout/list1"/>
    <dgm:cxn modelId="{BFCB5324-F5D1-45F6-BAA9-B8CDDDCA0F51}" type="presParOf" srcId="{4CE77321-C750-4046-9A4A-7A1662E8F7A9}" destId="{E42B6061-896E-4527-9DF8-8EEBB8D6FB8E}" srcOrd="1" destOrd="0" presId="urn:microsoft.com/office/officeart/2005/8/layout/list1"/>
    <dgm:cxn modelId="{975D9447-D944-48EF-953B-193C73A89761}" type="presParOf" srcId="{9A66215E-FDAC-4ED1-9808-4B9BAA922FA7}" destId="{D16C75FF-FFEA-4514-B43C-BE3157E63264}" srcOrd="29" destOrd="0" presId="urn:microsoft.com/office/officeart/2005/8/layout/list1"/>
    <dgm:cxn modelId="{7F0C9107-0C31-49AD-BF86-053B02AADB1E}" type="presParOf" srcId="{9A66215E-FDAC-4ED1-9808-4B9BAA922FA7}" destId="{39180B35-3463-4A1A-A715-01ABD65DAA74}" srcOrd="3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24E2B-1E30-49A9-A22F-AFDCF8EF10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7E43A319-714E-44F3-8475-76107BC9E647}">
      <dgm:prSet custT="1"/>
      <dgm:spPr>
        <a:solidFill>
          <a:srgbClr val="F66B5C"/>
        </a:solidFill>
      </dgm:spPr>
      <dgm:t>
        <a:bodyPr/>
        <a:lstStyle/>
        <a:p>
          <a:r>
            <a:rPr lang="tr-TR" sz="2400" dirty="0" smtClean="0">
              <a:solidFill>
                <a:schemeClr val="tx1"/>
              </a:solidFill>
              <a:latin typeface="Arial" panose="020B0604020202020204" pitchFamily="34" charset="0"/>
              <a:cs typeface="Arial" panose="020B0604020202020204" pitchFamily="34" charset="0"/>
            </a:rPr>
            <a:t>Tanımaya, </a:t>
          </a:r>
          <a:endParaRPr lang="tr-TR" sz="2400" dirty="0">
            <a:solidFill>
              <a:schemeClr val="tx1"/>
            </a:solidFill>
            <a:latin typeface="Arial" panose="020B0604020202020204" pitchFamily="34" charset="0"/>
            <a:cs typeface="Arial" panose="020B0604020202020204" pitchFamily="34" charset="0"/>
          </a:endParaRPr>
        </a:p>
      </dgm:t>
    </dgm:pt>
    <dgm:pt modelId="{87C284DE-C3CF-41E9-ACFD-B46BC9291922}" type="parTrans" cxnId="{8142CC02-8CA3-4DD4-A247-2F5ACB4A1DBB}">
      <dgm:prSet/>
      <dgm:spPr/>
      <dgm:t>
        <a:bodyPr/>
        <a:lstStyle/>
        <a:p>
          <a:endParaRPr lang="tr-TR"/>
        </a:p>
      </dgm:t>
    </dgm:pt>
    <dgm:pt modelId="{63E4ABF9-4C1F-4A4C-9829-1A0F58E2A855}" type="sibTrans" cxnId="{8142CC02-8CA3-4DD4-A247-2F5ACB4A1DBB}">
      <dgm:prSet/>
      <dgm:spPr/>
      <dgm:t>
        <a:bodyPr/>
        <a:lstStyle/>
        <a:p>
          <a:endParaRPr lang="tr-TR"/>
        </a:p>
      </dgm:t>
    </dgm:pt>
    <dgm:pt modelId="{2C735034-9C16-4DF0-A402-C0AADD3397AD}">
      <dgm:prSet custT="1"/>
      <dgm:spPr>
        <a:solidFill>
          <a:srgbClr val="F66B5C"/>
        </a:solidFill>
      </dgm:spPr>
      <dgm:t>
        <a:bodyPr/>
        <a:lstStyle/>
        <a:p>
          <a:r>
            <a:rPr lang="tr-TR" sz="2400" dirty="0" smtClean="0">
              <a:solidFill>
                <a:schemeClr val="tx1"/>
              </a:solidFill>
              <a:latin typeface="Arial" panose="020B0604020202020204" pitchFamily="34" charset="0"/>
              <a:cs typeface="Arial" panose="020B0604020202020204" pitchFamily="34" charset="0"/>
            </a:rPr>
            <a:t>Biçimlendirmeye / izlemeye,  </a:t>
          </a:r>
          <a:endParaRPr lang="tr-TR" sz="2400" dirty="0">
            <a:solidFill>
              <a:schemeClr val="tx1"/>
            </a:solidFill>
            <a:latin typeface="Arial" panose="020B0604020202020204" pitchFamily="34" charset="0"/>
            <a:cs typeface="Arial" panose="020B0604020202020204" pitchFamily="34" charset="0"/>
          </a:endParaRPr>
        </a:p>
      </dgm:t>
    </dgm:pt>
    <dgm:pt modelId="{09A4C841-0639-410B-A04F-7F74ACFE5DAF}" type="parTrans" cxnId="{34A75DFC-9780-4F34-9D44-C1571F478D9B}">
      <dgm:prSet/>
      <dgm:spPr/>
      <dgm:t>
        <a:bodyPr/>
        <a:lstStyle/>
        <a:p>
          <a:endParaRPr lang="tr-TR"/>
        </a:p>
      </dgm:t>
    </dgm:pt>
    <dgm:pt modelId="{78352D47-FD1E-4CC5-850F-3DF82E3EB841}" type="sibTrans" cxnId="{34A75DFC-9780-4F34-9D44-C1571F478D9B}">
      <dgm:prSet/>
      <dgm:spPr/>
      <dgm:t>
        <a:bodyPr/>
        <a:lstStyle/>
        <a:p>
          <a:endParaRPr lang="tr-TR"/>
        </a:p>
      </dgm:t>
    </dgm:pt>
    <dgm:pt modelId="{152A4FEA-1981-46C8-89D2-1FA131A40815}">
      <dgm:prSet custT="1"/>
      <dgm:spPr>
        <a:solidFill>
          <a:srgbClr val="F66B5C"/>
        </a:solidFill>
      </dgm:spPr>
      <dgm:t>
        <a:bodyPr/>
        <a:lstStyle/>
        <a:p>
          <a:r>
            <a:rPr lang="tr-TR" sz="2400" dirty="0" smtClean="0">
              <a:solidFill>
                <a:schemeClr val="tx1"/>
              </a:solidFill>
              <a:latin typeface="Arial" panose="020B0604020202020204" pitchFamily="34" charset="0"/>
              <a:cs typeface="Arial" panose="020B0604020202020204" pitchFamily="34" charset="0"/>
            </a:rPr>
            <a:t>Başarı düzeyini belirlemeye</a:t>
          </a:r>
          <a:endParaRPr lang="tr-TR" sz="2400" dirty="0">
            <a:solidFill>
              <a:schemeClr val="tx1"/>
            </a:solidFill>
            <a:latin typeface="Arial" panose="020B0604020202020204" pitchFamily="34" charset="0"/>
            <a:cs typeface="Arial" panose="020B0604020202020204" pitchFamily="34" charset="0"/>
          </a:endParaRPr>
        </a:p>
      </dgm:t>
    </dgm:pt>
    <dgm:pt modelId="{BA0E32B5-DC38-4B89-BBD7-E05A3F1637B1}" type="parTrans" cxnId="{E5837BDA-BBCC-451E-96AD-73D26D90EB2F}">
      <dgm:prSet/>
      <dgm:spPr/>
      <dgm:t>
        <a:bodyPr/>
        <a:lstStyle/>
        <a:p>
          <a:endParaRPr lang="tr-TR"/>
        </a:p>
      </dgm:t>
    </dgm:pt>
    <dgm:pt modelId="{61C70166-8D27-4C5E-AFB8-83F26EFCCE29}" type="sibTrans" cxnId="{E5837BDA-BBCC-451E-96AD-73D26D90EB2F}">
      <dgm:prSet/>
      <dgm:spPr/>
      <dgm:t>
        <a:bodyPr/>
        <a:lstStyle/>
        <a:p>
          <a:endParaRPr lang="tr-TR"/>
        </a:p>
      </dgm:t>
    </dgm:pt>
    <dgm:pt modelId="{442A202A-02B5-4E8D-B293-6DC9A6EBD6AC}" type="pres">
      <dgm:prSet presAssocID="{05F24E2B-1E30-49A9-A22F-AFDCF8EF10B6}" presName="linear" presStyleCnt="0">
        <dgm:presLayoutVars>
          <dgm:dir/>
          <dgm:animLvl val="lvl"/>
          <dgm:resizeHandles val="exact"/>
        </dgm:presLayoutVars>
      </dgm:prSet>
      <dgm:spPr/>
      <dgm:t>
        <a:bodyPr/>
        <a:lstStyle/>
        <a:p>
          <a:endParaRPr lang="tr-TR"/>
        </a:p>
      </dgm:t>
    </dgm:pt>
    <dgm:pt modelId="{06E13A9A-888C-48FC-833E-F31D43DBDAFB}" type="pres">
      <dgm:prSet presAssocID="{7E43A319-714E-44F3-8475-76107BC9E647}" presName="parentLin" presStyleCnt="0"/>
      <dgm:spPr/>
    </dgm:pt>
    <dgm:pt modelId="{38A6504B-4FB1-4B7A-A774-675CC04C8B64}" type="pres">
      <dgm:prSet presAssocID="{7E43A319-714E-44F3-8475-76107BC9E647}" presName="parentLeftMargin" presStyleLbl="node1" presStyleIdx="0" presStyleCnt="3"/>
      <dgm:spPr/>
      <dgm:t>
        <a:bodyPr/>
        <a:lstStyle/>
        <a:p>
          <a:endParaRPr lang="tr-TR"/>
        </a:p>
      </dgm:t>
    </dgm:pt>
    <dgm:pt modelId="{EBAFAC4D-CD50-434B-BCC7-AD0FC58B246E}" type="pres">
      <dgm:prSet presAssocID="{7E43A319-714E-44F3-8475-76107BC9E647}" presName="parentText" presStyleLbl="node1" presStyleIdx="0" presStyleCnt="3" custScaleY="58099" custLinFactNeighborX="-57895" custLinFactNeighborY="17349">
        <dgm:presLayoutVars>
          <dgm:chMax val="0"/>
          <dgm:bulletEnabled val="1"/>
        </dgm:presLayoutVars>
      </dgm:prSet>
      <dgm:spPr/>
      <dgm:t>
        <a:bodyPr/>
        <a:lstStyle/>
        <a:p>
          <a:endParaRPr lang="tr-TR"/>
        </a:p>
      </dgm:t>
    </dgm:pt>
    <dgm:pt modelId="{0395E6CE-D101-4F06-B780-60BCF1023CE2}" type="pres">
      <dgm:prSet presAssocID="{7E43A319-714E-44F3-8475-76107BC9E647}" presName="negativeSpace" presStyleCnt="0"/>
      <dgm:spPr/>
    </dgm:pt>
    <dgm:pt modelId="{02E4678A-9AA2-4EA9-90BF-F761E3A2EA33}" type="pres">
      <dgm:prSet presAssocID="{7E43A319-714E-44F3-8475-76107BC9E647}" presName="childText" presStyleLbl="conFgAcc1" presStyleIdx="0" presStyleCnt="3" custLinFactNeighborY="-71809">
        <dgm:presLayoutVars>
          <dgm:bulletEnabled val="1"/>
        </dgm:presLayoutVars>
      </dgm:prSet>
      <dgm:spPr/>
    </dgm:pt>
    <dgm:pt modelId="{A18D8137-DCC6-4353-A098-6E2B5E4424B8}" type="pres">
      <dgm:prSet presAssocID="{63E4ABF9-4C1F-4A4C-9829-1A0F58E2A855}" presName="spaceBetweenRectangles" presStyleCnt="0"/>
      <dgm:spPr/>
    </dgm:pt>
    <dgm:pt modelId="{2F861B61-58B4-48C9-951C-0D4CCC598DAA}" type="pres">
      <dgm:prSet presAssocID="{2C735034-9C16-4DF0-A402-C0AADD3397AD}" presName="parentLin" presStyleCnt="0"/>
      <dgm:spPr/>
    </dgm:pt>
    <dgm:pt modelId="{F6A64C88-7B01-4D1A-BD01-2EA6028AF028}" type="pres">
      <dgm:prSet presAssocID="{2C735034-9C16-4DF0-A402-C0AADD3397AD}" presName="parentLeftMargin" presStyleLbl="node1" presStyleIdx="0" presStyleCnt="3"/>
      <dgm:spPr/>
      <dgm:t>
        <a:bodyPr/>
        <a:lstStyle/>
        <a:p>
          <a:endParaRPr lang="tr-TR"/>
        </a:p>
      </dgm:t>
    </dgm:pt>
    <dgm:pt modelId="{F8D8C84C-8A18-4467-A18E-47D732885ADA}" type="pres">
      <dgm:prSet presAssocID="{2C735034-9C16-4DF0-A402-C0AADD3397AD}" presName="parentText" presStyleLbl="node1" presStyleIdx="1" presStyleCnt="3" custScaleY="77267" custLinFactNeighborX="-57895" custLinFactNeighborY="-5245">
        <dgm:presLayoutVars>
          <dgm:chMax val="0"/>
          <dgm:bulletEnabled val="1"/>
        </dgm:presLayoutVars>
      </dgm:prSet>
      <dgm:spPr/>
      <dgm:t>
        <a:bodyPr/>
        <a:lstStyle/>
        <a:p>
          <a:endParaRPr lang="tr-TR"/>
        </a:p>
      </dgm:t>
    </dgm:pt>
    <dgm:pt modelId="{43A02457-9BDD-4AAF-BB42-83133536F787}" type="pres">
      <dgm:prSet presAssocID="{2C735034-9C16-4DF0-A402-C0AADD3397AD}" presName="negativeSpace" presStyleCnt="0"/>
      <dgm:spPr/>
    </dgm:pt>
    <dgm:pt modelId="{14AB2294-C2BE-4FCC-96AC-75661C4FFCAA}" type="pres">
      <dgm:prSet presAssocID="{2C735034-9C16-4DF0-A402-C0AADD3397AD}" presName="childText" presStyleLbl="conFgAcc1" presStyleIdx="1" presStyleCnt="3" custLinFactY="-16657" custLinFactNeighborY="-100000">
        <dgm:presLayoutVars>
          <dgm:bulletEnabled val="1"/>
        </dgm:presLayoutVars>
      </dgm:prSet>
      <dgm:spPr/>
    </dgm:pt>
    <dgm:pt modelId="{292A8CA5-EF90-4A75-B567-4126F869A8A8}" type="pres">
      <dgm:prSet presAssocID="{78352D47-FD1E-4CC5-850F-3DF82E3EB841}" presName="spaceBetweenRectangles" presStyleCnt="0"/>
      <dgm:spPr/>
    </dgm:pt>
    <dgm:pt modelId="{EB031080-ED3B-45FD-A8E1-C01A0C7F98B8}" type="pres">
      <dgm:prSet presAssocID="{152A4FEA-1981-46C8-89D2-1FA131A40815}" presName="parentLin" presStyleCnt="0"/>
      <dgm:spPr/>
    </dgm:pt>
    <dgm:pt modelId="{F60B0418-B387-467F-A5DA-CBC2C9DEF1C3}" type="pres">
      <dgm:prSet presAssocID="{152A4FEA-1981-46C8-89D2-1FA131A40815}" presName="parentLeftMargin" presStyleLbl="node1" presStyleIdx="1" presStyleCnt="3"/>
      <dgm:spPr/>
      <dgm:t>
        <a:bodyPr/>
        <a:lstStyle/>
        <a:p>
          <a:endParaRPr lang="tr-TR"/>
        </a:p>
      </dgm:t>
    </dgm:pt>
    <dgm:pt modelId="{BA1BAFD1-C2E2-4E20-9DCC-C9DEAA4857FE}" type="pres">
      <dgm:prSet presAssocID="{152A4FEA-1981-46C8-89D2-1FA131A40815}" presName="parentText" presStyleLbl="node1" presStyleIdx="2" presStyleCnt="3" custScaleX="150037" custScaleY="67104" custLinFactNeighborX="-53639" custLinFactNeighborY="-3580">
        <dgm:presLayoutVars>
          <dgm:chMax val="0"/>
          <dgm:bulletEnabled val="1"/>
        </dgm:presLayoutVars>
      </dgm:prSet>
      <dgm:spPr/>
      <dgm:t>
        <a:bodyPr/>
        <a:lstStyle/>
        <a:p>
          <a:endParaRPr lang="tr-TR"/>
        </a:p>
      </dgm:t>
    </dgm:pt>
    <dgm:pt modelId="{687BBA7E-FDA2-43E8-BEF7-BF5CAAACAE97}" type="pres">
      <dgm:prSet presAssocID="{152A4FEA-1981-46C8-89D2-1FA131A40815}" presName="negativeSpace" presStyleCnt="0"/>
      <dgm:spPr/>
    </dgm:pt>
    <dgm:pt modelId="{F2E544A4-4E3F-4011-805A-52053FBACBF8}" type="pres">
      <dgm:prSet presAssocID="{152A4FEA-1981-46C8-89D2-1FA131A40815}" presName="childText" presStyleLbl="conFgAcc1" presStyleIdx="2" presStyleCnt="3" custLinFactNeighborX="-1053" custLinFactNeighborY="-63544">
        <dgm:presLayoutVars>
          <dgm:bulletEnabled val="1"/>
        </dgm:presLayoutVars>
      </dgm:prSet>
      <dgm:spPr/>
    </dgm:pt>
  </dgm:ptLst>
  <dgm:cxnLst>
    <dgm:cxn modelId="{96154139-7DA2-4794-ADDF-E9600014DF5E}" type="presOf" srcId="{2C735034-9C16-4DF0-A402-C0AADD3397AD}" destId="{F6A64C88-7B01-4D1A-BD01-2EA6028AF028}" srcOrd="0" destOrd="0" presId="urn:microsoft.com/office/officeart/2005/8/layout/list1"/>
    <dgm:cxn modelId="{8142CC02-8CA3-4DD4-A247-2F5ACB4A1DBB}" srcId="{05F24E2B-1E30-49A9-A22F-AFDCF8EF10B6}" destId="{7E43A319-714E-44F3-8475-76107BC9E647}" srcOrd="0" destOrd="0" parTransId="{87C284DE-C3CF-41E9-ACFD-B46BC9291922}" sibTransId="{63E4ABF9-4C1F-4A4C-9829-1A0F58E2A855}"/>
    <dgm:cxn modelId="{E5837BDA-BBCC-451E-96AD-73D26D90EB2F}" srcId="{05F24E2B-1E30-49A9-A22F-AFDCF8EF10B6}" destId="{152A4FEA-1981-46C8-89D2-1FA131A40815}" srcOrd="2" destOrd="0" parTransId="{BA0E32B5-DC38-4B89-BBD7-E05A3F1637B1}" sibTransId="{61C70166-8D27-4C5E-AFB8-83F26EFCCE29}"/>
    <dgm:cxn modelId="{34A75DFC-9780-4F34-9D44-C1571F478D9B}" srcId="{05F24E2B-1E30-49A9-A22F-AFDCF8EF10B6}" destId="{2C735034-9C16-4DF0-A402-C0AADD3397AD}" srcOrd="1" destOrd="0" parTransId="{09A4C841-0639-410B-A04F-7F74ACFE5DAF}" sibTransId="{78352D47-FD1E-4CC5-850F-3DF82E3EB841}"/>
    <dgm:cxn modelId="{B0C67BF7-98E7-4A06-9E9A-71E5D6F9A1B3}" type="presOf" srcId="{05F24E2B-1E30-49A9-A22F-AFDCF8EF10B6}" destId="{442A202A-02B5-4E8D-B293-6DC9A6EBD6AC}" srcOrd="0" destOrd="0" presId="urn:microsoft.com/office/officeart/2005/8/layout/list1"/>
    <dgm:cxn modelId="{72D4A26A-92A6-40B9-86A3-1BD704CCAB94}" type="presOf" srcId="{7E43A319-714E-44F3-8475-76107BC9E647}" destId="{EBAFAC4D-CD50-434B-BCC7-AD0FC58B246E}" srcOrd="1" destOrd="0" presId="urn:microsoft.com/office/officeart/2005/8/layout/list1"/>
    <dgm:cxn modelId="{22EA3666-2459-48C1-9A50-2097BE950BCF}" type="presOf" srcId="{152A4FEA-1981-46C8-89D2-1FA131A40815}" destId="{BA1BAFD1-C2E2-4E20-9DCC-C9DEAA4857FE}" srcOrd="1" destOrd="0" presId="urn:microsoft.com/office/officeart/2005/8/layout/list1"/>
    <dgm:cxn modelId="{4B789605-38CA-4928-8FA4-A3CF3F4A7F82}" type="presOf" srcId="{152A4FEA-1981-46C8-89D2-1FA131A40815}" destId="{F60B0418-B387-467F-A5DA-CBC2C9DEF1C3}" srcOrd="0" destOrd="0" presId="urn:microsoft.com/office/officeart/2005/8/layout/list1"/>
    <dgm:cxn modelId="{5989FA73-7BD0-4853-8E4E-5B3CA28DB0D1}" type="presOf" srcId="{7E43A319-714E-44F3-8475-76107BC9E647}" destId="{38A6504B-4FB1-4B7A-A774-675CC04C8B64}" srcOrd="0" destOrd="0" presId="urn:microsoft.com/office/officeart/2005/8/layout/list1"/>
    <dgm:cxn modelId="{0D2200C5-7EA7-4BFE-8241-090BBE305BCA}" type="presOf" srcId="{2C735034-9C16-4DF0-A402-C0AADD3397AD}" destId="{F8D8C84C-8A18-4467-A18E-47D732885ADA}" srcOrd="1" destOrd="0" presId="urn:microsoft.com/office/officeart/2005/8/layout/list1"/>
    <dgm:cxn modelId="{D91BDC1D-0B84-40CC-85BB-0EA10B4D3D67}" type="presParOf" srcId="{442A202A-02B5-4E8D-B293-6DC9A6EBD6AC}" destId="{06E13A9A-888C-48FC-833E-F31D43DBDAFB}" srcOrd="0" destOrd="0" presId="urn:microsoft.com/office/officeart/2005/8/layout/list1"/>
    <dgm:cxn modelId="{728EB708-D222-484E-9F9D-E6EE1F700103}" type="presParOf" srcId="{06E13A9A-888C-48FC-833E-F31D43DBDAFB}" destId="{38A6504B-4FB1-4B7A-A774-675CC04C8B64}" srcOrd="0" destOrd="0" presId="urn:microsoft.com/office/officeart/2005/8/layout/list1"/>
    <dgm:cxn modelId="{E25AD3F8-5CF7-4C9C-A92C-FF0529575D55}" type="presParOf" srcId="{06E13A9A-888C-48FC-833E-F31D43DBDAFB}" destId="{EBAFAC4D-CD50-434B-BCC7-AD0FC58B246E}" srcOrd="1" destOrd="0" presId="urn:microsoft.com/office/officeart/2005/8/layout/list1"/>
    <dgm:cxn modelId="{0CF0067B-0FE8-4A0A-BA19-45653CEEB847}" type="presParOf" srcId="{442A202A-02B5-4E8D-B293-6DC9A6EBD6AC}" destId="{0395E6CE-D101-4F06-B780-60BCF1023CE2}" srcOrd="1" destOrd="0" presId="urn:microsoft.com/office/officeart/2005/8/layout/list1"/>
    <dgm:cxn modelId="{0AA3E216-94D9-41A7-91B5-232AD24902EB}" type="presParOf" srcId="{442A202A-02B5-4E8D-B293-6DC9A6EBD6AC}" destId="{02E4678A-9AA2-4EA9-90BF-F761E3A2EA33}" srcOrd="2" destOrd="0" presId="urn:microsoft.com/office/officeart/2005/8/layout/list1"/>
    <dgm:cxn modelId="{4FC34C91-7918-4410-AEE0-850BFE252E03}" type="presParOf" srcId="{442A202A-02B5-4E8D-B293-6DC9A6EBD6AC}" destId="{A18D8137-DCC6-4353-A098-6E2B5E4424B8}" srcOrd="3" destOrd="0" presId="urn:microsoft.com/office/officeart/2005/8/layout/list1"/>
    <dgm:cxn modelId="{A3DD4DAB-868D-4913-9875-FB32E9DD5EEE}" type="presParOf" srcId="{442A202A-02B5-4E8D-B293-6DC9A6EBD6AC}" destId="{2F861B61-58B4-48C9-951C-0D4CCC598DAA}" srcOrd="4" destOrd="0" presId="urn:microsoft.com/office/officeart/2005/8/layout/list1"/>
    <dgm:cxn modelId="{0547D3CA-A79A-4B59-B2E7-99B3BCD92488}" type="presParOf" srcId="{2F861B61-58B4-48C9-951C-0D4CCC598DAA}" destId="{F6A64C88-7B01-4D1A-BD01-2EA6028AF028}" srcOrd="0" destOrd="0" presId="urn:microsoft.com/office/officeart/2005/8/layout/list1"/>
    <dgm:cxn modelId="{ACF32922-CD94-48D1-8388-D54AFBE2086F}" type="presParOf" srcId="{2F861B61-58B4-48C9-951C-0D4CCC598DAA}" destId="{F8D8C84C-8A18-4467-A18E-47D732885ADA}" srcOrd="1" destOrd="0" presId="urn:microsoft.com/office/officeart/2005/8/layout/list1"/>
    <dgm:cxn modelId="{02E6389A-02F8-4CF2-AE0E-64E6DD824004}" type="presParOf" srcId="{442A202A-02B5-4E8D-B293-6DC9A6EBD6AC}" destId="{43A02457-9BDD-4AAF-BB42-83133536F787}" srcOrd="5" destOrd="0" presId="urn:microsoft.com/office/officeart/2005/8/layout/list1"/>
    <dgm:cxn modelId="{63343659-EAF1-456D-A8EF-AFABC087B3AB}" type="presParOf" srcId="{442A202A-02B5-4E8D-B293-6DC9A6EBD6AC}" destId="{14AB2294-C2BE-4FCC-96AC-75661C4FFCAA}" srcOrd="6" destOrd="0" presId="urn:microsoft.com/office/officeart/2005/8/layout/list1"/>
    <dgm:cxn modelId="{0D0B95E9-3FDB-43B3-BF25-4F56F4B2B0A8}" type="presParOf" srcId="{442A202A-02B5-4E8D-B293-6DC9A6EBD6AC}" destId="{292A8CA5-EF90-4A75-B567-4126F869A8A8}" srcOrd="7" destOrd="0" presId="urn:microsoft.com/office/officeart/2005/8/layout/list1"/>
    <dgm:cxn modelId="{7E30B0E2-1A1E-4201-9E9A-C0845B09122D}" type="presParOf" srcId="{442A202A-02B5-4E8D-B293-6DC9A6EBD6AC}" destId="{EB031080-ED3B-45FD-A8E1-C01A0C7F98B8}" srcOrd="8" destOrd="0" presId="urn:microsoft.com/office/officeart/2005/8/layout/list1"/>
    <dgm:cxn modelId="{B56A0D41-AAEF-4D9E-9F6F-DDB647FBEF14}" type="presParOf" srcId="{EB031080-ED3B-45FD-A8E1-C01A0C7F98B8}" destId="{F60B0418-B387-467F-A5DA-CBC2C9DEF1C3}" srcOrd="0" destOrd="0" presId="urn:microsoft.com/office/officeart/2005/8/layout/list1"/>
    <dgm:cxn modelId="{D6AFBB56-68AD-4119-90DE-7C076341008B}" type="presParOf" srcId="{EB031080-ED3B-45FD-A8E1-C01A0C7F98B8}" destId="{BA1BAFD1-C2E2-4E20-9DCC-C9DEAA4857FE}" srcOrd="1" destOrd="0" presId="urn:microsoft.com/office/officeart/2005/8/layout/list1"/>
    <dgm:cxn modelId="{A0D8EDE1-B327-4621-BD24-C2FF8A39A3A1}" type="presParOf" srcId="{442A202A-02B5-4E8D-B293-6DC9A6EBD6AC}" destId="{687BBA7E-FDA2-43E8-BEF7-BF5CAAACAE97}" srcOrd="9" destOrd="0" presId="urn:microsoft.com/office/officeart/2005/8/layout/list1"/>
    <dgm:cxn modelId="{FF0D2603-70EF-4CCA-8E21-840993FAAD83}" type="presParOf" srcId="{442A202A-02B5-4E8D-B293-6DC9A6EBD6AC}" destId="{F2E544A4-4E3F-4011-805A-52053FBACBF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7D9D2-C0C8-4D72-B240-D7EF5DF3280C}">
      <dsp:nvSpPr>
        <dsp:cNvPr id="0" name=""/>
        <dsp:cNvSpPr/>
      </dsp:nvSpPr>
      <dsp:spPr>
        <a:xfrm>
          <a:off x="0" y="244272"/>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6309A-7BC6-44CD-BA12-9B8CC3BCCF9D}">
      <dsp:nvSpPr>
        <dsp:cNvPr id="0" name=""/>
        <dsp:cNvSpPr/>
      </dsp:nvSpPr>
      <dsp:spPr>
        <a:xfrm>
          <a:off x="133696" y="22872"/>
          <a:ext cx="2673927"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Duyarlılık</a:t>
          </a:r>
          <a:endParaRPr lang="tr-TR" sz="2400" kern="1200" dirty="0">
            <a:latin typeface="Arial" panose="020B0604020202020204" pitchFamily="34" charset="0"/>
            <a:cs typeface="Arial" panose="020B0604020202020204" pitchFamily="34" charset="0"/>
          </a:endParaRPr>
        </a:p>
      </dsp:txBody>
      <dsp:txXfrm>
        <a:off x="155312" y="44488"/>
        <a:ext cx="2630695" cy="399568"/>
      </dsp:txXfrm>
    </dsp:sp>
    <dsp:sp modelId="{961B957A-10E3-4A5D-80A4-745DDC1FC05D}">
      <dsp:nvSpPr>
        <dsp:cNvPr id="0" name=""/>
        <dsp:cNvSpPr/>
      </dsp:nvSpPr>
      <dsp:spPr>
        <a:xfrm>
          <a:off x="0" y="924673"/>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D668-A593-43F0-B5A4-EE202A0B9000}">
      <dsp:nvSpPr>
        <dsp:cNvPr id="0" name=""/>
        <dsp:cNvSpPr/>
      </dsp:nvSpPr>
      <dsp:spPr>
        <a:xfrm>
          <a:off x="133696" y="703273"/>
          <a:ext cx="2673927"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Vatanseverlik</a:t>
          </a:r>
          <a:endParaRPr lang="tr-TR" sz="2400" kern="1200" dirty="0">
            <a:latin typeface="Arial" panose="020B0604020202020204" pitchFamily="34" charset="0"/>
            <a:cs typeface="Arial" panose="020B0604020202020204" pitchFamily="34" charset="0"/>
          </a:endParaRPr>
        </a:p>
      </dsp:txBody>
      <dsp:txXfrm>
        <a:off x="155312" y="724889"/>
        <a:ext cx="2630695" cy="399568"/>
      </dsp:txXfrm>
    </dsp:sp>
    <dsp:sp modelId="{16FFCC11-8B32-4E53-892C-A62799D81972}">
      <dsp:nvSpPr>
        <dsp:cNvPr id="0" name=""/>
        <dsp:cNvSpPr/>
      </dsp:nvSpPr>
      <dsp:spPr>
        <a:xfrm>
          <a:off x="0" y="1605073"/>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57F26-4D0C-46AC-A1DC-6C304DDE28A9}">
      <dsp:nvSpPr>
        <dsp:cNvPr id="0" name=""/>
        <dsp:cNvSpPr/>
      </dsp:nvSpPr>
      <dsp:spPr>
        <a:xfrm>
          <a:off x="133696" y="1383673"/>
          <a:ext cx="2673927"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Sorumluluk</a:t>
          </a:r>
          <a:endParaRPr lang="tr-TR" sz="2400" kern="1200" dirty="0">
            <a:latin typeface="Arial" panose="020B0604020202020204" pitchFamily="34" charset="0"/>
            <a:cs typeface="Arial" panose="020B0604020202020204" pitchFamily="34" charset="0"/>
          </a:endParaRPr>
        </a:p>
      </dsp:txBody>
      <dsp:txXfrm>
        <a:off x="155312" y="1405289"/>
        <a:ext cx="2630695" cy="399568"/>
      </dsp:txXfrm>
    </dsp:sp>
    <dsp:sp modelId="{F40A4B25-F811-41DA-AA89-58868D8A01B7}">
      <dsp:nvSpPr>
        <dsp:cNvPr id="0" name=""/>
        <dsp:cNvSpPr/>
      </dsp:nvSpPr>
      <dsp:spPr>
        <a:xfrm>
          <a:off x="0" y="2285473"/>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705D4-16B8-4EB2-A764-37C003F24B87}">
      <dsp:nvSpPr>
        <dsp:cNvPr id="0" name=""/>
        <dsp:cNvSpPr/>
      </dsp:nvSpPr>
      <dsp:spPr>
        <a:xfrm>
          <a:off x="134384" y="2016626"/>
          <a:ext cx="2673927"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Saygı</a:t>
          </a:r>
        </a:p>
      </dsp:txBody>
      <dsp:txXfrm>
        <a:off x="156000" y="2038242"/>
        <a:ext cx="2630695" cy="399568"/>
      </dsp:txXfrm>
    </dsp:sp>
    <dsp:sp modelId="{22F39FB6-4003-4658-A036-78621BBCF4FE}">
      <dsp:nvSpPr>
        <dsp:cNvPr id="0" name=""/>
        <dsp:cNvSpPr/>
      </dsp:nvSpPr>
      <dsp:spPr>
        <a:xfrm>
          <a:off x="0" y="2965873"/>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5135C-63FD-4704-8B89-91AC7456AF9C}">
      <dsp:nvSpPr>
        <dsp:cNvPr id="0" name=""/>
        <dsp:cNvSpPr/>
      </dsp:nvSpPr>
      <dsp:spPr>
        <a:xfrm>
          <a:off x="133696" y="2744473"/>
          <a:ext cx="2673927"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Yardımseverlik</a:t>
          </a:r>
        </a:p>
      </dsp:txBody>
      <dsp:txXfrm>
        <a:off x="155312" y="2766089"/>
        <a:ext cx="2630695" cy="399568"/>
      </dsp:txXfrm>
    </dsp:sp>
    <dsp:sp modelId="{42FDC392-691D-422E-A3A6-7F916F8D857E}">
      <dsp:nvSpPr>
        <dsp:cNvPr id="0" name=""/>
        <dsp:cNvSpPr/>
      </dsp:nvSpPr>
      <dsp:spPr>
        <a:xfrm>
          <a:off x="0" y="3646273"/>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82D35-4B31-4F70-8A0B-38C3E0C97B73}">
      <dsp:nvSpPr>
        <dsp:cNvPr id="0" name=""/>
        <dsp:cNvSpPr/>
      </dsp:nvSpPr>
      <dsp:spPr>
        <a:xfrm>
          <a:off x="156017" y="3408290"/>
          <a:ext cx="1965818"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Dayanışma</a:t>
          </a:r>
        </a:p>
      </dsp:txBody>
      <dsp:txXfrm>
        <a:off x="177633" y="3429906"/>
        <a:ext cx="1922586" cy="399568"/>
      </dsp:txXfrm>
    </dsp:sp>
    <dsp:sp modelId="{204A22A5-E0F6-4A6F-B66C-CFA1BF3DF0B6}">
      <dsp:nvSpPr>
        <dsp:cNvPr id="0" name=""/>
        <dsp:cNvSpPr/>
      </dsp:nvSpPr>
      <dsp:spPr>
        <a:xfrm>
          <a:off x="0" y="4274754"/>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7E72A-4F3B-4A7F-84E9-FCA978493236}">
      <dsp:nvSpPr>
        <dsp:cNvPr id="0" name=""/>
        <dsp:cNvSpPr/>
      </dsp:nvSpPr>
      <dsp:spPr>
        <a:xfrm>
          <a:off x="133696" y="4105273"/>
          <a:ext cx="2673927"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Barış</a:t>
          </a:r>
        </a:p>
      </dsp:txBody>
      <dsp:txXfrm>
        <a:off x="155312" y="4126889"/>
        <a:ext cx="2630695" cy="399568"/>
      </dsp:txXfrm>
    </dsp:sp>
    <dsp:sp modelId="{39180B35-3463-4A1A-A715-01ABD65DAA74}">
      <dsp:nvSpPr>
        <dsp:cNvPr id="0" name=""/>
        <dsp:cNvSpPr/>
      </dsp:nvSpPr>
      <dsp:spPr>
        <a:xfrm>
          <a:off x="0" y="5007073"/>
          <a:ext cx="2808312"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B6061-896E-4527-9DF8-8EEBB8D6FB8E}">
      <dsp:nvSpPr>
        <dsp:cNvPr id="0" name=""/>
        <dsp:cNvSpPr/>
      </dsp:nvSpPr>
      <dsp:spPr>
        <a:xfrm>
          <a:off x="140415" y="4785673"/>
          <a:ext cx="1965818" cy="44280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 tIns="0" rIns="74303"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Ortak kültür</a:t>
          </a:r>
        </a:p>
      </dsp:txBody>
      <dsp:txXfrm>
        <a:off x="162031" y="4807289"/>
        <a:ext cx="192258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4678A-9AA2-4EA9-90BF-F761E3A2EA33}">
      <dsp:nvSpPr>
        <dsp:cNvPr id="0" name=""/>
        <dsp:cNvSpPr/>
      </dsp:nvSpPr>
      <dsp:spPr>
        <a:xfrm>
          <a:off x="0" y="0"/>
          <a:ext cx="684076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AFAC4D-CD50-434B-BCC7-AD0FC58B246E}">
      <dsp:nvSpPr>
        <dsp:cNvPr id="0" name=""/>
        <dsp:cNvSpPr/>
      </dsp:nvSpPr>
      <dsp:spPr>
        <a:xfrm>
          <a:off x="144015" y="144018"/>
          <a:ext cx="4788532" cy="377318"/>
        </a:xfrm>
        <a:prstGeom prst="roundRect">
          <a:avLst/>
        </a:prstGeom>
        <a:solidFill>
          <a:srgbClr val="F66B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Arial" panose="020B0604020202020204" pitchFamily="34" charset="0"/>
              <a:cs typeface="Arial" panose="020B0604020202020204" pitchFamily="34" charset="0"/>
            </a:rPr>
            <a:t>Tanımaya, </a:t>
          </a:r>
          <a:endParaRPr lang="tr-TR" sz="2400" kern="1200" dirty="0">
            <a:solidFill>
              <a:schemeClr val="tx1"/>
            </a:solidFill>
            <a:latin typeface="Arial" panose="020B0604020202020204" pitchFamily="34" charset="0"/>
            <a:cs typeface="Arial" panose="020B0604020202020204" pitchFamily="34" charset="0"/>
          </a:endParaRPr>
        </a:p>
      </dsp:txBody>
      <dsp:txXfrm>
        <a:off x="162434" y="162437"/>
        <a:ext cx="4751694" cy="340480"/>
      </dsp:txXfrm>
    </dsp:sp>
    <dsp:sp modelId="{14AB2294-C2BE-4FCC-96AC-75661C4FFCAA}">
      <dsp:nvSpPr>
        <dsp:cNvPr id="0" name=""/>
        <dsp:cNvSpPr/>
      </dsp:nvSpPr>
      <dsp:spPr>
        <a:xfrm>
          <a:off x="0" y="723081"/>
          <a:ext cx="684076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8C84C-8A18-4467-A18E-47D732885ADA}">
      <dsp:nvSpPr>
        <dsp:cNvPr id="0" name=""/>
        <dsp:cNvSpPr/>
      </dsp:nvSpPr>
      <dsp:spPr>
        <a:xfrm>
          <a:off x="144015" y="723082"/>
          <a:ext cx="4788532" cy="501802"/>
        </a:xfrm>
        <a:prstGeom prst="roundRect">
          <a:avLst/>
        </a:prstGeom>
        <a:solidFill>
          <a:srgbClr val="F66B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Arial" panose="020B0604020202020204" pitchFamily="34" charset="0"/>
              <a:cs typeface="Arial" panose="020B0604020202020204" pitchFamily="34" charset="0"/>
            </a:rPr>
            <a:t>Biçimlendirmeye / izlemeye,  </a:t>
          </a:r>
          <a:endParaRPr lang="tr-TR" sz="2400" kern="1200" dirty="0">
            <a:solidFill>
              <a:schemeClr val="tx1"/>
            </a:solidFill>
            <a:latin typeface="Arial" panose="020B0604020202020204" pitchFamily="34" charset="0"/>
            <a:cs typeface="Arial" panose="020B0604020202020204" pitchFamily="34" charset="0"/>
          </a:endParaRPr>
        </a:p>
      </dsp:txBody>
      <dsp:txXfrm>
        <a:off x="168511" y="747578"/>
        <a:ext cx="4739540" cy="452810"/>
      </dsp:txXfrm>
    </dsp:sp>
    <dsp:sp modelId="{F2E544A4-4E3F-4011-805A-52053FBACBF8}">
      <dsp:nvSpPr>
        <dsp:cNvPr id="0" name=""/>
        <dsp:cNvSpPr/>
      </dsp:nvSpPr>
      <dsp:spPr>
        <a:xfrm>
          <a:off x="0" y="1512168"/>
          <a:ext cx="684076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BAFD1-C2E2-4E20-9DCC-C9DEAA4857FE}">
      <dsp:nvSpPr>
        <dsp:cNvPr id="0" name=""/>
        <dsp:cNvSpPr/>
      </dsp:nvSpPr>
      <dsp:spPr>
        <a:xfrm>
          <a:off x="144015" y="1584178"/>
          <a:ext cx="6525048" cy="435800"/>
        </a:xfrm>
        <a:prstGeom prst="roundRect">
          <a:avLst/>
        </a:prstGeom>
        <a:solidFill>
          <a:srgbClr val="F66B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Arial" panose="020B0604020202020204" pitchFamily="34" charset="0"/>
              <a:cs typeface="Arial" panose="020B0604020202020204" pitchFamily="34" charset="0"/>
            </a:rPr>
            <a:t>Başarı düzeyini belirlemeye</a:t>
          </a:r>
          <a:endParaRPr lang="tr-TR" sz="2400" kern="1200" dirty="0">
            <a:solidFill>
              <a:schemeClr val="tx1"/>
            </a:solidFill>
            <a:latin typeface="Arial" panose="020B0604020202020204" pitchFamily="34" charset="0"/>
            <a:cs typeface="Arial" panose="020B0604020202020204" pitchFamily="34" charset="0"/>
          </a:endParaRPr>
        </a:p>
      </dsp:txBody>
      <dsp:txXfrm>
        <a:off x="165289" y="1605452"/>
        <a:ext cx="6482500" cy="3932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8805EE4-D7DD-4D36-8857-E2E904836EE8}" type="datetimeFigureOut">
              <a:rPr lang="tr-TR"/>
              <a:pPr>
                <a:defRPr/>
              </a:pPr>
              <a:t>08.05.2017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F64E6B8-83FB-43DB-85F7-2CA46CFE4742}" type="slidenum">
              <a:rPr lang="tr-TR"/>
              <a:pPr>
                <a:defRPr/>
              </a:pPr>
              <a:t>‹#›</a:t>
            </a:fld>
            <a:endParaRPr lang="tr-TR"/>
          </a:p>
        </p:txBody>
      </p:sp>
    </p:spTree>
    <p:extLst>
      <p:ext uri="{BB962C8B-B14F-4D97-AF65-F5344CB8AC3E}">
        <p14:creationId xmlns:p14="http://schemas.microsoft.com/office/powerpoint/2010/main" xmlns="" val="1206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A38AF4B-E22D-404A-B5BE-45A35937951E}" type="datetimeFigureOut">
              <a:rPr lang="tr-TR"/>
              <a:pPr>
                <a:defRPr/>
              </a:pPr>
              <a:t>08.05.2017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A0E0FD4-7618-497A-A255-716E22787742}" type="slidenum">
              <a:rPr lang="tr-TR"/>
              <a:pPr>
                <a:defRPr/>
              </a:pPr>
              <a:t>‹#›</a:t>
            </a:fld>
            <a:endParaRPr lang="tr-TR"/>
          </a:p>
        </p:txBody>
      </p:sp>
    </p:spTree>
    <p:extLst>
      <p:ext uri="{BB962C8B-B14F-4D97-AF65-F5344CB8AC3E}">
        <p14:creationId xmlns:p14="http://schemas.microsoft.com/office/powerpoint/2010/main" xmlns="" val="2453113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a:lstStyle/>
          <a:p>
            <a:r>
              <a:rPr lang="en-US" dirty="0" err="1" smtClean="0"/>
              <a:t>Fatma</a:t>
            </a:r>
            <a:r>
              <a:rPr lang="en-US" dirty="0" smtClean="0"/>
              <a:t> BALKAN</a:t>
            </a:r>
          </a:p>
        </p:txBody>
      </p:sp>
      <p:sp>
        <p:nvSpPr>
          <p:cNvPr id="4" name="3 Slayt Numarası Yer Tutucusu"/>
          <p:cNvSpPr>
            <a:spLocks noGrp="1"/>
          </p:cNvSpPr>
          <p:nvPr>
            <p:ph type="sldNum" sz="quarter" idx="5"/>
          </p:nvPr>
        </p:nvSpPr>
        <p:spPr/>
        <p:txBody>
          <a:bodyPr/>
          <a:lstStyle/>
          <a:p>
            <a:pPr>
              <a:defRPr/>
            </a:pPr>
            <a:fld id="{6DD0193F-8313-49E4-9188-CDC990A83588}" type="slidenum">
              <a:rPr lang="tr-TR" smtClean="0"/>
              <a:pPr>
                <a:defRPr/>
              </a:pPr>
              <a:t>1</a:t>
            </a:fld>
            <a:endParaRPr lang="tr-TR"/>
          </a:p>
        </p:txBody>
      </p:sp>
    </p:spTree>
    <p:extLst>
      <p:ext uri="{BB962C8B-B14F-4D97-AF65-F5344CB8AC3E}">
        <p14:creationId xmlns:p14="http://schemas.microsoft.com/office/powerpoint/2010/main" xmlns="" val="122555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A0E0FD4-7618-497A-A255-716E22787742}" type="slidenum">
              <a:rPr lang="tr-TR" smtClean="0"/>
              <a:pPr>
                <a:defRPr/>
              </a:pPr>
              <a:t>52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A0E0FD4-7618-497A-A255-716E22787742}" type="slidenum">
              <a:rPr lang="tr-TR" smtClean="0"/>
              <a:pPr>
                <a:defRPr/>
              </a:pPr>
              <a:t>54</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0723" name="2 Not Yer Tutucusu"/>
          <p:cNvSpPr>
            <a:spLocks noGrp="1"/>
          </p:cNvSpPr>
          <p:nvPr>
            <p:ph type="body" idx="1"/>
          </p:nvPr>
        </p:nvSpPr>
        <p:spPr bwMode="auto">
          <a:noFill/>
        </p:spPr>
        <p:txBody>
          <a:bodyPr/>
          <a:lstStyle/>
          <a:p>
            <a:endParaRPr lang="en-US" smtClean="0"/>
          </a:p>
        </p:txBody>
      </p:sp>
      <p:sp>
        <p:nvSpPr>
          <p:cNvPr id="4" name="3 Slayt Numarası Yer Tutucusu"/>
          <p:cNvSpPr>
            <a:spLocks noGrp="1"/>
          </p:cNvSpPr>
          <p:nvPr>
            <p:ph type="sldNum" sz="quarter" idx="5"/>
          </p:nvPr>
        </p:nvSpPr>
        <p:spPr/>
        <p:txBody>
          <a:bodyPr/>
          <a:lstStyle/>
          <a:p>
            <a:pPr>
              <a:defRPr/>
            </a:pPr>
            <a:fld id="{4D54B3C0-2D7D-48C7-9255-04DA84E05750}" type="slidenum">
              <a:rPr lang="tr-TR" smtClean="0"/>
              <a:pPr>
                <a:defRPr/>
              </a:pPr>
              <a:t>56</a:t>
            </a:fld>
            <a:endParaRPr lang="tr-TR"/>
          </a:p>
        </p:txBody>
      </p:sp>
    </p:spTree>
    <p:extLst>
      <p:ext uri="{BB962C8B-B14F-4D97-AF65-F5344CB8AC3E}">
        <p14:creationId xmlns:p14="http://schemas.microsoft.com/office/powerpoint/2010/main" xmlns="" val="187625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80000"/>
              </a:lnSpc>
            </a:pPr>
            <a:r>
              <a:rPr lang="tr-TR" sz="1200" b="1" dirty="0" smtClean="0">
                <a:solidFill>
                  <a:schemeClr val="hlink"/>
                </a:solidFill>
              </a:rPr>
              <a:t>Bu Programlarda Öğrenci;</a:t>
            </a:r>
            <a:r>
              <a:rPr lang="tr-TR" sz="1200" dirty="0" smtClean="0"/>
              <a:t> Aktif, katılımcı, Soru soran, sorgulayan, Problemleri kavrayabilen ve çözen,</a:t>
            </a:r>
            <a:r>
              <a:rPr lang="tr-TR" sz="1200" baseline="0" dirty="0" smtClean="0"/>
              <a:t> </a:t>
            </a:r>
            <a:r>
              <a:rPr lang="tr-TR" sz="1200" dirty="0" smtClean="0"/>
              <a:t>Anlayan, düşünen, tartışan, Takım çalışması yapabilen,</a:t>
            </a:r>
            <a:r>
              <a:rPr lang="tr-TR" sz="1200" baseline="0" dirty="0" smtClean="0"/>
              <a:t> </a:t>
            </a:r>
            <a:r>
              <a:rPr lang="tr-TR" sz="1200" dirty="0" smtClean="0"/>
              <a:t>Öğrenmeyi öğrenen, Bilgiye ulaşma yol ve yöntemlerini öğrenen, Daha fazla bilgiye erişme heyecanı duyandır.</a:t>
            </a:r>
            <a:endParaRPr lang="en-US" sz="1200" dirty="0" smtClean="0"/>
          </a:p>
          <a:p>
            <a:r>
              <a:rPr lang="tr-TR" sz="1200" b="1" dirty="0" smtClean="0">
                <a:solidFill>
                  <a:schemeClr val="hlink"/>
                </a:solidFill>
              </a:rPr>
              <a:t>Bu Programlarda Öğretmen; </a:t>
            </a:r>
            <a:r>
              <a:rPr lang="tr-TR" dirty="0" smtClean="0"/>
              <a:t>Öğrencilerin aktif katılımını sağlayan;</a:t>
            </a:r>
            <a:r>
              <a:rPr lang="tr-TR" baseline="0" dirty="0" smtClean="0"/>
              <a:t> </a:t>
            </a:r>
            <a:r>
              <a:rPr lang="tr-TR" dirty="0" smtClean="0"/>
              <a:t>Düşündüren, tartıştıran ve dinleyen;</a:t>
            </a:r>
            <a:r>
              <a:rPr lang="tr-TR" baseline="0" dirty="0" smtClean="0"/>
              <a:t> </a:t>
            </a:r>
            <a:r>
              <a:rPr lang="tr-TR" dirty="0" smtClean="0"/>
              <a:t>Etkinlik plânlayan;</a:t>
            </a:r>
            <a:r>
              <a:rPr lang="tr-TR" baseline="0" dirty="0" smtClean="0"/>
              <a:t> </a:t>
            </a:r>
            <a:r>
              <a:rPr lang="tr-TR" dirty="0" smtClean="0"/>
              <a:t>Rehberlik yapan;</a:t>
            </a:r>
            <a:r>
              <a:rPr lang="tr-TR" baseline="0" dirty="0" smtClean="0"/>
              <a:t> </a:t>
            </a:r>
            <a:r>
              <a:rPr lang="tr-TR" dirty="0" smtClean="0"/>
              <a:t>Öğrencileri yönlendiren;</a:t>
            </a:r>
            <a:r>
              <a:rPr lang="tr-TR" baseline="0" dirty="0" smtClean="0"/>
              <a:t> </a:t>
            </a:r>
            <a:r>
              <a:rPr lang="tr-TR" dirty="0" smtClean="0"/>
              <a:t>Öğrenme ortamını hazırlayan;</a:t>
            </a:r>
            <a:r>
              <a:rPr lang="tr-TR" baseline="0" dirty="0" smtClean="0"/>
              <a:t> </a:t>
            </a:r>
            <a:r>
              <a:rPr lang="tr-TR" dirty="0" smtClean="0"/>
              <a:t>Eksikleri, hataları düzeltendir.</a:t>
            </a:r>
            <a:endParaRPr lang="en-US" dirty="0" smtClean="0"/>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10</a:t>
            </a:fld>
            <a:endParaRPr lang="tr-TR"/>
          </a:p>
        </p:txBody>
      </p:sp>
    </p:spTree>
    <p:extLst>
      <p:ext uri="{BB962C8B-B14F-4D97-AF65-F5344CB8AC3E}">
        <p14:creationId xmlns:p14="http://schemas.microsoft.com/office/powerpoint/2010/main" xmlns="" val="312599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80000"/>
              </a:lnSpc>
            </a:pPr>
            <a:r>
              <a:rPr lang="tr-TR" sz="1200" b="1" dirty="0" smtClean="0">
                <a:solidFill>
                  <a:schemeClr val="hlink"/>
                </a:solidFill>
              </a:rPr>
              <a:t>Bu Programlarda Öğrenci;</a:t>
            </a:r>
            <a:r>
              <a:rPr lang="tr-TR" sz="1200" dirty="0" smtClean="0"/>
              <a:t> Aktif, katılımcı, Soru soran, sorgulayan, Problemleri kavrayabilen ve çözen,</a:t>
            </a:r>
            <a:r>
              <a:rPr lang="tr-TR" sz="1200" baseline="0" dirty="0" smtClean="0"/>
              <a:t> </a:t>
            </a:r>
            <a:r>
              <a:rPr lang="tr-TR" sz="1200" dirty="0" smtClean="0"/>
              <a:t>Anlayan, düşünen, tartışan, Takım çalışması yapabilen,</a:t>
            </a:r>
            <a:r>
              <a:rPr lang="tr-TR" sz="1200" baseline="0" dirty="0" smtClean="0"/>
              <a:t> </a:t>
            </a:r>
            <a:r>
              <a:rPr lang="tr-TR" sz="1200" dirty="0" smtClean="0"/>
              <a:t>Öğrenmeyi öğrenen, Bilgiye ulaşma yol ve yöntemlerini öğrenen, Daha fazla bilgiye erişme heyecanı duyandır.</a:t>
            </a:r>
            <a:endParaRPr lang="en-US" sz="1200" dirty="0" smtClean="0"/>
          </a:p>
          <a:p>
            <a:r>
              <a:rPr lang="tr-TR" sz="1200" b="1" dirty="0" smtClean="0">
                <a:solidFill>
                  <a:schemeClr val="hlink"/>
                </a:solidFill>
              </a:rPr>
              <a:t>Bu Programlarda Öğretmen; </a:t>
            </a:r>
            <a:r>
              <a:rPr lang="tr-TR" dirty="0" smtClean="0"/>
              <a:t>Öğrencilerin aktif katılımını sağlayan;</a:t>
            </a:r>
            <a:r>
              <a:rPr lang="tr-TR" baseline="0" dirty="0" smtClean="0"/>
              <a:t> </a:t>
            </a:r>
            <a:r>
              <a:rPr lang="tr-TR" dirty="0" smtClean="0"/>
              <a:t>Düşündüren, tartıştıran ve dinleyen;</a:t>
            </a:r>
            <a:r>
              <a:rPr lang="tr-TR" baseline="0" dirty="0" smtClean="0"/>
              <a:t> </a:t>
            </a:r>
            <a:r>
              <a:rPr lang="tr-TR" dirty="0" smtClean="0"/>
              <a:t>Etkinlik plânlayan;</a:t>
            </a:r>
            <a:r>
              <a:rPr lang="tr-TR" baseline="0" dirty="0" smtClean="0"/>
              <a:t> </a:t>
            </a:r>
            <a:r>
              <a:rPr lang="tr-TR" dirty="0" smtClean="0"/>
              <a:t>Rehberlik yapan;</a:t>
            </a:r>
            <a:r>
              <a:rPr lang="tr-TR" baseline="0" dirty="0" smtClean="0"/>
              <a:t> </a:t>
            </a:r>
            <a:r>
              <a:rPr lang="tr-TR" dirty="0" smtClean="0"/>
              <a:t>Öğrencileri yönlendiren;</a:t>
            </a:r>
            <a:r>
              <a:rPr lang="tr-TR" baseline="0" dirty="0" smtClean="0"/>
              <a:t> </a:t>
            </a:r>
            <a:r>
              <a:rPr lang="tr-TR" dirty="0" smtClean="0"/>
              <a:t>Öğrenme ortamını hazırlayan;</a:t>
            </a:r>
            <a:r>
              <a:rPr lang="tr-TR" baseline="0" dirty="0" smtClean="0"/>
              <a:t> </a:t>
            </a:r>
            <a:r>
              <a:rPr lang="tr-TR" dirty="0" smtClean="0"/>
              <a:t>Eksikleri, hataları düzeltendir.</a:t>
            </a:r>
            <a:endParaRPr lang="en-US" dirty="0" smtClean="0"/>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11</a:t>
            </a:fld>
            <a:endParaRPr lang="tr-TR"/>
          </a:p>
        </p:txBody>
      </p:sp>
    </p:spTree>
    <p:extLst>
      <p:ext uri="{BB962C8B-B14F-4D97-AF65-F5344CB8AC3E}">
        <p14:creationId xmlns:p14="http://schemas.microsoft.com/office/powerpoint/2010/main" xmlns="" val="312599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Kişisel yeterlik; öğrencilerin kendi bilgi ve becerilerini değerlendirmelerini, böylece kendi yeterliklerinin farkına varmalarını ve bu değerlendirmeler sonucunda da öğrenmelerine yön verebilmelerini içerir.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Arial" charset="0"/>
              </a:rPr>
              <a:t>Bu yeterlik ve becerilerin geliştirilmesinde rol oynama, model alma, örnek olay incelemesi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yöntem ve teknikler kullanılabilir.</a:t>
            </a:r>
          </a:p>
          <a:p>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12</a:t>
            </a:fld>
            <a:endParaRPr lang="tr-TR"/>
          </a:p>
        </p:txBody>
      </p:sp>
    </p:spTree>
    <p:extLst>
      <p:ext uri="{BB962C8B-B14F-4D97-AF65-F5344CB8AC3E}">
        <p14:creationId xmlns:p14="http://schemas.microsoft.com/office/powerpoint/2010/main" xmlns="" val="1103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Arial" charset="0"/>
              </a:rPr>
              <a:t>Sosyal beceriler, bireyin sosyal sorumluluklarını yerine getirmesi amacıyla sergilediği</a:t>
            </a:r>
            <a:r>
              <a:rPr lang="tr-TR" sz="1200" b="1" kern="1200" dirty="0" smtClean="0">
                <a:solidFill>
                  <a:schemeClr val="tx1"/>
                </a:solidFill>
                <a:effectLst/>
                <a:latin typeface="+mn-lt"/>
                <a:ea typeface="+mn-ea"/>
                <a:cs typeface="Arial" charset="0"/>
              </a:rPr>
              <a:t> </a:t>
            </a:r>
            <a:r>
              <a:rPr lang="tr-TR" sz="1200" kern="1200" dirty="0" smtClean="0">
                <a:solidFill>
                  <a:schemeClr val="tx1"/>
                </a:solidFill>
                <a:effectLst/>
                <a:latin typeface="+mn-lt"/>
                <a:ea typeface="+mn-ea"/>
                <a:cs typeface="Arial" charset="0"/>
              </a:rPr>
              <a:t>davranışlardan oluşmaktadır. </a:t>
            </a:r>
          </a:p>
          <a:p>
            <a:r>
              <a:rPr lang="tr-TR" sz="1200" kern="1200" dirty="0" smtClean="0">
                <a:solidFill>
                  <a:schemeClr val="tx1"/>
                </a:solidFill>
                <a:effectLst/>
                <a:latin typeface="+mn-lt"/>
                <a:ea typeface="+mn-ea"/>
                <a:cs typeface="Arial" charset="0"/>
              </a:rPr>
              <a:t>Öğrenme-öğretme sürecinde öğrencilerin; grupla çalışmalarına olanak sağlanmalı, görgü kurallarına uygun iletişim kurmaları (etkili dinleme, söz kesmeme </a:t>
            </a:r>
            <a:r>
              <a:rPr lang="tr-TR" sz="1200" kern="1200" dirty="0" err="1" smtClean="0">
                <a:solidFill>
                  <a:schemeClr val="tx1"/>
                </a:solidFill>
                <a:effectLst/>
                <a:latin typeface="+mn-lt"/>
                <a:ea typeface="+mn-ea"/>
                <a:cs typeface="Arial" charset="0"/>
              </a:rPr>
              <a:t>vb</a:t>
            </a:r>
            <a:r>
              <a:rPr lang="tr-TR" sz="1200" kern="1200" dirty="0" smtClean="0">
                <a:solidFill>
                  <a:schemeClr val="tx1"/>
                </a:solidFill>
                <a:effectLst/>
                <a:latin typeface="+mn-lt"/>
                <a:ea typeface="+mn-ea"/>
                <a:cs typeface="Arial" charset="0"/>
              </a:rPr>
              <a:t>) ve sorumluluklarını yerine ge­tirmeleri konusunda teşvik edilmelidir. Örnek olay incelemeleri, gösteri (demonstrasyon), drama, eğitsel oyunlar, tartışma (çatışma ve problem durumlarını değerlendirme ve yor­umlama), rol oynama gibi yöntem ve teknikler bu yeterlik ve becerilerin geliştirilmesine katkı sağlayacaktır. </a:t>
            </a:r>
            <a:endParaRPr lang="tr-TR" sz="1200" kern="1200" dirty="0">
              <a:solidFill>
                <a:schemeClr val="tx1"/>
              </a:solidFill>
              <a:effectLst/>
              <a:latin typeface="+mn-lt"/>
              <a:ea typeface="+mn-ea"/>
              <a:cs typeface="Arial" charset="0"/>
            </a:endParaRPr>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13</a:t>
            </a:fld>
            <a:endParaRPr lang="tr-TR"/>
          </a:p>
        </p:txBody>
      </p:sp>
    </p:spTree>
    <p:extLst>
      <p:ext uri="{BB962C8B-B14F-4D97-AF65-F5344CB8AC3E}">
        <p14:creationId xmlns:p14="http://schemas.microsoft.com/office/powerpoint/2010/main" xmlns="" val="132349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Arial" charset="0"/>
              </a:rPr>
              <a:t>Değerler aktarılırken öğrencinin akıl yürüt­me, sorgulama, araştırma, yorum yapma, ilişkilendirme ve değerlendirme becerilerini kullanabileceği çalışmalara yer verilmelidir. Öğrencilerin olay ve olgularla ilgili ahlaki ikilemlerin yer aldığı metinleri okumalarına, çıkarımda bulunmalarını sağlayan soruları cevaplamalarına, tartışmalarına, kendi görüş ve düşüncelerini ifade etmelerine, bu ikilemlerin günlük hayata yansımalarını değerlendirmelerine, kendi yaşantılarından örnekler vermelerine olanak sağlayan çalışmalar yapılmalıdır. </a:t>
            </a:r>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15</a:t>
            </a:fld>
            <a:endParaRPr lang="tr-TR"/>
          </a:p>
        </p:txBody>
      </p:sp>
    </p:spTree>
    <p:extLst>
      <p:ext uri="{BB962C8B-B14F-4D97-AF65-F5344CB8AC3E}">
        <p14:creationId xmlns:p14="http://schemas.microsoft.com/office/powerpoint/2010/main" xmlns="" val="263129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kern="1200" dirty="0" smtClean="0">
                <a:solidFill>
                  <a:schemeClr val="tx1"/>
                </a:solidFill>
                <a:effectLst/>
                <a:latin typeface="+mn-lt"/>
                <a:ea typeface="+mn-ea"/>
                <a:cs typeface="Arial" charset="0"/>
              </a:rPr>
              <a:t>Ölçme ve değerlendirme uygulamaları, </a:t>
            </a:r>
            <a:r>
              <a:rPr lang="tr-TR" sz="1200" b="0" i="0" kern="1200" dirty="0" smtClean="0">
                <a:solidFill>
                  <a:schemeClr val="tx1"/>
                </a:solidFill>
                <a:effectLst/>
                <a:latin typeface="+mn-lt"/>
                <a:ea typeface="+mn-ea"/>
                <a:cs typeface="Arial" charset="0"/>
              </a:rPr>
              <a:t>sadece öğretim programında belirlenen kazanımlara ne kadar ulaşıldığını belirlemeye değil, öğrenme sürecini destekleme ve geliştirmeye de hizmet etmelidir. belli aralıklarla öğrencilere</a:t>
            </a:r>
            <a:r>
              <a:rPr lang="tr-TR" sz="1200" b="0" i="0" kern="1200" baseline="0" dirty="0" smtClean="0">
                <a:solidFill>
                  <a:schemeClr val="tx1"/>
                </a:solidFill>
                <a:effectLst/>
                <a:latin typeface="+mn-lt"/>
                <a:ea typeface="+mn-ea"/>
                <a:cs typeface="Arial" charset="0"/>
              </a:rPr>
              <a:t> not vermek amacıyla yapılan sınavların yanında, </a:t>
            </a:r>
            <a:r>
              <a:rPr lang="tr-TR" sz="1200" kern="1200" dirty="0" smtClean="0">
                <a:solidFill>
                  <a:schemeClr val="tx1"/>
                </a:solidFill>
                <a:effectLst/>
                <a:latin typeface="+mn-lt"/>
                <a:ea typeface="+mn-ea"/>
                <a:cs typeface="Arial" charset="0"/>
              </a:rPr>
              <a:t>öğretim ve öğrenmenin verimliliğini artırmak amacıyla öğrencileri derecelendirme</a:t>
            </a:r>
            <a:r>
              <a:rPr lang="tr-TR" sz="1200" kern="1200" baseline="0" dirty="0" smtClean="0">
                <a:solidFill>
                  <a:schemeClr val="tx1"/>
                </a:solidFill>
                <a:effectLst/>
                <a:latin typeface="+mn-lt"/>
                <a:ea typeface="+mn-ea"/>
                <a:cs typeface="Arial" charset="0"/>
              </a:rPr>
              <a:t> ya da</a:t>
            </a:r>
            <a:r>
              <a:rPr lang="tr-TR" sz="1200" kern="1200" dirty="0" smtClean="0">
                <a:solidFill>
                  <a:schemeClr val="tx1"/>
                </a:solidFill>
                <a:effectLst/>
                <a:latin typeface="+mn-lt"/>
                <a:ea typeface="+mn-ea"/>
                <a:cs typeface="Arial" charset="0"/>
              </a:rPr>
              <a:t> </a:t>
            </a:r>
            <a:r>
              <a:rPr lang="tr-TR" sz="1200" kern="1200" dirty="0" err="1" smtClean="0">
                <a:solidFill>
                  <a:schemeClr val="tx1"/>
                </a:solidFill>
                <a:effectLst/>
                <a:latin typeface="+mn-lt"/>
                <a:ea typeface="+mn-ea"/>
                <a:cs typeface="Arial" charset="0"/>
              </a:rPr>
              <a:t>notlandırmadan</a:t>
            </a:r>
            <a:r>
              <a:rPr lang="tr-TR" sz="1200" kern="1200" dirty="0" smtClean="0">
                <a:solidFill>
                  <a:schemeClr val="tx1"/>
                </a:solidFill>
                <a:effectLst/>
                <a:latin typeface="+mn-lt"/>
                <a:ea typeface="+mn-ea"/>
                <a:cs typeface="Arial" charset="0"/>
              </a:rPr>
              <a:t> da süreçte değerlendirme yapılmalıdır.  Bu tür değerlendirmelerin sonunda öğrencinin gelişimine yardım eden geribildirim verilir. </a:t>
            </a:r>
          </a:p>
          <a:p>
            <a:r>
              <a:rPr lang="tr-TR" sz="1200" b="0" i="0" kern="1200" dirty="0" smtClean="0">
                <a:solidFill>
                  <a:schemeClr val="tx1"/>
                </a:solidFill>
                <a:effectLst/>
                <a:latin typeface="+mn-lt"/>
                <a:ea typeface="+mn-ea"/>
                <a:cs typeface="Arial" charset="0"/>
              </a:rPr>
              <a:t>Yapılacak değerlendirme çalışmalarının</a:t>
            </a:r>
            <a:r>
              <a:rPr lang="tr-TR" sz="1200" b="0" i="0" kern="1200" baseline="0" dirty="0" smtClean="0">
                <a:solidFill>
                  <a:schemeClr val="tx1"/>
                </a:solidFill>
                <a:effectLst/>
                <a:latin typeface="+mn-lt"/>
                <a:ea typeface="+mn-ea"/>
                <a:cs typeface="Arial" charset="0"/>
              </a:rPr>
              <a:t> programın amacına uygun ve öğrencilerin üst düzey becerilerine yönelik olması çok önemlidir.</a:t>
            </a:r>
            <a:endParaRPr lang="tr-TR" b="0" i="0"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37</a:t>
            </a:fld>
            <a:endParaRPr lang="tr-TR"/>
          </a:p>
        </p:txBody>
      </p:sp>
    </p:spTree>
    <p:extLst>
      <p:ext uri="{BB962C8B-B14F-4D97-AF65-F5344CB8AC3E}">
        <p14:creationId xmlns:p14="http://schemas.microsoft.com/office/powerpoint/2010/main" xmlns="" val="269985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A0E0FD4-7618-497A-A255-716E22787742}" type="slidenum">
              <a:rPr lang="tr-TR" smtClean="0"/>
              <a:pPr>
                <a:defRPr/>
              </a:pPr>
              <a:t>47</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A0E0FD4-7618-497A-A255-716E22787742}" type="slidenum">
              <a:rPr lang="tr-TR" smtClean="0"/>
              <a:pPr>
                <a:defRPr/>
              </a:pPr>
              <a:t>48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4CC4AF91-39DA-4CB7-989B-A1A5A64F613C}" type="datetime1">
              <a:rPr lang="tr-TR"/>
              <a:pPr>
                <a:defRPr/>
              </a:pPr>
              <a:t>08.05.2017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F151FB8-74DB-47EC-A7DA-598F4C639F4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B9C930-E3CC-434E-8EB1-4EC25A9E7EEE}" type="datetime1">
              <a:rPr lang="tr-TR"/>
              <a:pPr>
                <a:defRPr/>
              </a:pPr>
              <a:t>08.05.2017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A0C74F5-72EB-4666-B2C8-0A926EAEF08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983A90B-E0BF-492C-A65A-BA498E30B107}" type="datetime1">
              <a:rPr lang="tr-TR"/>
              <a:pPr>
                <a:defRPr/>
              </a:pPr>
              <a:t>08.05.2017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47394E5-BC78-40A7-AB4B-7609CF68CD0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73C714-DD11-4CD2-8049-ACC904CDD6C2}" type="datetime1">
              <a:rPr lang="tr-TR"/>
              <a:pPr>
                <a:defRPr/>
              </a:pPr>
              <a:t>08.05.2017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EC51FE9-5819-4ED7-B486-B9D140EFA6FB}"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D612F96-870E-4EF6-8DF6-4E27E35B1047}" type="datetime1">
              <a:rPr lang="tr-TR"/>
              <a:pPr>
                <a:defRPr/>
              </a:pPr>
              <a:t>08.05.2017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4239B39-C19F-4B17-A903-B576C0A5B51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57AADCD-1A1F-4F9A-85B3-62B4F86561D8}" type="datetime1">
              <a:rPr lang="tr-TR"/>
              <a:pPr>
                <a:defRPr/>
              </a:pPr>
              <a:t>08.05.2017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A91F7BB-E961-40D9-AAD7-2C12BEBCAFF9}"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342D51A7-609B-4821-B133-1EF1673186DF}" type="datetime1">
              <a:rPr lang="tr-TR"/>
              <a:pPr>
                <a:defRPr/>
              </a:pPr>
              <a:t>08.05.2017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84937F2-F454-4E16-BE60-587ED6476E6F}"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54D28CB-A9AF-4FD7-A332-4B2DE7CE3C94}" type="datetime1">
              <a:rPr lang="tr-TR"/>
              <a:pPr>
                <a:defRPr/>
              </a:pPr>
              <a:t>08.05.2017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67AE983-18D9-4902-BBF5-2275ABB5D19C}"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7BB62B8-1450-48E2-8FAD-1E9CC1DA55A8}" type="datetime1">
              <a:rPr lang="tr-TR"/>
              <a:pPr>
                <a:defRPr/>
              </a:pPr>
              <a:t>08.05.2017</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E7BC0205-A142-4D99-A95E-5D415AFA8490}"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20A8796B-953A-47F5-A95D-B3E7B0468D59}" type="datetime1">
              <a:rPr lang="tr-TR"/>
              <a:pPr>
                <a:defRPr/>
              </a:pPr>
              <a:t>08.05.2017</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36546A5-9101-4346-8D07-F4EA161EE58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7388D8-6FE9-4E66-AAA6-9135CC306483}" type="datetime1">
              <a:rPr lang="tr-TR"/>
              <a:pPr>
                <a:defRPr/>
              </a:pPr>
              <a:t>08.05.2017</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B249D82-FC58-4D36-BB50-1D1940EE942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667F31-5D82-4849-B410-360C3295E8AA}" type="datetime1">
              <a:rPr lang="tr-TR"/>
              <a:pPr>
                <a:defRPr/>
              </a:pPr>
              <a:t>08.05.2017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7239F88-9A1E-4376-954D-4B74B80AE1B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528BBCF0-C1F0-49FA-B549-89E6FB598579}" type="datetime1">
              <a:rPr lang="tr-TR"/>
              <a:pPr>
                <a:defRPr/>
              </a:pPr>
              <a:t>08.05.2017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1BEDA9B-7991-4BC2-8A6D-7000C99E8271}"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5F1DD4DA-6067-47FA-8CB1-D2360EC092A2}" type="datetime1">
              <a:rPr lang="tr-TR"/>
              <a:pPr>
                <a:defRPr/>
              </a:pPr>
              <a:t>08.05.2017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12B5B69-3450-4382-ABDB-1B16C25DF4C2}"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24752E0-B84E-477D-9A1A-BD118A5F49F7}" type="datetime1">
              <a:rPr lang="tr-TR"/>
              <a:pPr>
                <a:defRPr/>
              </a:pPr>
              <a:t>08.05.2017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C8C309E-DB24-4AC1-AB43-144C16EBDD3D}"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E8582B4-1E8A-4FC1-B81D-3B564CAD7368}" type="datetime1">
              <a:rPr lang="tr-TR"/>
              <a:pPr>
                <a:defRPr/>
              </a:pPr>
              <a:t>08.05.2017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00BBB60-B7C8-408E-9E54-3072959AE6C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22A4EC-4651-4FF6-A0CD-94426E3E2889}" type="datetime1">
              <a:rPr lang="tr-TR"/>
              <a:pPr>
                <a:defRPr/>
              </a:pPr>
              <a:t>08.05.2017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C18B453-6943-486E-A545-06B6099C91C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3562D3-D464-48C2-9B56-18279C8A55A1}" type="datetime1">
              <a:rPr lang="tr-TR"/>
              <a:pPr>
                <a:defRPr/>
              </a:pPr>
              <a:t>08.05.2017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2CADFA5-19F3-4188-8E8B-7CD82B734C0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DD90C2D-D43A-4899-9B69-9062F40A9195}" type="datetime1">
              <a:rPr lang="tr-TR"/>
              <a:pPr>
                <a:defRPr/>
              </a:pPr>
              <a:t>08.05.2017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AAB64A8D-DAFB-4177-95BE-3556A4F63FD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D5476F-BD6D-41A7-BA54-55E91CC541E2}" type="datetime1">
              <a:rPr lang="tr-TR"/>
              <a:pPr>
                <a:defRPr/>
              </a:pPr>
              <a:t>08.05.2017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3AAA278-7852-449C-AED8-546D7C9CDBA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C276E5-0DC7-4D1D-8147-92DA73F382FD}" type="datetime1">
              <a:rPr lang="tr-TR"/>
              <a:pPr>
                <a:defRPr/>
              </a:pPr>
              <a:t>08.05.2017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390C2E7-B5DC-4286-B376-B5CAD751D34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B40EE6A-A73F-4C44-A63D-705ACDEBBDEA}" type="datetime1">
              <a:rPr lang="tr-TR"/>
              <a:pPr>
                <a:defRPr/>
              </a:pPr>
              <a:t>08.05.2017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9D2DAEA-2EA7-4668-A53C-05027C3D66B7}"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A91FD2-0191-4299-A5D3-6C99243D0B40}" type="datetime1">
              <a:rPr lang="tr-TR"/>
              <a:pPr>
                <a:defRPr/>
              </a:pPr>
              <a:t>08.05.2017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1288C5A-E718-402A-AF75-AC1810C5842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4F33DE-6EEA-4D5B-881B-3BF3E3088E3C}" type="datetime1">
              <a:rPr lang="tr-TR"/>
              <a:pPr>
                <a:defRPr/>
              </a:pPr>
              <a:t>08.05.2017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5A9DAD-CBBF-4DF0-B7F1-A1828113CB6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24" r:id="rId1"/>
    <p:sldLayoutId id="2147486612" r:id="rId2"/>
    <p:sldLayoutId id="2147486611" r:id="rId3"/>
    <p:sldLayoutId id="2147486610" r:id="rId4"/>
    <p:sldLayoutId id="2147486609" r:id="rId5"/>
    <p:sldLayoutId id="2147486608" r:id="rId6"/>
    <p:sldLayoutId id="2147486607" r:id="rId7"/>
    <p:sldLayoutId id="2147486606" r:id="rId8"/>
    <p:sldLayoutId id="2147486605" r:id="rId9"/>
    <p:sldLayoutId id="2147486604" r:id="rId10"/>
    <p:sldLayoutId id="2147486603" r:id="rId11"/>
    <p:sldLayoutId id="2147486625" r:id="rId12"/>
  </p:sldLayoutIdLst>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Arial" charset="0"/>
              </a:defRPr>
            </a:lvl1pPr>
          </a:lstStyle>
          <a:p>
            <a:pPr>
              <a:defRPr/>
            </a:pPr>
            <a:fld id="{E2AB685F-B71C-4B05-91A2-DC3C5679EFEE}" type="datetime1">
              <a:rPr lang="tr-TR"/>
              <a:pPr>
                <a:defRPr/>
              </a:pPr>
              <a:t>08.05.2017</a:t>
            </a:fld>
            <a:endParaRPr lang="tr-T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tr-T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Arial" charset="0"/>
              </a:defRPr>
            </a:lvl1pPr>
          </a:lstStyle>
          <a:p>
            <a:pPr>
              <a:defRPr/>
            </a:pPr>
            <a:fld id="{FFDAD0F7-D85E-4653-A39E-100DE7FDCF6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23" r:id="rId1"/>
    <p:sldLayoutId id="2147486622" r:id="rId2"/>
    <p:sldLayoutId id="2147486621" r:id="rId3"/>
    <p:sldLayoutId id="2147486620" r:id="rId4"/>
    <p:sldLayoutId id="2147486619" r:id="rId5"/>
    <p:sldLayoutId id="2147486618" r:id="rId6"/>
    <p:sldLayoutId id="2147486617" r:id="rId7"/>
    <p:sldLayoutId id="2147486616" r:id="rId8"/>
    <p:sldLayoutId id="2147486615" r:id="rId9"/>
    <p:sldLayoutId id="2147486614" r:id="rId10"/>
    <p:sldLayoutId id="214748661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987825" y="4221163"/>
            <a:ext cx="5795814" cy="792162"/>
          </a:xfrm>
        </p:spPr>
        <p:txBody>
          <a:bodyPr>
            <a:noAutofit/>
          </a:bodyPr>
          <a:lstStyle/>
          <a:p>
            <a:pPr>
              <a:defRPr/>
            </a:pPr>
            <a:r>
              <a:rPr lang="tr-TR" sz="2400" b="1" dirty="0" smtClean="0">
                <a:solidFill>
                  <a:schemeClr val="tx1"/>
                </a:solidFill>
                <a:latin typeface="Arial" pitchFamily="34" charset="0"/>
                <a:cs typeface="Arial" pitchFamily="34" charset="0"/>
              </a:rPr>
              <a:t/>
            </a:r>
            <a:br>
              <a:rPr lang="tr-TR" sz="2400" b="1" dirty="0" smtClean="0">
                <a:solidFill>
                  <a:schemeClr val="tx1"/>
                </a:solidFill>
                <a:latin typeface="Arial" pitchFamily="34" charset="0"/>
                <a:cs typeface="Arial" pitchFamily="34" charset="0"/>
              </a:rPr>
            </a:br>
            <a:r>
              <a:rPr lang="tr-TR" sz="2400" b="1" dirty="0" smtClean="0">
                <a:solidFill>
                  <a:schemeClr val="tx1"/>
                </a:solidFill>
                <a:latin typeface="Arial" pitchFamily="34" charset="0"/>
                <a:cs typeface="Arial" pitchFamily="34" charset="0"/>
              </a:rPr>
              <a:t>                                 </a:t>
            </a:r>
            <a:r>
              <a:rPr lang="tr-TR" sz="2000" b="1" dirty="0" smtClean="0">
                <a:solidFill>
                  <a:schemeClr val="tx1"/>
                </a:solidFill>
                <a:latin typeface="Arial" pitchFamily="34" charset="0"/>
                <a:cs typeface="Arial" pitchFamily="34" charset="0"/>
              </a:rPr>
              <a:t>ORTAÖĞRETİM GENEL</a:t>
            </a:r>
            <a:br>
              <a:rPr lang="tr-TR" sz="2000" b="1" dirty="0" smtClean="0">
                <a:solidFill>
                  <a:schemeClr val="tx1"/>
                </a:solidFill>
                <a:latin typeface="Arial" pitchFamily="34" charset="0"/>
                <a:cs typeface="Arial" pitchFamily="34" charset="0"/>
              </a:rPr>
            </a:br>
            <a:r>
              <a:rPr lang="tr-TR" sz="2000" b="1" dirty="0" smtClean="0">
                <a:solidFill>
                  <a:schemeClr val="tx1"/>
                </a:solidFill>
                <a:latin typeface="Arial" pitchFamily="34" charset="0"/>
                <a:cs typeface="Arial" pitchFamily="34" charset="0"/>
              </a:rPr>
              <a:t>                                       MÜDÜRLÜĞÜ</a:t>
            </a:r>
            <a:r>
              <a:rPr lang="tr-TR" sz="2400" b="1" dirty="0">
                <a:solidFill>
                  <a:schemeClr val="tx1"/>
                </a:solidFill>
                <a:latin typeface="Arial" pitchFamily="34" charset="0"/>
                <a:cs typeface="Arial" pitchFamily="34" charset="0"/>
              </a:rPr>
              <a:t/>
            </a:r>
            <a:br>
              <a:rPr lang="tr-TR" sz="2400" b="1" dirty="0">
                <a:solidFill>
                  <a:schemeClr val="tx1"/>
                </a:solidFill>
                <a:latin typeface="Arial" pitchFamily="34" charset="0"/>
                <a:cs typeface="Arial" pitchFamily="34" charset="0"/>
              </a:rPr>
            </a:br>
            <a:r>
              <a:rPr lang="tr-TR" sz="2400" b="1" dirty="0" smtClean="0">
                <a:solidFill>
                  <a:schemeClr val="tx1"/>
                </a:solidFill>
                <a:latin typeface="Arial" pitchFamily="34" charset="0"/>
                <a:cs typeface="Arial" pitchFamily="34" charset="0"/>
              </a:rPr>
              <a:t/>
            </a:r>
            <a:br>
              <a:rPr lang="tr-TR" sz="2400" b="1" dirty="0" smtClean="0">
                <a:solidFill>
                  <a:schemeClr val="tx1"/>
                </a:solidFill>
                <a:latin typeface="Arial" pitchFamily="34" charset="0"/>
                <a:cs typeface="Arial" pitchFamily="34" charset="0"/>
              </a:rPr>
            </a:br>
            <a:r>
              <a:rPr lang="tr-TR" sz="2400" b="1" dirty="0" smtClean="0">
                <a:solidFill>
                  <a:schemeClr val="tx1"/>
                </a:solidFill>
                <a:latin typeface="Arial" pitchFamily="34" charset="0"/>
                <a:cs typeface="Arial" pitchFamily="34" charset="0"/>
              </a:rPr>
              <a:t>ORTAÖĞRETİM ALMANCA </a:t>
            </a:r>
            <a:r>
              <a:rPr lang="tr-TR" sz="2400" b="1" dirty="0">
                <a:solidFill>
                  <a:schemeClr val="tx1"/>
                </a:solidFill>
                <a:latin typeface="Arial" pitchFamily="34" charset="0"/>
                <a:cs typeface="Arial" pitchFamily="34" charset="0"/>
              </a:rPr>
              <a:t>DERSİ ÖĞRETİM PROGRAMI </a:t>
            </a:r>
            <a:r>
              <a:rPr lang="tr-TR" sz="2400" b="1" dirty="0" smtClean="0">
                <a:solidFill>
                  <a:schemeClr val="tx1"/>
                </a:solidFill>
                <a:latin typeface="Arial" pitchFamily="34" charset="0"/>
                <a:cs typeface="Arial" pitchFamily="34" charset="0"/>
              </a:rPr>
              <a:t> </a:t>
            </a:r>
            <a:br>
              <a:rPr lang="tr-TR" sz="2400" b="1" dirty="0" smtClean="0">
                <a:solidFill>
                  <a:schemeClr val="tx1"/>
                </a:solidFill>
                <a:latin typeface="Arial" pitchFamily="34" charset="0"/>
                <a:cs typeface="Arial" pitchFamily="34" charset="0"/>
              </a:rPr>
            </a:br>
            <a:r>
              <a:rPr lang="tr-TR" sz="2400" b="1" dirty="0" smtClean="0">
                <a:solidFill>
                  <a:schemeClr val="tx1"/>
                </a:solidFill>
                <a:latin typeface="Arial" pitchFamily="34" charset="0"/>
                <a:cs typeface="Arial" pitchFamily="34" charset="0"/>
              </a:rPr>
              <a:t>TANITIM SEMİNERİ</a:t>
            </a:r>
            <a:br>
              <a:rPr lang="tr-TR" sz="2400" b="1" dirty="0" smtClean="0">
                <a:solidFill>
                  <a:schemeClr val="tx1"/>
                </a:solidFill>
                <a:latin typeface="Arial" pitchFamily="34" charset="0"/>
                <a:cs typeface="Arial" pitchFamily="34" charset="0"/>
              </a:rPr>
            </a:br>
            <a:r>
              <a:rPr lang="tr-TR" sz="2400" b="1" dirty="0" smtClean="0">
                <a:solidFill>
                  <a:schemeClr val="tx1"/>
                </a:solidFill>
                <a:latin typeface="Arial" pitchFamily="34" charset="0"/>
                <a:cs typeface="Arial" pitchFamily="34" charset="0"/>
              </a:rPr>
              <a:t>2017</a:t>
            </a:r>
            <a:endParaRPr lang="tr-TR" sz="2400" b="1" dirty="0">
              <a:solidFill>
                <a:schemeClr val="tx1"/>
              </a:solidFill>
              <a:latin typeface="Arial" pitchFamily="34" charset="0"/>
              <a:cs typeface="Arial" pitchFamily="34" charset="0"/>
            </a:endParaRPr>
          </a:p>
        </p:txBody>
      </p:sp>
      <p:sp>
        <p:nvSpPr>
          <p:cNvPr id="5" name="4 Veri Yer Tutucusu"/>
          <p:cNvSpPr>
            <a:spLocks noGrp="1"/>
          </p:cNvSpPr>
          <p:nvPr>
            <p:ph type="dt" sz="quarter" idx="10"/>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AECB5DAB-FFA8-4FF4-A9CD-23DF4FEC5014}" type="slidenum">
              <a:rPr lang="tr-TR" smtClean="0"/>
              <a:pPr>
                <a:defRPr/>
              </a:pPr>
              <a:t>1</a:t>
            </a:fld>
            <a:endParaRPr lang="tr-TR" dirty="0"/>
          </a:p>
        </p:txBody>
      </p:sp>
      <p:sp>
        <p:nvSpPr>
          <p:cNvPr id="2" name="Metin kutusu 1"/>
          <p:cNvSpPr txBox="1"/>
          <p:nvPr/>
        </p:nvSpPr>
        <p:spPr>
          <a:xfrm>
            <a:off x="642910" y="4857760"/>
            <a:ext cx="3316358" cy="1754326"/>
          </a:xfrm>
          <a:prstGeom prst="rect">
            <a:avLst/>
          </a:prstGeom>
          <a:noFill/>
        </p:spPr>
        <p:txBody>
          <a:bodyPr wrap="square" rtlCol="0">
            <a:spAutoFit/>
          </a:bodyPr>
          <a:lstStyle/>
          <a:p>
            <a:r>
              <a:rPr lang="de-DE" dirty="0" err="1" smtClean="0"/>
              <a:t>Yrd</a:t>
            </a:r>
            <a:r>
              <a:rPr lang="de-DE" dirty="0" smtClean="0"/>
              <a:t>. Do</a:t>
            </a:r>
            <a:r>
              <a:rPr lang="tr-TR" dirty="0" smtClean="0"/>
              <a:t>ç. Dr. Meltem EKTİ, Hacettepe Üniversitesi</a:t>
            </a:r>
          </a:p>
          <a:p>
            <a:endParaRPr lang="de-DE" dirty="0" smtClean="0"/>
          </a:p>
          <a:p>
            <a:r>
              <a:rPr lang="tr-TR" dirty="0" smtClean="0"/>
              <a:t>Fatma BALKAN</a:t>
            </a:r>
          </a:p>
          <a:p>
            <a:r>
              <a:rPr lang="tr-TR" dirty="0" smtClean="0"/>
              <a:t>Döndü ÖZTÜRK</a:t>
            </a:r>
          </a:p>
          <a:p>
            <a:r>
              <a:rPr lang="tr-TR" dirty="0" smtClean="0"/>
              <a:t>Tülay YILDIRIM</a:t>
            </a:r>
            <a:endParaRPr lang="tr-T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0"/>
            <a:ext cx="7438280" cy="908050"/>
          </a:xfrm>
        </p:spPr>
        <p:txBody>
          <a:bodyPr/>
          <a:lstStyle/>
          <a:p>
            <a:pPr algn="just"/>
            <a:r>
              <a:rPr lang="tr-TR" sz="2800" b="1" dirty="0" smtClean="0"/>
              <a:t>Programın Öğrenme-Öğretme </a:t>
            </a:r>
            <a:r>
              <a:rPr lang="tr-TR" sz="2800" b="1" dirty="0"/>
              <a:t>Yaklaşımı</a:t>
            </a:r>
          </a:p>
        </p:txBody>
      </p:sp>
      <p:sp>
        <p:nvSpPr>
          <p:cNvPr id="3" name="İçerik Yer Tutucusu 2"/>
          <p:cNvSpPr>
            <a:spLocks noGrp="1"/>
          </p:cNvSpPr>
          <p:nvPr>
            <p:ph sz="half" idx="1"/>
          </p:nvPr>
        </p:nvSpPr>
        <p:spPr>
          <a:xfrm>
            <a:off x="1403648" y="1071546"/>
            <a:ext cx="7128792" cy="3797614"/>
          </a:xfrm>
        </p:spPr>
        <p:txBody>
          <a:bodyPr/>
          <a:lstStyle/>
          <a:p>
            <a:pPr>
              <a:buFont typeface="Wingdings" pitchFamily="2" charset="2"/>
              <a:buChar char="ü"/>
            </a:pPr>
            <a:endParaRPr lang="tr-TR" sz="1200" dirty="0">
              <a:latin typeface="Arial" pitchFamily="34" charset="0"/>
              <a:cs typeface="Arial" pitchFamily="34" charset="0"/>
            </a:endParaRPr>
          </a:p>
          <a:p>
            <a:pPr>
              <a:buFont typeface="Wingdings" pitchFamily="2" charset="2"/>
              <a:buChar char="ü"/>
            </a:pPr>
            <a:endParaRPr lang="tr-TR" sz="1400" dirty="0" smtClean="0">
              <a:latin typeface="Arial" pitchFamily="34" charset="0"/>
              <a:cs typeface="Arial" pitchFamily="34" charset="0"/>
            </a:endParaRPr>
          </a:p>
        </p:txBody>
      </p:sp>
      <p:sp>
        <p:nvSpPr>
          <p:cNvPr id="5" name="Veri Yer Tutucusu 4"/>
          <p:cNvSpPr>
            <a:spLocks noGrp="1"/>
          </p:cNvSpPr>
          <p:nvPr>
            <p:ph type="dt" sz="half" idx="10"/>
          </p:nvPr>
        </p:nvSpPr>
        <p:spPr/>
        <p:txBody>
          <a:bodyPr/>
          <a:lstStyle/>
          <a:p>
            <a:pPr>
              <a:defRPr/>
            </a:pPr>
            <a:fld id="{4E3562D3-D464-48C2-9B56-18279C8A55A1}" type="datetime1">
              <a:rPr lang="tr-TR" smtClean="0"/>
              <a:pPr>
                <a:defRPr/>
              </a:pPr>
              <a:t>08.05.2017</a:t>
            </a:fld>
            <a:endParaRPr lang="tr-TR" dirty="0"/>
          </a:p>
        </p:txBody>
      </p:sp>
      <p:sp>
        <p:nvSpPr>
          <p:cNvPr id="4" name="Dikdörtgen 3"/>
          <p:cNvSpPr/>
          <p:nvPr/>
        </p:nvSpPr>
        <p:spPr>
          <a:xfrm>
            <a:off x="611560" y="1844824"/>
            <a:ext cx="7776864" cy="3323987"/>
          </a:xfrm>
          <a:prstGeom prst="rect">
            <a:avLst/>
          </a:prstGeom>
        </p:spPr>
        <p:txBody>
          <a:bodyPr wrap="square">
            <a:spAutoFit/>
          </a:bodyPr>
          <a:lstStyle/>
          <a:p>
            <a:pPr>
              <a:lnSpc>
                <a:spcPct val="150000"/>
              </a:lnSpc>
            </a:pPr>
            <a:r>
              <a:rPr lang="tr-TR" sz="2800" b="1" dirty="0">
                <a:solidFill>
                  <a:schemeClr val="hlink"/>
                </a:solidFill>
              </a:rPr>
              <a:t>Bu Programda Öğrenci;</a:t>
            </a:r>
            <a:r>
              <a:rPr lang="tr-TR" sz="2800" dirty="0"/>
              <a:t> Aktif, katılımcı, soru soran, sorgulayan, anlayan, düşünen, tartışan, takım çalışması yapabilen, bilgiye ulaşma yol ve yöntemlerini öğrenen, daha fazla bilgiye erişme heyecanı duyandır.</a:t>
            </a:r>
            <a:endParaRPr lang="en-US" sz="2800" dirty="0"/>
          </a:p>
        </p:txBody>
      </p:sp>
    </p:spTree>
    <p:extLst>
      <p:ext uri="{BB962C8B-B14F-4D97-AF65-F5344CB8AC3E}">
        <p14:creationId xmlns:p14="http://schemas.microsoft.com/office/powerpoint/2010/main" xmlns="" val="400940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0"/>
            <a:ext cx="7438280" cy="908050"/>
          </a:xfrm>
        </p:spPr>
        <p:txBody>
          <a:bodyPr/>
          <a:lstStyle/>
          <a:p>
            <a:pPr algn="just"/>
            <a:r>
              <a:rPr lang="tr-TR" sz="2800" b="1" dirty="0" smtClean="0"/>
              <a:t>Programın Öğrenme-Öğretme </a:t>
            </a:r>
            <a:r>
              <a:rPr lang="tr-TR" sz="2800" b="1" dirty="0"/>
              <a:t>Yaklaşımı</a:t>
            </a:r>
          </a:p>
        </p:txBody>
      </p:sp>
      <p:sp>
        <p:nvSpPr>
          <p:cNvPr id="3" name="İçerik Yer Tutucusu 2"/>
          <p:cNvSpPr>
            <a:spLocks noGrp="1"/>
          </p:cNvSpPr>
          <p:nvPr>
            <p:ph sz="half" idx="1"/>
          </p:nvPr>
        </p:nvSpPr>
        <p:spPr>
          <a:xfrm>
            <a:off x="1115616" y="1052736"/>
            <a:ext cx="7056784" cy="5184576"/>
          </a:xfrm>
        </p:spPr>
        <p:txBody>
          <a:bodyPr/>
          <a:lstStyle/>
          <a:p>
            <a:pPr>
              <a:buFont typeface="Wingdings" pitchFamily="2" charset="2"/>
              <a:buChar char="ü"/>
            </a:pPr>
            <a:endParaRPr lang="tr-TR" sz="1200" dirty="0">
              <a:latin typeface="Arial" pitchFamily="34" charset="0"/>
              <a:cs typeface="Arial" pitchFamily="34" charset="0"/>
            </a:endParaRPr>
          </a:p>
          <a:p>
            <a:pPr>
              <a:buFont typeface="Wingdings" pitchFamily="2" charset="2"/>
              <a:buChar char="ü"/>
            </a:pPr>
            <a:endParaRPr lang="tr-TR" sz="1400" dirty="0" smtClean="0">
              <a:latin typeface="Arial" pitchFamily="34" charset="0"/>
              <a:cs typeface="Arial" pitchFamily="34" charset="0"/>
            </a:endParaRPr>
          </a:p>
        </p:txBody>
      </p:sp>
      <p:sp>
        <p:nvSpPr>
          <p:cNvPr id="5" name="Veri Yer Tutucusu 4"/>
          <p:cNvSpPr>
            <a:spLocks noGrp="1"/>
          </p:cNvSpPr>
          <p:nvPr>
            <p:ph type="dt" sz="half" idx="10"/>
          </p:nvPr>
        </p:nvSpPr>
        <p:spPr/>
        <p:txBody>
          <a:bodyPr/>
          <a:lstStyle/>
          <a:p>
            <a:pPr>
              <a:defRPr/>
            </a:pPr>
            <a:fld id="{4E3562D3-D464-48C2-9B56-18279C8A55A1}" type="datetime1">
              <a:rPr lang="tr-TR" smtClean="0"/>
              <a:pPr>
                <a:defRPr/>
              </a:pPr>
              <a:t>08.05.2017</a:t>
            </a:fld>
            <a:endParaRPr lang="tr-TR" dirty="0"/>
          </a:p>
        </p:txBody>
      </p:sp>
      <p:sp>
        <p:nvSpPr>
          <p:cNvPr id="7" name="Metin kutusu 6"/>
          <p:cNvSpPr txBox="1"/>
          <p:nvPr/>
        </p:nvSpPr>
        <p:spPr>
          <a:xfrm>
            <a:off x="1064033" y="1412776"/>
            <a:ext cx="7416824" cy="3970318"/>
          </a:xfrm>
          <a:prstGeom prst="rect">
            <a:avLst/>
          </a:prstGeom>
          <a:noFill/>
        </p:spPr>
        <p:txBody>
          <a:bodyPr wrap="square" rtlCol="0">
            <a:spAutoFit/>
          </a:bodyPr>
          <a:lstStyle/>
          <a:p>
            <a:pPr>
              <a:lnSpc>
                <a:spcPct val="150000"/>
              </a:lnSpc>
            </a:pPr>
            <a:r>
              <a:rPr lang="tr-TR" sz="2800" b="1" dirty="0">
                <a:solidFill>
                  <a:schemeClr val="hlink"/>
                </a:solidFill>
              </a:rPr>
              <a:t>Bu </a:t>
            </a:r>
            <a:r>
              <a:rPr lang="tr-TR" sz="2800" b="1" dirty="0" smtClean="0">
                <a:solidFill>
                  <a:schemeClr val="hlink"/>
                </a:solidFill>
              </a:rPr>
              <a:t>Programda </a:t>
            </a:r>
            <a:r>
              <a:rPr lang="tr-TR" sz="2800" b="1" dirty="0">
                <a:solidFill>
                  <a:schemeClr val="hlink"/>
                </a:solidFill>
              </a:rPr>
              <a:t>Öğretmen; </a:t>
            </a:r>
            <a:r>
              <a:rPr lang="tr-TR" sz="2800" dirty="0"/>
              <a:t>Öğrencilerin aktif katılımını sağlayan; Düşündüren, tartıştıran ve dinleyen; Etkinlik plânlayan; Rehberlik yapan; Öğrencileri yönlendiren; Öğrenme ortamını hazırlayan; Eksikleri, hataları düzeltendir.</a:t>
            </a:r>
            <a:endParaRPr lang="en-US" sz="2800" dirty="0"/>
          </a:p>
        </p:txBody>
      </p:sp>
    </p:spTree>
    <p:extLst>
      <p:ext uri="{BB962C8B-B14F-4D97-AF65-F5344CB8AC3E}">
        <p14:creationId xmlns:p14="http://schemas.microsoft.com/office/powerpoint/2010/main" xmlns="" val="4009403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748464" cy="1052736"/>
          </a:xfrm>
        </p:spPr>
        <p:txBody>
          <a:bodyPr/>
          <a:lstStyle/>
          <a:p>
            <a:r>
              <a:rPr lang="tr-TR" sz="2800" b="1" dirty="0">
                <a:latin typeface="Arial" panose="020B0604020202020204" pitchFamily="34" charset="0"/>
                <a:cs typeface="Arial" panose="020B0604020202020204" pitchFamily="34" charset="0"/>
              </a:rPr>
              <a:t>Programın Kazandırmayı Hedeflediği </a:t>
            </a:r>
            <a:r>
              <a:rPr lang="tr-TR" sz="2800" b="1" dirty="0" smtClean="0">
                <a:latin typeface="Arial" panose="020B0604020202020204" pitchFamily="34" charset="0"/>
                <a:cs typeface="Arial" panose="020B0604020202020204" pitchFamily="34" charset="0"/>
              </a:rPr>
              <a:t/>
            </a:r>
            <a:br>
              <a:rPr lang="tr-TR" sz="2800" b="1" dirty="0" smtClean="0">
                <a:latin typeface="Arial" panose="020B0604020202020204" pitchFamily="34" charset="0"/>
                <a:cs typeface="Arial" panose="020B0604020202020204" pitchFamily="34" charset="0"/>
              </a:rPr>
            </a:br>
            <a:r>
              <a:rPr lang="tr-TR" sz="2800" b="1" dirty="0" smtClean="0">
                <a:latin typeface="Arial" panose="020B0604020202020204" pitchFamily="34" charset="0"/>
                <a:cs typeface="Arial" panose="020B0604020202020204" pitchFamily="34" charset="0"/>
              </a:rPr>
              <a:t>Öğrenci Yeterlikleri-I</a:t>
            </a:r>
            <a:endParaRPr lang="tr-TR" dirty="0">
              <a:solidFill>
                <a:schemeClr val="tx1"/>
              </a:solidFill>
            </a:endParaRPr>
          </a:p>
        </p:txBody>
      </p:sp>
      <p:sp>
        <p:nvSpPr>
          <p:cNvPr id="3" name="İçerik Yer Tutucusu 2"/>
          <p:cNvSpPr>
            <a:spLocks noGrp="1"/>
          </p:cNvSpPr>
          <p:nvPr>
            <p:ph sz="half" idx="1"/>
          </p:nvPr>
        </p:nvSpPr>
        <p:spPr>
          <a:xfrm>
            <a:off x="251520" y="1484784"/>
            <a:ext cx="4392488" cy="4896544"/>
          </a:xfrm>
        </p:spPr>
        <p:txBody>
          <a:bodyPr/>
          <a:lstStyle/>
          <a:p>
            <a:pPr>
              <a:lnSpc>
                <a:spcPct val="150000"/>
              </a:lnSpc>
              <a:buFont typeface="Wingdings" pitchFamily="2" charset="2"/>
              <a:buChar char="ü"/>
            </a:pPr>
            <a:r>
              <a:rPr lang="tr-TR" dirty="0"/>
              <a:t>Öz </a:t>
            </a:r>
            <a:r>
              <a:rPr lang="tr-TR" dirty="0" smtClean="0"/>
              <a:t>saygı</a:t>
            </a:r>
          </a:p>
          <a:p>
            <a:pPr>
              <a:lnSpc>
                <a:spcPct val="150000"/>
              </a:lnSpc>
              <a:buFont typeface="Wingdings" pitchFamily="2" charset="2"/>
              <a:buChar char="ü"/>
            </a:pPr>
            <a:r>
              <a:rPr lang="tr-TR" dirty="0" smtClean="0"/>
              <a:t>Öz farkındalık </a:t>
            </a:r>
          </a:p>
          <a:p>
            <a:pPr>
              <a:lnSpc>
                <a:spcPct val="150000"/>
              </a:lnSpc>
              <a:buFont typeface="Wingdings" pitchFamily="2" charset="2"/>
              <a:buChar char="ü"/>
            </a:pPr>
            <a:r>
              <a:rPr lang="tr-TR" dirty="0" smtClean="0"/>
              <a:t>Kişisel </a:t>
            </a:r>
            <a:r>
              <a:rPr lang="tr-TR" dirty="0"/>
              <a:t>kimlik bilincine sahip </a:t>
            </a:r>
            <a:r>
              <a:rPr lang="tr-TR" dirty="0" smtClean="0"/>
              <a:t>olma</a:t>
            </a:r>
            <a:endParaRPr lang="tr-TR" dirty="0"/>
          </a:p>
          <a:p>
            <a:pPr>
              <a:lnSpc>
                <a:spcPct val="150000"/>
              </a:lnSpc>
              <a:buFont typeface="Wingdings" pitchFamily="2" charset="2"/>
              <a:buChar char="ü"/>
            </a:pPr>
            <a:r>
              <a:rPr lang="tr-TR" dirty="0"/>
              <a:t>Kendine </a:t>
            </a:r>
            <a:r>
              <a:rPr lang="tr-TR" dirty="0" smtClean="0"/>
              <a:t>güvenme</a:t>
            </a:r>
            <a:r>
              <a:rPr lang="tr-TR" b="1" dirty="0" smtClean="0"/>
              <a:t> </a:t>
            </a:r>
            <a:endParaRPr lang="tr-TR" b="1" dirty="0"/>
          </a:p>
          <a:p>
            <a:pPr>
              <a:lnSpc>
                <a:spcPct val="150000"/>
              </a:lnSpc>
              <a:buFont typeface="Wingdings" pitchFamily="2" charset="2"/>
              <a:buChar char="ü"/>
            </a:pPr>
            <a:r>
              <a:rPr lang="tr-TR" dirty="0"/>
              <a:t>Öz değerlendirme yapma</a:t>
            </a:r>
          </a:p>
          <a:p>
            <a:pPr>
              <a:lnSpc>
                <a:spcPct val="150000"/>
              </a:lnSpc>
              <a:buFont typeface="Wingdings" pitchFamily="2" charset="2"/>
              <a:buChar char="ü"/>
            </a:pPr>
            <a:r>
              <a:rPr lang="tr-TR" dirty="0"/>
              <a:t>Bağımsız çalışma </a:t>
            </a:r>
          </a:p>
          <a:p>
            <a:endParaRPr lang="tr-TR" dirty="0"/>
          </a:p>
        </p:txBody>
      </p:sp>
      <p:sp>
        <p:nvSpPr>
          <p:cNvPr id="4" name="İçerik Yer Tutucusu 3"/>
          <p:cNvSpPr>
            <a:spLocks noGrp="1"/>
          </p:cNvSpPr>
          <p:nvPr>
            <p:ph sz="half" idx="2"/>
          </p:nvPr>
        </p:nvSpPr>
        <p:spPr>
          <a:xfrm>
            <a:off x="4788024" y="1484784"/>
            <a:ext cx="4176464" cy="3805883"/>
          </a:xfrm>
        </p:spPr>
        <p:txBody>
          <a:bodyPr/>
          <a:lstStyle/>
          <a:p>
            <a:pPr>
              <a:lnSpc>
                <a:spcPct val="150000"/>
              </a:lnSpc>
              <a:buFont typeface="Wingdings" pitchFamily="2" charset="2"/>
              <a:buChar char="ü"/>
            </a:pPr>
            <a:r>
              <a:rPr lang="tr-TR" dirty="0" smtClean="0"/>
              <a:t> Kendi </a:t>
            </a:r>
            <a:r>
              <a:rPr lang="tr-TR" dirty="0"/>
              <a:t>öğrenmelerinin sorumluluğunu alma </a:t>
            </a:r>
          </a:p>
          <a:p>
            <a:pPr>
              <a:lnSpc>
                <a:spcPct val="150000"/>
              </a:lnSpc>
              <a:buFont typeface="Wingdings" pitchFamily="2" charset="2"/>
              <a:buChar char="ü"/>
            </a:pPr>
            <a:r>
              <a:rPr lang="tr-TR" dirty="0"/>
              <a:t>Okuduklarını ve öğrendiklerini kendi bakış açıları ile değerlendirme </a:t>
            </a:r>
          </a:p>
          <a:p>
            <a:pPr>
              <a:lnSpc>
                <a:spcPct val="150000"/>
              </a:lnSpc>
              <a:buFont typeface="Wingdings" pitchFamily="2" charset="2"/>
              <a:buChar char="ü"/>
            </a:pPr>
            <a:r>
              <a:rPr lang="tr-TR" dirty="0"/>
              <a:t>Kişisel görüş ve fikirlerini ifade </a:t>
            </a:r>
            <a:r>
              <a:rPr lang="tr-TR" dirty="0" smtClean="0"/>
              <a:t>edebilme</a:t>
            </a:r>
            <a:endParaRPr lang="tr-TR" dirty="0"/>
          </a:p>
          <a:p>
            <a:endParaRPr lang="tr-TR" dirty="0"/>
          </a:p>
        </p:txBody>
      </p:sp>
      <p:sp>
        <p:nvSpPr>
          <p:cNvPr id="5" name="Veri Yer Tutucusu 4"/>
          <p:cNvSpPr>
            <a:spLocks noGrp="1"/>
          </p:cNvSpPr>
          <p:nvPr>
            <p:ph type="dt" sz="half" idx="10"/>
          </p:nvPr>
        </p:nvSpPr>
        <p:spPr/>
        <p:txBody>
          <a:bodyPr/>
          <a:lstStyle/>
          <a:p>
            <a:pPr>
              <a:defRPr/>
            </a:pPr>
            <a:fld id="{4E3562D3-D464-48C2-9B56-18279C8A55A1}" type="datetime1">
              <a:rPr lang="tr-TR" smtClean="0"/>
              <a:pPr>
                <a:defRPr/>
              </a:pPr>
              <a:t>08.05.2017</a:t>
            </a:fld>
            <a:endParaRPr lang="tr-TR"/>
          </a:p>
        </p:txBody>
      </p:sp>
      <p:sp>
        <p:nvSpPr>
          <p:cNvPr id="6" name="Slayt Numarası Yer Tutucusu 5"/>
          <p:cNvSpPr>
            <a:spLocks noGrp="1"/>
          </p:cNvSpPr>
          <p:nvPr>
            <p:ph type="sldNum" sz="quarter" idx="12"/>
          </p:nvPr>
        </p:nvSpPr>
        <p:spPr/>
        <p:txBody>
          <a:bodyPr/>
          <a:lstStyle/>
          <a:p>
            <a:pPr>
              <a:defRPr/>
            </a:pPr>
            <a:fld id="{F2CADFA5-19F3-4188-8E8B-7CD82B734C01}" type="slidenum">
              <a:rPr lang="tr-TR" smtClean="0"/>
              <a:pPr>
                <a:defRPr/>
              </a:pPr>
              <a:t>12</a:t>
            </a:fld>
            <a:endParaRPr lang="tr-TR"/>
          </a:p>
        </p:txBody>
      </p:sp>
      <p:sp>
        <p:nvSpPr>
          <p:cNvPr id="7" name="Dikdörtgen 6"/>
          <p:cNvSpPr/>
          <p:nvPr/>
        </p:nvSpPr>
        <p:spPr>
          <a:xfrm>
            <a:off x="395536" y="1052736"/>
            <a:ext cx="8064896" cy="707886"/>
          </a:xfrm>
          <a:prstGeom prst="rect">
            <a:avLst/>
          </a:prstGeom>
        </p:spPr>
        <p:txBody>
          <a:bodyPr wrap="square">
            <a:spAutoFit/>
          </a:bodyPr>
          <a:lstStyle/>
          <a:p>
            <a:pPr algn="ctr"/>
            <a:r>
              <a:rPr lang="tr-TR" sz="2400" b="1" dirty="0">
                <a:latin typeface="Arial" panose="020B0604020202020204" pitchFamily="34" charset="0"/>
                <a:cs typeface="Arial" panose="020B0604020202020204" pitchFamily="34" charset="0"/>
              </a:rPr>
              <a:t>Kişisel Yeterlikler</a:t>
            </a:r>
            <a:r>
              <a:rPr lang="tr-TR" sz="1600" dirty="0"/>
              <a:t/>
            </a:r>
            <a:br>
              <a:rPr lang="tr-TR" sz="1600" dirty="0"/>
            </a:br>
            <a:endParaRPr lang="tr-TR" sz="1600" dirty="0"/>
          </a:p>
        </p:txBody>
      </p:sp>
    </p:spTree>
    <p:extLst>
      <p:ext uri="{BB962C8B-B14F-4D97-AF65-F5344CB8AC3E}">
        <p14:creationId xmlns:p14="http://schemas.microsoft.com/office/powerpoint/2010/main" xmlns="" val="107426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13</a:t>
            </a:fld>
            <a:endParaRPr lang="tr-TR"/>
          </a:p>
        </p:txBody>
      </p:sp>
      <p:sp>
        <p:nvSpPr>
          <p:cNvPr id="4" name="Dikdörtgen 3"/>
          <p:cNvSpPr/>
          <p:nvPr/>
        </p:nvSpPr>
        <p:spPr>
          <a:xfrm>
            <a:off x="1043608" y="116632"/>
            <a:ext cx="8100392" cy="830997"/>
          </a:xfrm>
          <a:prstGeom prst="rect">
            <a:avLst/>
          </a:prstGeom>
        </p:spPr>
        <p:txBody>
          <a:bodyPr wrap="square">
            <a:spAutoFit/>
          </a:bodyPr>
          <a:lstStyle/>
          <a:p>
            <a:pPr algn="ctr"/>
            <a:r>
              <a:rPr lang="tr-TR" sz="2400" b="1" dirty="0">
                <a:solidFill>
                  <a:schemeClr val="bg1"/>
                </a:solidFill>
              </a:rPr>
              <a:t>Programın Kazandırmayı Hedeflediği Öğrenci </a:t>
            </a:r>
            <a:r>
              <a:rPr lang="tr-TR" sz="2400" b="1" dirty="0" smtClean="0">
                <a:solidFill>
                  <a:schemeClr val="bg1"/>
                </a:solidFill>
              </a:rPr>
              <a:t>Yeterlikleri- II</a:t>
            </a:r>
            <a:endParaRPr lang="tr-TR" sz="2400" b="1" dirty="0">
              <a:solidFill>
                <a:schemeClr val="bg1"/>
              </a:solidFill>
            </a:endParaRPr>
          </a:p>
        </p:txBody>
      </p:sp>
      <p:sp>
        <p:nvSpPr>
          <p:cNvPr id="5" name="Dikdörtgen 4"/>
          <p:cNvSpPr/>
          <p:nvPr/>
        </p:nvSpPr>
        <p:spPr>
          <a:xfrm>
            <a:off x="683568" y="1124744"/>
            <a:ext cx="7848872" cy="4832092"/>
          </a:xfrm>
          <a:prstGeom prst="rect">
            <a:avLst/>
          </a:prstGeom>
        </p:spPr>
        <p:txBody>
          <a:bodyPr wrap="square">
            <a:spAutoFit/>
          </a:bodyPr>
          <a:lstStyle/>
          <a:p>
            <a:r>
              <a:rPr lang="tr-TR" sz="2800" b="1" dirty="0"/>
              <a:t>Sosyal </a:t>
            </a:r>
            <a:r>
              <a:rPr lang="tr-TR" sz="2800" b="1" dirty="0" smtClean="0"/>
              <a:t>Yeterlilikler</a:t>
            </a:r>
          </a:p>
          <a:p>
            <a:endParaRPr lang="tr-TR" sz="2800" b="1" dirty="0" smtClean="0"/>
          </a:p>
          <a:p>
            <a:pPr marL="285750" indent="-285750">
              <a:lnSpc>
                <a:spcPct val="150000"/>
              </a:lnSpc>
              <a:buFont typeface="Wingdings" pitchFamily="2" charset="2"/>
              <a:buChar char="ü"/>
            </a:pPr>
            <a:r>
              <a:rPr lang="tr-TR" sz="2800" dirty="0" smtClean="0"/>
              <a:t>Grupla etkili </a:t>
            </a:r>
            <a:r>
              <a:rPr lang="tr-TR" sz="2800" dirty="0"/>
              <a:t>şekilde </a:t>
            </a:r>
            <a:r>
              <a:rPr lang="tr-TR" sz="2800" dirty="0" smtClean="0"/>
              <a:t>çalışma</a:t>
            </a:r>
          </a:p>
          <a:p>
            <a:pPr marL="285750" indent="-285750">
              <a:lnSpc>
                <a:spcPct val="150000"/>
              </a:lnSpc>
              <a:buFont typeface="Wingdings" pitchFamily="2" charset="2"/>
              <a:buChar char="ü"/>
            </a:pPr>
            <a:r>
              <a:rPr lang="tr-TR" sz="2800" dirty="0" smtClean="0"/>
              <a:t>Değişen ortam/durumlarla </a:t>
            </a:r>
            <a:r>
              <a:rPr lang="tr-TR" sz="2800" dirty="0"/>
              <a:t>yapıcı şekilde </a:t>
            </a:r>
            <a:r>
              <a:rPr lang="tr-TR" sz="2800" dirty="0" smtClean="0"/>
              <a:t>baş edebilme</a:t>
            </a:r>
          </a:p>
          <a:p>
            <a:pPr marL="285750" indent="-285750">
              <a:lnSpc>
                <a:spcPct val="150000"/>
              </a:lnSpc>
              <a:buFont typeface="Wingdings" pitchFamily="2" charset="2"/>
              <a:buChar char="ü"/>
            </a:pPr>
            <a:r>
              <a:rPr lang="tr-TR" sz="2800" dirty="0" smtClean="0"/>
              <a:t>Farklı ortamlara </a:t>
            </a:r>
            <a:r>
              <a:rPr lang="tr-TR" sz="2800" dirty="0"/>
              <a:t>uyum </a:t>
            </a:r>
            <a:r>
              <a:rPr lang="tr-TR" sz="2800" dirty="0" smtClean="0"/>
              <a:t>sağlama</a:t>
            </a:r>
          </a:p>
          <a:p>
            <a:pPr marL="285750" indent="-285750">
              <a:lnSpc>
                <a:spcPct val="150000"/>
              </a:lnSpc>
              <a:buFont typeface="Wingdings" pitchFamily="2" charset="2"/>
              <a:buChar char="ü"/>
            </a:pPr>
            <a:r>
              <a:rPr lang="tr-TR" sz="2800" dirty="0" smtClean="0"/>
              <a:t>Farklı kişilerle </a:t>
            </a:r>
            <a:r>
              <a:rPr lang="tr-TR" sz="2800" dirty="0"/>
              <a:t>yapıcı iletişim </a:t>
            </a:r>
            <a:r>
              <a:rPr lang="tr-TR" sz="2800" dirty="0" smtClean="0"/>
              <a:t>kurma</a:t>
            </a:r>
          </a:p>
          <a:p>
            <a:pPr marL="285750" indent="-285750">
              <a:lnSpc>
                <a:spcPct val="150000"/>
              </a:lnSpc>
              <a:buFont typeface="Wingdings" pitchFamily="2" charset="2"/>
              <a:buChar char="ü"/>
            </a:pPr>
            <a:r>
              <a:rPr lang="tr-TR" sz="2800" dirty="0" smtClean="0"/>
              <a:t>Liderlik</a:t>
            </a:r>
            <a:endParaRPr lang="tr-TR" sz="2800" dirty="0"/>
          </a:p>
        </p:txBody>
      </p:sp>
    </p:spTree>
    <p:extLst>
      <p:ext uri="{BB962C8B-B14F-4D97-AF65-F5344CB8AC3E}">
        <p14:creationId xmlns:p14="http://schemas.microsoft.com/office/powerpoint/2010/main" xmlns="" val="1469220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14</a:t>
            </a:fld>
            <a:endParaRPr lang="tr-TR"/>
          </a:p>
        </p:txBody>
      </p:sp>
      <p:sp>
        <p:nvSpPr>
          <p:cNvPr id="4" name="Dikdörtgen 3"/>
          <p:cNvSpPr/>
          <p:nvPr/>
        </p:nvSpPr>
        <p:spPr>
          <a:xfrm>
            <a:off x="1115616" y="0"/>
            <a:ext cx="7848872" cy="830997"/>
          </a:xfrm>
          <a:prstGeom prst="rect">
            <a:avLst/>
          </a:prstGeom>
        </p:spPr>
        <p:txBody>
          <a:bodyPr wrap="square">
            <a:spAutoFit/>
          </a:bodyPr>
          <a:lstStyle/>
          <a:p>
            <a:pPr algn="ctr"/>
            <a:r>
              <a:rPr lang="tr-TR" sz="2400" b="1" dirty="0" smtClean="0">
                <a:solidFill>
                  <a:schemeClr val="bg1"/>
                </a:solidFill>
              </a:rPr>
              <a:t>Programın Kazandırmayı Hedeflediği </a:t>
            </a:r>
          </a:p>
          <a:p>
            <a:pPr algn="ctr"/>
            <a:r>
              <a:rPr lang="tr-TR" sz="2400" b="1" dirty="0" smtClean="0">
                <a:solidFill>
                  <a:schemeClr val="bg1"/>
                </a:solidFill>
              </a:rPr>
              <a:t>Öğrenci Becerileri</a:t>
            </a:r>
            <a:endParaRPr lang="tr-TR" sz="2400" b="1" dirty="0">
              <a:solidFill>
                <a:schemeClr val="bg1"/>
              </a:solidFill>
            </a:endParaRPr>
          </a:p>
        </p:txBody>
      </p:sp>
      <p:sp>
        <p:nvSpPr>
          <p:cNvPr id="5" name="Dikdörtgen 4"/>
          <p:cNvSpPr/>
          <p:nvPr/>
        </p:nvSpPr>
        <p:spPr>
          <a:xfrm>
            <a:off x="428596" y="1571612"/>
            <a:ext cx="8280920" cy="3785652"/>
          </a:xfrm>
          <a:prstGeom prst="rect">
            <a:avLst/>
          </a:prstGeom>
        </p:spPr>
        <p:txBody>
          <a:bodyPr wrap="square">
            <a:spAutoFit/>
          </a:bodyPr>
          <a:lstStyle/>
          <a:p>
            <a:r>
              <a:rPr lang="tr-TR" sz="2400" dirty="0" smtClean="0"/>
              <a:t>Dört temel beceri birbiri ile </a:t>
            </a:r>
            <a:r>
              <a:rPr lang="tr-TR" sz="2400" b="1" dirty="0" smtClean="0"/>
              <a:t>bütünleşik</a:t>
            </a:r>
            <a:r>
              <a:rPr lang="tr-TR" sz="2400" dirty="0" smtClean="0"/>
              <a:t> olarak</a:t>
            </a:r>
            <a:r>
              <a:rPr lang="de-DE" sz="2400" dirty="0" smtClean="0"/>
              <a:t> </a:t>
            </a:r>
            <a:r>
              <a:rPr lang="de-DE" sz="2400" dirty="0" err="1" smtClean="0"/>
              <a:t>verilmelidir</a:t>
            </a:r>
            <a:r>
              <a:rPr lang="de-DE" sz="2400" dirty="0" smtClean="0"/>
              <a:t>.</a:t>
            </a:r>
            <a:r>
              <a:rPr lang="tr-TR" sz="2400" dirty="0" smtClean="0"/>
              <a:t> </a:t>
            </a:r>
            <a:endParaRPr lang="de-DE" sz="2400" dirty="0" smtClean="0"/>
          </a:p>
          <a:p>
            <a:endParaRPr lang="de-DE" sz="2400" dirty="0" smtClean="0"/>
          </a:p>
          <a:p>
            <a:r>
              <a:rPr lang="de-DE" sz="2400" dirty="0" smtClean="0"/>
              <a:t>a) </a:t>
            </a:r>
            <a:r>
              <a:rPr lang="de-DE" sz="2400" dirty="0" smtClean="0"/>
              <a:t>A</a:t>
            </a:r>
            <a:r>
              <a:rPr lang="tr-TR" sz="2400" dirty="0" err="1" smtClean="0"/>
              <a:t>ğırlıklı</a:t>
            </a:r>
            <a:r>
              <a:rPr lang="tr-TR" sz="2400" dirty="0" smtClean="0"/>
              <a:t> </a:t>
            </a:r>
            <a:r>
              <a:rPr lang="tr-TR" sz="2400" u="sng" dirty="0" smtClean="0"/>
              <a:t>dinleme ve </a:t>
            </a:r>
            <a:r>
              <a:rPr lang="tr-TR" sz="2400" u="sng" dirty="0" smtClean="0"/>
              <a:t>konuşma</a:t>
            </a:r>
            <a:r>
              <a:rPr lang="de-DE" sz="2400" u="sng" dirty="0" smtClean="0"/>
              <a:t> </a:t>
            </a:r>
            <a:r>
              <a:rPr lang="de-DE" sz="2400" dirty="0" err="1" smtClean="0"/>
              <a:t>becerileri</a:t>
            </a:r>
            <a:r>
              <a:rPr lang="de-DE" sz="2400" dirty="0" smtClean="0"/>
              <a:t> </a:t>
            </a:r>
            <a:r>
              <a:rPr lang="de-DE" sz="2400" dirty="0" err="1" smtClean="0"/>
              <a:t>edinimi</a:t>
            </a:r>
            <a:r>
              <a:rPr lang="de-DE" sz="2400" dirty="0" smtClean="0"/>
              <a:t>,</a:t>
            </a:r>
            <a:endParaRPr lang="tr-TR" sz="2400" dirty="0" smtClean="0"/>
          </a:p>
          <a:p>
            <a:endParaRPr lang="en-US" sz="2400" dirty="0" smtClean="0"/>
          </a:p>
          <a:p>
            <a:r>
              <a:rPr lang="de-DE" sz="2400" dirty="0" smtClean="0"/>
              <a:t>b) </a:t>
            </a:r>
            <a:r>
              <a:rPr lang="tr-TR" sz="2400" dirty="0" smtClean="0"/>
              <a:t>tümevarımsal dilbilgisi öğretimi ve sınırlı seviyede </a:t>
            </a:r>
            <a:endParaRPr lang="de-DE" sz="2400" dirty="0" smtClean="0"/>
          </a:p>
          <a:p>
            <a:r>
              <a:rPr lang="de-DE" sz="2400" dirty="0" smtClean="0"/>
              <a:t>    </a:t>
            </a:r>
            <a:r>
              <a:rPr lang="tr-TR" sz="2400" dirty="0" smtClean="0"/>
              <a:t>dilbilgisi yapısı öğrenimi,</a:t>
            </a:r>
          </a:p>
          <a:p>
            <a:endParaRPr lang="de-DE" sz="2400" dirty="0" smtClean="0"/>
          </a:p>
          <a:p>
            <a:r>
              <a:rPr lang="de-DE" sz="2400" dirty="0" smtClean="0"/>
              <a:t>c) </a:t>
            </a:r>
            <a:r>
              <a:rPr lang="tr-TR" sz="2400" dirty="0" smtClean="0"/>
              <a:t>doğru telaffuz edinimi </a:t>
            </a:r>
            <a:endParaRPr lang="de-DE" sz="2400" dirty="0" smtClean="0"/>
          </a:p>
          <a:p>
            <a:endParaRPr lang="de-DE" sz="2400" dirty="0" smtClean="0"/>
          </a:p>
          <a:p>
            <a:r>
              <a:rPr lang="tr-TR" sz="2400" dirty="0" smtClean="0"/>
              <a:t>hedeflenmektedir. </a:t>
            </a:r>
            <a:endParaRPr lang="en-US" sz="2400" dirty="0"/>
          </a:p>
        </p:txBody>
      </p:sp>
    </p:spTree>
    <p:extLst>
      <p:ext uri="{BB962C8B-B14F-4D97-AF65-F5344CB8AC3E}">
        <p14:creationId xmlns:p14="http://schemas.microsoft.com/office/powerpoint/2010/main" xmlns="" val="338845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15</a:t>
            </a:fld>
            <a:endParaRPr lang="tr-TR"/>
          </a:p>
        </p:txBody>
      </p:sp>
      <p:graphicFrame>
        <p:nvGraphicFramePr>
          <p:cNvPr id="5" name="Diyagram 4"/>
          <p:cNvGraphicFramePr/>
          <p:nvPr>
            <p:extLst>
              <p:ext uri="{D42A27DB-BD31-4B8C-83A1-F6EECF244321}">
                <p14:modId xmlns:p14="http://schemas.microsoft.com/office/powerpoint/2010/main" xmlns="" val="3898516917"/>
              </p:ext>
            </p:extLst>
          </p:nvPr>
        </p:nvGraphicFramePr>
        <p:xfrm>
          <a:off x="395536" y="973382"/>
          <a:ext cx="2808312" cy="540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830462" y="0"/>
            <a:ext cx="8280920" cy="954107"/>
          </a:xfrm>
          <a:prstGeom prst="rect">
            <a:avLst/>
          </a:prstGeom>
        </p:spPr>
        <p:txBody>
          <a:bodyPr wrap="square">
            <a:spAutoFit/>
          </a:bodyPr>
          <a:lstStyle/>
          <a:p>
            <a:pPr algn="ctr"/>
            <a:r>
              <a:rPr lang="tr-TR" sz="2800" b="1" dirty="0" smtClean="0">
                <a:solidFill>
                  <a:schemeClr val="bg1"/>
                </a:solidFill>
              </a:rPr>
              <a:t>Almanca Dersinde Öğrencilere </a:t>
            </a:r>
          </a:p>
          <a:p>
            <a:pPr algn="ctr"/>
            <a:r>
              <a:rPr lang="tr-TR" sz="2800" b="1" dirty="0" smtClean="0">
                <a:solidFill>
                  <a:schemeClr val="bg1"/>
                </a:solidFill>
              </a:rPr>
              <a:t>Kazandırılacak </a:t>
            </a:r>
            <a:r>
              <a:rPr lang="tr-TR" sz="2800" b="1" dirty="0">
                <a:solidFill>
                  <a:schemeClr val="bg1"/>
                </a:solidFill>
              </a:rPr>
              <a:t>Değerler </a:t>
            </a:r>
          </a:p>
        </p:txBody>
      </p:sp>
    </p:spTree>
    <p:extLst>
      <p:ext uri="{BB962C8B-B14F-4D97-AF65-F5344CB8AC3E}">
        <p14:creationId xmlns:p14="http://schemas.microsoft.com/office/powerpoint/2010/main" xmlns="" val="1828474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8312" y="0"/>
            <a:ext cx="8675687" cy="908050"/>
          </a:xfrm>
        </p:spPr>
        <p:txBody>
          <a:bodyPr/>
          <a:lstStyle/>
          <a:p>
            <a:r>
              <a:rPr lang="tr-TR" sz="2800" dirty="0" smtClean="0"/>
              <a:t>     </a:t>
            </a:r>
            <a:r>
              <a:rPr lang="tr-TR" sz="2800" b="1" dirty="0" smtClean="0"/>
              <a:t>Almanca </a:t>
            </a:r>
            <a:r>
              <a:rPr lang="tr-TR" sz="2800" b="1" dirty="0"/>
              <a:t>Dersinde Öğrencilere </a:t>
            </a:r>
            <a:r>
              <a:rPr lang="tr-TR" sz="2800" b="1" dirty="0" smtClean="0"/>
              <a:t/>
            </a:r>
            <a:br>
              <a:rPr lang="tr-TR" sz="2800" b="1" dirty="0" smtClean="0"/>
            </a:br>
            <a:r>
              <a:rPr lang="tr-TR" sz="2800" b="1" dirty="0" smtClean="0"/>
              <a:t>Kazandırılacak </a:t>
            </a:r>
            <a:r>
              <a:rPr lang="tr-TR" sz="2800" b="1" dirty="0"/>
              <a:t>Değerler </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16</a:t>
            </a:fld>
            <a:endParaRPr lang="tr-TR" altLang="tr-TR"/>
          </a:p>
        </p:txBody>
      </p:sp>
      <p:sp>
        <p:nvSpPr>
          <p:cNvPr id="3" name="İçerik Yer Tutucusu 2"/>
          <p:cNvSpPr>
            <a:spLocks noGrp="1"/>
          </p:cNvSpPr>
          <p:nvPr>
            <p:ph idx="4294967295"/>
          </p:nvPr>
        </p:nvSpPr>
        <p:spPr>
          <a:xfrm>
            <a:off x="0" y="2420889"/>
            <a:ext cx="9144000" cy="2160240"/>
          </a:xfrm>
        </p:spPr>
        <p:txBody>
          <a:bodyPr/>
          <a:lstStyle/>
          <a:p>
            <a:pPr marL="742950" lvl="0" indent="-742950" algn="ctr">
              <a:buNone/>
            </a:pPr>
            <a:endParaRPr lang="tr-TR" sz="4400" b="1" dirty="0" smtClean="0"/>
          </a:p>
          <a:p>
            <a:pPr marL="0" indent="0">
              <a:buNone/>
            </a:pPr>
            <a:endParaRPr lang="tr-TR" sz="4400" dirty="0"/>
          </a:p>
        </p:txBody>
      </p:sp>
      <p:sp>
        <p:nvSpPr>
          <p:cNvPr id="6" name="5 Dikdörtgen"/>
          <p:cNvSpPr/>
          <p:nvPr/>
        </p:nvSpPr>
        <p:spPr>
          <a:xfrm>
            <a:off x="323528" y="2551837"/>
            <a:ext cx="8640960" cy="461665"/>
          </a:xfrm>
          <a:prstGeom prst="rect">
            <a:avLst/>
          </a:prstGeom>
        </p:spPr>
        <p:txBody>
          <a:bodyPr wrap="square">
            <a:spAutoFit/>
          </a:bodyPr>
          <a:lstStyle/>
          <a:p>
            <a:endParaRPr lang="tr-TR" sz="2400" dirty="0">
              <a:latin typeface="Tahoma" pitchFamily="34" charset="0"/>
              <a:ea typeface="Tahoma" pitchFamily="34" charset="0"/>
              <a:cs typeface="Tahoma" pitchFamily="34" charset="0"/>
            </a:endParaRPr>
          </a:p>
        </p:txBody>
      </p:sp>
      <p:sp>
        <p:nvSpPr>
          <p:cNvPr id="8" name="7 Dikdörtgen"/>
          <p:cNvSpPr/>
          <p:nvPr/>
        </p:nvSpPr>
        <p:spPr>
          <a:xfrm>
            <a:off x="467544" y="1344534"/>
            <a:ext cx="8352928" cy="4062651"/>
          </a:xfrm>
          <a:prstGeom prst="rect">
            <a:avLst/>
          </a:prstGeom>
        </p:spPr>
        <p:txBody>
          <a:bodyPr wrap="square">
            <a:spAutoFit/>
          </a:bodyPr>
          <a:lstStyle/>
          <a:p>
            <a:pPr algn="ctr"/>
            <a:r>
              <a:rPr lang="tr-TR" sz="2400" b="1" dirty="0" smtClean="0">
                <a:ea typeface="Tahoma" pitchFamily="34" charset="0"/>
                <a:cs typeface="Tahoma" pitchFamily="34" charset="0"/>
              </a:rPr>
              <a:t>Öğrenme-öğretme </a:t>
            </a:r>
            <a:r>
              <a:rPr lang="tr-TR" sz="2400" b="1" dirty="0">
                <a:ea typeface="Tahoma" pitchFamily="34" charset="0"/>
                <a:cs typeface="Tahoma" pitchFamily="34" charset="0"/>
              </a:rPr>
              <a:t>sürecinin değer odaklı olması</a:t>
            </a:r>
          </a:p>
          <a:p>
            <a:pPr lvl="0"/>
            <a:endParaRPr lang="tr-TR" sz="2400" dirty="0" smtClean="0">
              <a:ea typeface="Tahoma" pitchFamily="34" charset="0"/>
              <a:cs typeface="Tahoma" pitchFamily="34" charset="0"/>
            </a:endParaRPr>
          </a:p>
          <a:p>
            <a:pPr lvl="0"/>
            <a:r>
              <a:rPr lang="tr-TR" sz="2400" dirty="0" smtClean="0">
                <a:ea typeface="Tahoma" pitchFamily="34" charset="0"/>
                <a:cs typeface="Tahoma" pitchFamily="34" charset="0"/>
              </a:rPr>
              <a:t>♦ Öğrenme-öğretme sürecinin, olumlu his ve deneyimleri uyandıracak, öğrencilerin kendilerini anlamalarına yardımcı olacak, açık fikirliliği ve sorgulamayı destekleyecek, değerlerin keşfedilmesine ve özümsenmesine, öğrencilerin değerlere ilişkin bilgilerini uygulamaya dönüştürebilmelerine olanak sağlayacak şekilde yapılandırılması,</a:t>
            </a:r>
          </a:p>
          <a:p>
            <a:endParaRPr lang="tr-TR" sz="2400" dirty="0" smtClean="0">
              <a:ea typeface="Tahoma" pitchFamily="34" charset="0"/>
              <a:cs typeface="Tahoma" pitchFamily="34" charset="0"/>
            </a:endParaRPr>
          </a:p>
          <a:p>
            <a:r>
              <a:rPr lang="tr-TR" sz="2400" dirty="0" smtClean="0">
                <a:ea typeface="Tahoma" pitchFamily="34" charset="0"/>
                <a:cs typeface="Tahoma" pitchFamily="34" charset="0"/>
              </a:rPr>
              <a:t>♦ Öğretmenlerin rol model olması,</a:t>
            </a:r>
          </a:p>
          <a:p>
            <a:pPr lvl="0"/>
            <a:endParaRPr lang="tr-TR" dirty="0" smtClean="0"/>
          </a:p>
        </p:txBody>
      </p:sp>
    </p:spTree>
    <p:custDataLst>
      <p:tags r:id="rId1"/>
    </p:custDataLst>
    <p:extLst>
      <p:ext uri="{BB962C8B-B14F-4D97-AF65-F5344CB8AC3E}">
        <p14:creationId xmlns:p14="http://schemas.microsoft.com/office/powerpoint/2010/main" xmlns="" val="6038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8312" y="0"/>
            <a:ext cx="8675687" cy="908050"/>
          </a:xfrm>
        </p:spPr>
        <p:txBody>
          <a:bodyPr/>
          <a:lstStyle/>
          <a:p>
            <a:pPr marL="0" indent="0"/>
            <a:r>
              <a:rPr lang="tr-TR" sz="2800" dirty="0" smtClean="0"/>
              <a:t>     </a:t>
            </a:r>
            <a:r>
              <a:rPr lang="tr-TR" sz="2800" b="1" dirty="0" smtClean="0"/>
              <a:t>Almanca </a:t>
            </a:r>
            <a:r>
              <a:rPr lang="tr-TR" sz="2800" b="1" dirty="0"/>
              <a:t>Dersinde Öğrencilere </a:t>
            </a:r>
            <a:r>
              <a:rPr lang="tr-TR" sz="2800" b="1" dirty="0" smtClean="0"/>
              <a:t/>
            </a:r>
            <a:br>
              <a:rPr lang="tr-TR" sz="2800" b="1" dirty="0" smtClean="0"/>
            </a:br>
            <a:r>
              <a:rPr lang="tr-TR" sz="2800" b="1" dirty="0" smtClean="0"/>
              <a:t>Kazandırılacak </a:t>
            </a:r>
            <a:r>
              <a:rPr lang="tr-TR" sz="2800" b="1" dirty="0"/>
              <a:t>Değerler</a:t>
            </a:r>
            <a:endParaRPr lang="tr-TR" sz="2800" dirty="0"/>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17</a:t>
            </a:fld>
            <a:endParaRPr lang="tr-TR" altLang="tr-TR"/>
          </a:p>
        </p:txBody>
      </p:sp>
      <p:sp>
        <p:nvSpPr>
          <p:cNvPr id="3" name="İçerik Yer Tutucusu 2"/>
          <p:cNvSpPr>
            <a:spLocks noGrp="1"/>
          </p:cNvSpPr>
          <p:nvPr>
            <p:ph idx="4294967295"/>
          </p:nvPr>
        </p:nvSpPr>
        <p:spPr>
          <a:xfrm>
            <a:off x="0" y="3212976"/>
            <a:ext cx="9144000" cy="2913187"/>
          </a:xfrm>
        </p:spPr>
        <p:txBody>
          <a:bodyPr/>
          <a:lstStyle/>
          <a:p>
            <a:pPr marL="742950" lvl="0" indent="-742950" algn="ctr">
              <a:buNone/>
            </a:pPr>
            <a:endParaRPr lang="tr-TR" sz="4400" b="1" dirty="0" smtClean="0"/>
          </a:p>
          <a:p>
            <a:pPr marL="0" indent="0">
              <a:buNone/>
            </a:pPr>
            <a:endParaRPr lang="tr-TR" sz="4400" dirty="0"/>
          </a:p>
        </p:txBody>
      </p:sp>
      <p:sp>
        <p:nvSpPr>
          <p:cNvPr id="6" name="5 Dikdörtgen"/>
          <p:cNvSpPr/>
          <p:nvPr/>
        </p:nvSpPr>
        <p:spPr>
          <a:xfrm>
            <a:off x="323528" y="2551837"/>
            <a:ext cx="8640960" cy="461665"/>
          </a:xfrm>
          <a:prstGeom prst="rect">
            <a:avLst/>
          </a:prstGeom>
        </p:spPr>
        <p:txBody>
          <a:bodyPr wrap="square">
            <a:spAutoFit/>
          </a:bodyPr>
          <a:lstStyle/>
          <a:p>
            <a:endParaRPr lang="tr-TR" sz="2400" dirty="0">
              <a:latin typeface="Tahoma" pitchFamily="34" charset="0"/>
              <a:ea typeface="Tahoma" pitchFamily="34" charset="0"/>
              <a:cs typeface="Tahoma" pitchFamily="34" charset="0"/>
            </a:endParaRPr>
          </a:p>
        </p:txBody>
      </p:sp>
      <p:sp>
        <p:nvSpPr>
          <p:cNvPr id="8" name="7 Dikdörtgen"/>
          <p:cNvSpPr/>
          <p:nvPr/>
        </p:nvSpPr>
        <p:spPr>
          <a:xfrm>
            <a:off x="709913" y="1628507"/>
            <a:ext cx="7992888" cy="4154984"/>
          </a:xfrm>
          <a:prstGeom prst="rect">
            <a:avLst/>
          </a:prstGeom>
        </p:spPr>
        <p:txBody>
          <a:bodyPr wrap="square">
            <a:spAutoFit/>
          </a:bodyPr>
          <a:lstStyle/>
          <a:p>
            <a:pPr lvl="0"/>
            <a:r>
              <a:rPr lang="tr-TR" sz="2400" dirty="0" smtClean="0">
                <a:ea typeface="Tahoma" pitchFamily="34" charset="0"/>
                <a:cs typeface="Tahoma" pitchFamily="34" charset="0"/>
              </a:rPr>
              <a:t>♦ Değerler eğitiminin sınıfla sınırlandırılmaması ve kalıcı olabilmesi için sınıf-okul-aile işbirliği oluşturulması, rehberlik servislerinin aile eğitimleri düzenlemesi, </a:t>
            </a:r>
          </a:p>
          <a:p>
            <a:pPr lvl="0"/>
            <a:endParaRPr lang="tr-TR" sz="2400" dirty="0" smtClean="0">
              <a:ea typeface="Tahoma" pitchFamily="34" charset="0"/>
              <a:cs typeface="Tahoma" pitchFamily="34" charset="0"/>
            </a:endParaRPr>
          </a:p>
          <a:p>
            <a:pPr lvl="0"/>
            <a:r>
              <a:rPr lang="tr-TR" sz="2400" dirty="0" smtClean="0">
                <a:ea typeface="Tahoma" pitchFamily="34" charset="0"/>
                <a:cs typeface="Tahoma" pitchFamily="34" charset="0"/>
              </a:rPr>
              <a:t>♦ Öğrencilerin sosyal sorumluluk projelerinde görev almaları için teşvik edilmesi,</a:t>
            </a:r>
          </a:p>
          <a:p>
            <a:endParaRPr lang="tr-TR" sz="2400" dirty="0" smtClean="0">
              <a:ea typeface="Tahoma" pitchFamily="34" charset="0"/>
              <a:cs typeface="Tahoma" pitchFamily="34" charset="0"/>
            </a:endParaRPr>
          </a:p>
          <a:p>
            <a:r>
              <a:rPr lang="tr-TR" sz="2400" dirty="0" smtClean="0">
                <a:ea typeface="Tahoma" pitchFamily="34" charset="0"/>
                <a:cs typeface="Tahoma" pitchFamily="34" charset="0"/>
              </a:rPr>
              <a:t>♦Öğrencilerin </a:t>
            </a:r>
            <a:r>
              <a:rPr lang="tr-TR" sz="2400" dirty="0">
                <a:ea typeface="Tahoma" pitchFamily="34" charset="0"/>
                <a:cs typeface="Tahoma" pitchFamily="34" charset="0"/>
              </a:rPr>
              <a:t>kendi öğrenmelerinin sorumluluğunu almaları, öz değerlendirme yapmaları için teşvik </a:t>
            </a:r>
            <a:r>
              <a:rPr lang="tr-TR" sz="2400" dirty="0" smtClean="0">
                <a:ea typeface="Tahoma" pitchFamily="34" charset="0"/>
                <a:cs typeface="Tahoma" pitchFamily="34" charset="0"/>
              </a:rPr>
              <a:t>edilmesi gerekmektedir.</a:t>
            </a:r>
            <a:endParaRPr lang="tr-TR" sz="2400" dirty="0">
              <a:ea typeface="Tahoma" pitchFamily="34" charset="0"/>
              <a:cs typeface="Tahoma" pitchFamily="34" charset="0"/>
            </a:endParaRPr>
          </a:p>
          <a:p>
            <a:pPr lvl="0"/>
            <a:endParaRPr lang="tr-TR" sz="2400" dirty="0" smtClean="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xmlns="" val="6378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r>
              <a:rPr lang="tr-TR" sz="2800" b="1" dirty="0" smtClean="0">
                <a:latin typeface="+mj-lt"/>
                <a:ea typeface="Arial" charset="-94"/>
                <a:cs typeface="Arial" charset="-94"/>
              </a:rPr>
              <a:t/>
            </a:r>
            <a:br>
              <a:rPr lang="tr-TR" sz="2800" b="1" dirty="0" smtClean="0">
                <a:latin typeface="+mj-lt"/>
                <a:ea typeface="Arial" charset="-94"/>
                <a:cs typeface="Arial" charset="-94"/>
              </a:rPr>
            </a:br>
            <a:r>
              <a:rPr lang="tr-TR" sz="2800" b="1" dirty="0" smtClean="0">
                <a:latin typeface="+mj-lt"/>
                <a:ea typeface="Arial" charset="-94"/>
                <a:cs typeface="Arial" charset="-94"/>
              </a:rPr>
              <a:t>Programda </a:t>
            </a:r>
            <a:r>
              <a:rPr lang="tr-TR" sz="2800" b="1" dirty="0">
                <a:latin typeface="+mj-lt"/>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b="1" dirty="0">
              <a:latin typeface="Arial" charset="-94"/>
              <a:ea typeface="Arial" charset="-94"/>
              <a:cs typeface="Arial" charset="-94"/>
            </a:endParaRPr>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18</a:t>
            </a:fld>
            <a:endParaRPr lang="tr-TR"/>
          </a:p>
        </p:txBody>
      </p:sp>
      <p:sp>
        <p:nvSpPr>
          <p:cNvPr id="6" name="Dikdörtgen 5"/>
          <p:cNvSpPr/>
          <p:nvPr/>
        </p:nvSpPr>
        <p:spPr>
          <a:xfrm>
            <a:off x="3059832" y="1139592"/>
            <a:ext cx="2088232" cy="523220"/>
          </a:xfrm>
          <a:prstGeom prst="rect">
            <a:avLst/>
          </a:prstGeom>
        </p:spPr>
        <p:txBody>
          <a:bodyPr wrap="square">
            <a:spAutoFit/>
          </a:bodyPr>
          <a:lstStyle/>
          <a:p>
            <a:r>
              <a:rPr lang="tr-TR" sz="2800" dirty="0" smtClean="0">
                <a:latin typeface="Comic Sans MS" panose="030F0702030302020204" pitchFamily="66" charset="0"/>
              </a:rPr>
              <a:t>SAYGI</a:t>
            </a:r>
            <a:endParaRPr lang="tr-TR" sz="2800" dirty="0">
              <a:latin typeface="Comic Sans MS" panose="030F0702030302020204" pitchFamily="66" charset="0"/>
            </a:endParaRPr>
          </a:p>
        </p:txBody>
      </p:sp>
      <p:pic>
        <p:nvPicPr>
          <p:cNvPr id="8" name="Picture 2" descr="C:\Users\metin\Desktop\doğaya saygı.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776158"/>
            <a:ext cx="7416824" cy="4322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37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b="1" dirty="0">
                <a:latin typeface="Arial" charset="-94"/>
                <a:ea typeface="Arial" charset="-94"/>
                <a:cs typeface="Arial" charset="-94"/>
              </a:rPr>
              <a:t/>
            </a:r>
            <a:br>
              <a:rPr lang="tr-TR" b="1" dirty="0">
                <a:latin typeface="Arial" charset="-94"/>
                <a:ea typeface="Arial" charset="-94"/>
                <a:cs typeface="Arial" charset="-94"/>
              </a:rPr>
            </a:br>
            <a:endParaRPr lang="tr-TR"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19</a:t>
            </a:fld>
            <a:endParaRPr lang="tr-TR"/>
          </a:p>
        </p:txBody>
      </p:sp>
      <p:sp>
        <p:nvSpPr>
          <p:cNvPr id="5" name="Dikdörtgen 4"/>
          <p:cNvSpPr/>
          <p:nvPr/>
        </p:nvSpPr>
        <p:spPr>
          <a:xfrm>
            <a:off x="899592" y="1484785"/>
            <a:ext cx="7128792" cy="2677656"/>
          </a:xfrm>
          <a:prstGeom prst="rect">
            <a:avLst/>
          </a:prstGeom>
        </p:spPr>
        <p:txBody>
          <a:bodyPr wrap="square">
            <a:spAutoFit/>
          </a:bodyPr>
          <a:lstStyle/>
          <a:p>
            <a:pPr marL="0" indent="0">
              <a:buNone/>
            </a:pPr>
            <a:r>
              <a:rPr lang="de-DE" sz="2400" b="1" dirty="0"/>
              <a:t>A 1.1 Themenkreis 1: Informationen </a:t>
            </a:r>
            <a:r>
              <a:rPr lang="de-DE" sz="2400" b="1" dirty="0" smtClean="0"/>
              <a:t>zur Person</a:t>
            </a:r>
            <a:r>
              <a:rPr lang="tr-TR" sz="2400" dirty="0" smtClean="0"/>
              <a:t> </a:t>
            </a:r>
            <a:endParaRPr lang="tr-TR" sz="2400" dirty="0"/>
          </a:p>
          <a:p>
            <a:pPr marL="0" indent="0">
              <a:buNone/>
            </a:pPr>
            <a:r>
              <a:rPr lang="de-DE" sz="2400" dirty="0"/>
              <a:t>     sich begrüßen und verabschieden</a:t>
            </a:r>
            <a:endParaRPr lang="tr-TR" sz="2400" dirty="0"/>
          </a:p>
          <a:p>
            <a:pPr marL="0" indent="0">
              <a:buNone/>
            </a:pPr>
            <a:r>
              <a:rPr lang="de-DE" sz="2400" dirty="0"/>
              <a:t>     sich und andere vorstellen</a:t>
            </a:r>
            <a:endParaRPr lang="tr-TR" sz="2400" dirty="0"/>
          </a:p>
          <a:p>
            <a:pPr marL="0" indent="0">
              <a:buNone/>
            </a:pPr>
            <a:r>
              <a:rPr lang="tr-TR" sz="2400" b="1" dirty="0"/>
              <a:t>SPRECHEN: </a:t>
            </a:r>
          </a:p>
          <a:p>
            <a:pPr marL="0" indent="0">
              <a:buNone/>
            </a:pPr>
            <a:r>
              <a:rPr lang="de-DE" sz="2400" dirty="0"/>
              <a:t>Kann Gruß- und Abschiedsformeln gebrauchen.</a:t>
            </a:r>
          </a:p>
          <a:p>
            <a:pPr marL="0" indent="0">
              <a:buNone/>
            </a:pPr>
            <a:r>
              <a:rPr lang="de-DE" sz="2400" dirty="0"/>
              <a:t>Kann Angaben und Fragen zur Person verstehen und angemessen beantworten.</a:t>
            </a:r>
            <a:endParaRPr lang="tr-TR" sz="2400" dirty="0"/>
          </a:p>
        </p:txBody>
      </p:sp>
    </p:spTree>
    <p:extLst>
      <p:ext uri="{BB962C8B-B14F-4D97-AF65-F5344CB8AC3E}">
        <p14:creationId xmlns:p14="http://schemas.microsoft.com/office/powerpoint/2010/main" xmlns="" val="182755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33981" y="1183481"/>
            <a:ext cx="8426450" cy="424732"/>
          </a:xfrm>
          <a:prstGeom prst="rect">
            <a:avLst/>
          </a:prstGeom>
          <a:noFill/>
          <a:ln w="9525">
            <a:noFill/>
            <a:miter lim="800000"/>
            <a:headEnd/>
            <a:tailEnd/>
          </a:ln>
        </p:spPr>
        <p:txBody>
          <a:bodyPr>
            <a:spAutoFit/>
          </a:bodyPr>
          <a:lstStyle/>
          <a:p>
            <a:pPr algn="ctr">
              <a:lnSpc>
                <a:spcPct val="120000"/>
              </a:lnSpc>
              <a:spcBef>
                <a:spcPct val="50000"/>
              </a:spcBef>
            </a:pPr>
            <a:endParaRPr lang="tr-TR" b="1" dirty="0"/>
          </a:p>
        </p:txBody>
      </p:sp>
      <p:sp>
        <p:nvSpPr>
          <p:cNvPr id="7171" name="Line 3"/>
          <p:cNvSpPr>
            <a:spLocks noChangeShapeType="1"/>
          </p:cNvSpPr>
          <p:nvPr/>
        </p:nvSpPr>
        <p:spPr bwMode="auto">
          <a:xfrm>
            <a:off x="0" y="1681298"/>
            <a:ext cx="9144000" cy="0"/>
          </a:xfrm>
          <a:prstGeom prst="line">
            <a:avLst/>
          </a:prstGeom>
          <a:noFill/>
          <a:ln w="9525">
            <a:solidFill>
              <a:schemeClr val="tx1"/>
            </a:solidFill>
            <a:round/>
            <a:headEnd/>
            <a:tailEnd/>
          </a:ln>
        </p:spPr>
        <p:txBody>
          <a:bodyPr/>
          <a:lstStyle/>
          <a:p>
            <a:endParaRPr lang="tr-TR"/>
          </a:p>
        </p:txBody>
      </p:sp>
      <p:sp>
        <p:nvSpPr>
          <p:cNvPr id="7172" name="Rectangle 4"/>
          <p:cNvSpPr>
            <a:spLocks noChangeArrowheads="1"/>
          </p:cNvSpPr>
          <p:nvPr/>
        </p:nvSpPr>
        <p:spPr bwMode="auto">
          <a:xfrm>
            <a:off x="251520" y="520980"/>
            <a:ext cx="8784976" cy="1160318"/>
          </a:xfrm>
          <a:prstGeom prst="rect">
            <a:avLst/>
          </a:prstGeom>
          <a:noFill/>
          <a:ln w="9525">
            <a:noFill/>
            <a:miter lim="800000"/>
            <a:headEnd/>
            <a:tailEnd/>
          </a:ln>
        </p:spPr>
        <p:txBody>
          <a:bodyPr wrap="square" anchor="ctr">
            <a:spAutoFit/>
          </a:bodyPr>
          <a:lstStyle/>
          <a:p>
            <a:pPr indent="334963"/>
            <a:endParaRPr lang="tr-TR" sz="2800" b="1" dirty="0" smtClean="0"/>
          </a:p>
          <a:p>
            <a:pPr indent="334963">
              <a:lnSpc>
                <a:spcPct val="90000"/>
              </a:lnSpc>
            </a:pPr>
            <a:endParaRPr lang="tr-TR" sz="1400" b="1" dirty="0"/>
          </a:p>
          <a:p>
            <a:pPr indent="334963">
              <a:lnSpc>
                <a:spcPct val="90000"/>
              </a:lnSpc>
            </a:pPr>
            <a:r>
              <a:rPr lang="tr-TR" sz="3200" b="1" dirty="0"/>
              <a:t>Sununun </a:t>
            </a:r>
            <a:r>
              <a:rPr lang="tr-TR" sz="3200" b="1" dirty="0" smtClean="0"/>
              <a:t>İçeriği</a:t>
            </a:r>
            <a:endParaRPr lang="tr-TR" sz="3200" dirty="0"/>
          </a:p>
        </p:txBody>
      </p:sp>
      <p:sp>
        <p:nvSpPr>
          <p:cNvPr id="7173" name="Rectangle 5"/>
          <p:cNvSpPr>
            <a:spLocks noChangeArrowheads="1"/>
          </p:cNvSpPr>
          <p:nvPr/>
        </p:nvSpPr>
        <p:spPr bwMode="auto">
          <a:xfrm>
            <a:off x="387458" y="1749425"/>
            <a:ext cx="8413465" cy="5635389"/>
          </a:xfrm>
          <a:prstGeom prst="rect">
            <a:avLst/>
          </a:prstGeom>
          <a:noFill/>
          <a:ln w="9525">
            <a:noFill/>
            <a:miter lim="800000"/>
            <a:headEnd/>
            <a:tailEnd/>
          </a:ln>
        </p:spPr>
        <p:txBody>
          <a:bodyPr wrap="square">
            <a:spAutoFit/>
          </a:bodyPr>
          <a:lstStyle/>
          <a:p>
            <a:pPr marL="457200" indent="-457200">
              <a:buFont typeface="Arial" pitchFamily="34" charset="0"/>
              <a:buChar char="•"/>
            </a:pPr>
            <a:r>
              <a:rPr lang="tr-TR" sz="2800" dirty="0" smtClean="0"/>
              <a:t>Güncelleme Sürecinde </a:t>
            </a:r>
            <a:r>
              <a:rPr lang="tr-TR" sz="2800" dirty="0"/>
              <a:t>Y</a:t>
            </a:r>
            <a:r>
              <a:rPr lang="tr-TR" sz="2800" dirty="0" smtClean="0"/>
              <a:t>apılan </a:t>
            </a:r>
            <a:r>
              <a:rPr lang="tr-TR" sz="2800" dirty="0"/>
              <a:t>Ç</a:t>
            </a:r>
            <a:r>
              <a:rPr lang="tr-TR" sz="2800" dirty="0" smtClean="0"/>
              <a:t>alışmalar</a:t>
            </a:r>
          </a:p>
          <a:p>
            <a:pPr marL="457200" indent="-457200">
              <a:buFont typeface="Arial" pitchFamily="34" charset="0"/>
              <a:buChar char="•"/>
            </a:pPr>
            <a:r>
              <a:rPr lang="tr-TR" sz="2800" dirty="0" smtClean="0"/>
              <a:t>Programın </a:t>
            </a:r>
            <a:r>
              <a:rPr lang="tr-TR" sz="2800" dirty="0"/>
              <a:t>Genel Amaçları</a:t>
            </a:r>
          </a:p>
          <a:p>
            <a:pPr marL="457200" indent="-457200">
              <a:buFont typeface="Arial" pitchFamily="34" charset="0"/>
              <a:buChar char="•"/>
            </a:pPr>
            <a:r>
              <a:rPr lang="tr-TR" sz="2800" dirty="0"/>
              <a:t>Öğrenme-Öğretme Yaklaşımı 	</a:t>
            </a:r>
          </a:p>
          <a:p>
            <a:pPr marL="457200" indent="-457200">
              <a:buFont typeface="Arial" pitchFamily="34" charset="0"/>
              <a:buChar char="•"/>
            </a:pPr>
            <a:r>
              <a:rPr lang="tr-TR" sz="2800" dirty="0"/>
              <a:t>Yeterlilik ve Beceriler 	</a:t>
            </a:r>
          </a:p>
          <a:p>
            <a:pPr marL="457200" indent="-457200">
              <a:buFont typeface="Arial" pitchFamily="34" charset="0"/>
              <a:buChar char="•"/>
            </a:pPr>
            <a:r>
              <a:rPr lang="tr-TR" sz="2800" dirty="0"/>
              <a:t>Değerler 	</a:t>
            </a:r>
          </a:p>
          <a:p>
            <a:pPr marL="457200" indent="-457200">
              <a:buFont typeface="Arial" pitchFamily="34" charset="0"/>
              <a:buChar char="•"/>
            </a:pPr>
            <a:r>
              <a:rPr lang="tr-TR" sz="2800" dirty="0"/>
              <a:t>Ölçme ve Değerlendirme Yaklaşımı 	</a:t>
            </a:r>
          </a:p>
          <a:p>
            <a:pPr marL="457200" indent="-457200">
              <a:buFont typeface="Arial" pitchFamily="34" charset="0"/>
              <a:buChar char="•"/>
            </a:pPr>
            <a:r>
              <a:rPr lang="tr-TR" sz="2800" dirty="0"/>
              <a:t>Uygulamada Dikkat Edilecek Hususlar </a:t>
            </a:r>
          </a:p>
          <a:p>
            <a:pPr marL="457200" indent="-457200">
              <a:buFont typeface="Arial" pitchFamily="34" charset="0"/>
              <a:buChar char="•"/>
            </a:pPr>
            <a:r>
              <a:rPr lang="tr-TR" sz="2800" dirty="0" smtClean="0"/>
              <a:t>Ünite</a:t>
            </a:r>
            <a:r>
              <a:rPr lang="tr-TR" sz="2800" dirty="0"/>
              <a:t>, Kazanım Sayı ve Süre Tablosu 	</a:t>
            </a:r>
          </a:p>
          <a:p>
            <a:pPr marL="457200" indent="-457200">
              <a:buFont typeface="Arial" pitchFamily="34" charset="0"/>
              <a:buChar char="•"/>
            </a:pPr>
            <a:r>
              <a:rPr lang="tr-TR" sz="2800" dirty="0"/>
              <a:t>Programın Yapısı</a:t>
            </a:r>
          </a:p>
          <a:p>
            <a:pPr marL="457200" indent="-457200">
              <a:buFont typeface="Arial" pitchFamily="34" charset="0"/>
              <a:buChar char="•"/>
            </a:pPr>
            <a:r>
              <a:rPr lang="tr-TR" sz="2800" dirty="0" smtClean="0"/>
              <a:t>Almanca Öğretim Programlarının Karşılaştırılması</a:t>
            </a:r>
            <a:r>
              <a:rPr lang="tr-TR" sz="2800" dirty="0"/>
              <a:t>	</a:t>
            </a:r>
          </a:p>
          <a:p>
            <a:pPr algn="ctr">
              <a:lnSpc>
                <a:spcPct val="90000"/>
              </a:lnSpc>
            </a:pPr>
            <a:endParaRPr lang="tr-TR" sz="2000" b="1" dirty="0">
              <a:solidFill>
                <a:schemeClr val="hlink"/>
              </a:solidFill>
            </a:endParaRPr>
          </a:p>
          <a:p>
            <a:pPr algn="ctr">
              <a:lnSpc>
                <a:spcPct val="90000"/>
              </a:lnSpc>
            </a:pPr>
            <a:endParaRPr lang="tr-TR" dirty="0">
              <a:latin typeface="Verdana" pitchFamily="34" charset="0"/>
            </a:endParaRPr>
          </a:p>
          <a:p>
            <a:pPr algn="ctr">
              <a:lnSpc>
                <a:spcPct val="90000"/>
              </a:lnSpc>
            </a:pPr>
            <a:endParaRPr lang="tr-TR" sz="2000" dirty="0">
              <a:latin typeface="Verdana" pitchFamily="34" charset="0"/>
            </a:endParaRPr>
          </a:p>
        </p:txBody>
      </p:sp>
      <p:sp>
        <p:nvSpPr>
          <p:cNvPr id="8" name="7 Veri Yer Tutucusu"/>
          <p:cNvSpPr>
            <a:spLocks noGrp="1"/>
          </p:cNvSpPr>
          <p:nvPr>
            <p:ph type="dt" sz="quarter" idx="10"/>
          </p:nvPr>
        </p:nvSpPr>
        <p:spPr/>
        <p:txBody>
          <a:bodyPr/>
          <a:lstStyle/>
          <a:p>
            <a:pPr>
              <a:defRPr/>
            </a:pPr>
            <a:fld id="{8A65DB30-ABC4-478C-BA51-715B682ADAA2}" type="datetime1">
              <a:rPr lang="tr-TR"/>
              <a:pPr>
                <a:defRPr/>
              </a:pPr>
              <a:t>08.05.2017</a:t>
            </a:fld>
            <a:endParaRPr lang="tr-TR"/>
          </a:p>
        </p:txBody>
      </p:sp>
      <p:sp>
        <p:nvSpPr>
          <p:cNvPr id="9" name="8 Slayt Numarası Yer Tutucusu"/>
          <p:cNvSpPr>
            <a:spLocks noGrp="1"/>
          </p:cNvSpPr>
          <p:nvPr>
            <p:ph type="sldNum" sz="quarter" idx="12"/>
          </p:nvPr>
        </p:nvSpPr>
        <p:spPr/>
        <p:txBody>
          <a:bodyPr/>
          <a:lstStyle/>
          <a:p>
            <a:pPr>
              <a:defRPr/>
            </a:pPr>
            <a:fld id="{274E0543-A03A-4B49-842E-A13A30395E34}" type="slidenum">
              <a:rPr lang="tr-TR" smtClean="0"/>
              <a:pPr>
                <a:defRPr/>
              </a:pPr>
              <a:t>2</a:t>
            </a:fld>
            <a:endParaRPr lang="tr-T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20</a:t>
            </a:fld>
            <a:endParaRPr lang="tr-TR"/>
          </a:p>
        </p:txBody>
      </p:sp>
      <p:sp>
        <p:nvSpPr>
          <p:cNvPr id="6" name="Dikdörtgen 5"/>
          <p:cNvSpPr/>
          <p:nvPr/>
        </p:nvSpPr>
        <p:spPr>
          <a:xfrm>
            <a:off x="3131840" y="1268760"/>
            <a:ext cx="1781257" cy="369332"/>
          </a:xfrm>
          <a:prstGeom prst="rect">
            <a:avLst/>
          </a:prstGeom>
        </p:spPr>
        <p:txBody>
          <a:bodyPr wrap="none">
            <a:spAutoFit/>
          </a:bodyPr>
          <a:lstStyle/>
          <a:p>
            <a:r>
              <a:rPr lang="tr-TR">
                <a:latin typeface="Comic Sans MS" panose="030F0702030302020204" pitchFamily="66" charset="0"/>
              </a:rPr>
              <a:t>SORUMLULUK</a:t>
            </a:r>
            <a:endParaRPr lang="tr-TR"/>
          </a:p>
        </p:txBody>
      </p:sp>
      <p:pic>
        <p:nvPicPr>
          <p:cNvPr id="7" name="Picture 2" descr="C:\Users\metin\Desktop\sorumlulu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82080" y="2270572"/>
            <a:ext cx="6258272" cy="39444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774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21</a:t>
            </a:fld>
            <a:endParaRPr lang="tr-TR"/>
          </a:p>
        </p:txBody>
      </p:sp>
      <p:sp>
        <p:nvSpPr>
          <p:cNvPr id="6" name="İçerik Yer Tutucusu 2"/>
          <p:cNvSpPr txBox="1">
            <a:spLocks/>
          </p:cNvSpPr>
          <p:nvPr/>
        </p:nvSpPr>
        <p:spPr>
          <a:xfrm>
            <a:off x="755577" y="1700808"/>
            <a:ext cx="7931224" cy="3672407"/>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tr-TR" sz="2800" b="1" dirty="0" smtClean="0">
                <a:latin typeface="Arial" charset="-94"/>
                <a:ea typeface="Arial" charset="-94"/>
                <a:cs typeface="Arial" charset="-94"/>
              </a:rPr>
              <a:t>B2.2 </a:t>
            </a:r>
            <a:r>
              <a:rPr lang="tr-TR" sz="2800" b="1" dirty="0" err="1" smtClean="0">
                <a:latin typeface="Arial" charset="-94"/>
                <a:ea typeface="Arial" charset="-94"/>
                <a:cs typeface="Arial" charset="-94"/>
              </a:rPr>
              <a:t>Themenkreis</a:t>
            </a:r>
            <a:r>
              <a:rPr lang="tr-TR" sz="2800" b="1" dirty="0" smtClean="0">
                <a:latin typeface="Arial" charset="-94"/>
                <a:ea typeface="Arial" charset="-94"/>
                <a:cs typeface="Arial" charset="-94"/>
              </a:rPr>
              <a:t> 6: Der </a:t>
            </a:r>
            <a:r>
              <a:rPr lang="tr-TR" sz="2800" b="1" dirty="0" err="1" smtClean="0">
                <a:latin typeface="Arial" charset="-94"/>
                <a:ea typeface="Arial" charset="-94"/>
                <a:cs typeface="Arial" charset="-94"/>
              </a:rPr>
              <a:t>Klimawandel</a:t>
            </a:r>
            <a:r>
              <a:rPr lang="tr-TR" sz="2800" dirty="0" smtClean="0">
                <a:latin typeface="Arial" charset="-94"/>
                <a:ea typeface="Arial" charset="-94"/>
                <a:cs typeface="Arial" charset="-94"/>
              </a:rPr>
              <a:t> </a:t>
            </a:r>
          </a:p>
          <a:p>
            <a:pPr marL="0" indent="0">
              <a:buFont typeface="Arial" charset="0"/>
              <a:buNone/>
            </a:pP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über</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Umwelt</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Umweltprobleme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und</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Maßnahmen</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sprechen</a:t>
            </a:r>
            <a:r>
              <a:rPr lang="tr-TR" sz="2800" dirty="0" smtClean="0">
                <a:latin typeface="Arial" charset="-94"/>
                <a:ea typeface="Arial" charset="-94"/>
                <a:cs typeface="Arial" charset="-94"/>
              </a:rPr>
              <a:t> / </a:t>
            </a:r>
            <a:r>
              <a:rPr lang="tr-TR" sz="2800" dirty="0" err="1" smtClean="0">
                <a:latin typeface="Arial" charset="-94"/>
                <a:ea typeface="Arial" charset="-94"/>
                <a:cs typeface="Arial" charset="-94"/>
              </a:rPr>
              <a:t>schreiben</a:t>
            </a:r>
            <a:endParaRPr lang="tr-TR" sz="2800" dirty="0" smtClean="0">
              <a:latin typeface="Arial" charset="-94"/>
              <a:ea typeface="Arial" charset="-94"/>
              <a:cs typeface="Arial" charset="-94"/>
            </a:endParaRPr>
          </a:p>
          <a:p>
            <a:pPr marL="0" indent="0">
              <a:buFont typeface="Arial" charset="0"/>
              <a:buNone/>
            </a:pP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über</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die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natürliche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oder</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menschliche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Einflüsse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diskutieren</a:t>
            </a:r>
            <a:endParaRPr lang="tr-TR" sz="2800" dirty="0" smtClean="0">
              <a:latin typeface="Arial" charset="-94"/>
              <a:ea typeface="Arial" charset="-94"/>
              <a:cs typeface="Arial" charset="-94"/>
            </a:endParaRPr>
          </a:p>
          <a:p>
            <a:pPr marL="0" indent="0">
              <a:buFont typeface="Arial" charset="0"/>
              <a:buNone/>
            </a:pP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über</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die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Veränderung</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des</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Klimas</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sprechen</a:t>
            </a:r>
            <a:endParaRPr lang="tr-TR" sz="2800" dirty="0" smtClean="0">
              <a:latin typeface="Arial" charset="-94"/>
              <a:ea typeface="Arial" charset="-94"/>
              <a:cs typeface="Arial" charset="-94"/>
            </a:endParaRPr>
          </a:p>
          <a:p>
            <a:pPr marL="0" indent="0">
              <a:buFont typeface="Arial" charset="0"/>
              <a:buNone/>
            </a:pPr>
            <a:r>
              <a:rPr lang="tr-TR" sz="2800" b="1" dirty="0" smtClean="0">
                <a:latin typeface="Arial" charset="-94"/>
                <a:ea typeface="Arial" charset="-94"/>
                <a:cs typeface="Arial" charset="-94"/>
              </a:rPr>
              <a:t>SPRECHEN</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Kann</a:t>
            </a:r>
            <a:r>
              <a:rPr lang="tr-TR" sz="2800" dirty="0" smtClean="0">
                <a:latin typeface="Arial" charset="-94"/>
                <a:ea typeface="Arial" charset="-94"/>
                <a:cs typeface="Arial" charset="-94"/>
              </a:rPr>
              <a:t> den </a:t>
            </a:r>
            <a:r>
              <a:rPr lang="tr-TR" sz="2800" dirty="0" err="1" smtClean="0">
                <a:latin typeface="Arial" charset="-94"/>
                <a:ea typeface="Arial" charset="-94"/>
                <a:cs typeface="Arial" charset="-94"/>
              </a:rPr>
              <a:t>Standpunkt</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zu</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einem</a:t>
            </a:r>
            <a:r>
              <a:rPr lang="tr-TR" sz="2800" dirty="0" smtClean="0">
                <a:latin typeface="Arial" charset="-94"/>
                <a:ea typeface="Arial" charset="-94"/>
                <a:cs typeface="Arial" charset="-94"/>
              </a:rPr>
              <a:t> Problem </a:t>
            </a:r>
            <a:r>
              <a:rPr lang="tr-TR" sz="2800" dirty="0" err="1" smtClean="0">
                <a:latin typeface="Arial" charset="-94"/>
                <a:ea typeface="Arial" charset="-94"/>
                <a:cs typeface="Arial" charset="-94"/>
              </a:rPr>
              <a:t>erklären</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und</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die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Vor</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und</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Nachteile</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verschiedener</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Alternativen</a:t>
            </a:r>
            <a:r>
              <a:rPr lang="tr-TR" sz="2800" dirty="0" smtClean="0">
                <a:latin typeface="Arial" charset="-94"/>
                <a:ea typeface="Arial" charset="-94"/>
                <a:cs typeface="Arial" charset="-94"/>
              </a:rPr>
              <a:t> </a:t>
            </a:r>
            <a:r>
              <a:rPr lang="tr-TR" sz="2800" dirty="0" err="1" smtClean="0">
                <a:latin typeface="Arial" charset="-94"/>
                <a:ea typeface="Arial" charset="-94"/>
                <a:cs typeface="Arial" charset="-94"/>
              </a:rPr>
              <a:t>angeben</a:t>
            </a:r>
            <a:r>
              <a:rPr lang="tr-TR" sz="2800" dirty="0" smtClean="0">
                <a:latin typeface="Arial" charset="-94"/>
                <a:ea typeface="Arial" charset="-94"/>
                <a:cs typeface="Arial" charset="-94"/>
              </a:rPr>
              <a:t>.</a:t>
            </a:r>
          </a:p>
          <a:p>
            <a:pPr marL="0" indent="0">
              <a:buFont typeface="Arial" charset="0"/>
              <a:buNone/>
            </a:pPr>
            <a:endParaRPr lang="tr-TR" dirty="0"/>
          </a:p>
        </p:txBody>
      </p:sp>
    </p:spTree>
    <p:extLst>
      <p:ext uri="{BB962C8B-B14F-4D97-AF65-F5344CB8AC3E}">
        <p14:creationId xmlns:p14="http://schemas.microsoft.com/office/powerpoint/2010/main" xmlns="" val="180100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22</a:t>
            </a:fld>
            <a:endParaRPr lang="tr-TR"/>
          </a:p>
        </p:txBody>
      </p:sp>
      <p:sp>
        <p:nvSpPr>
          <p:cNvPr id="5" name="Dikdörtgen 4"/>
          <p:cNvSpPr/>
          <p:nvPr/>
        </p:nvSpPr>
        <p:spPr>
          <a:xfrm>
            <a:off x="3059832" y="1340770"/>
            <a:ext cx="3096344" cy="400110"/>
          </a:xfrm>
          <a:prstGeom prst="rect">
            <a:avLst/>
          </a:prstGeom>
        </p:spPr>
        <p:txBody>
          <a:bodyPr wrap="square">
            <a:spAutoFit/>
          </a:bodyPr>
          <a:lstStyle/>
          <a:p>
            <a:r>
              <a:rPr lang="tr-TR" sz="2000" dirty="0" smtClean="0">
                <a:latin typeface="Comic Sans MS" panose="030F0702030302020204" pitchFamily="66" charset="0"/>
              </a:rPr>
              <a:t>YARDIMSEVERLİK</a:t>
            </a:r>
            <a:endParaRPr lang="tr-TR" sz="2000" dirty="0">
              <a:latin typeface="Comic Sans MS" panose="030F0702030302020204" pitchFamily="66" charset="0"/>
            </a:endParaRPr>
          </a:p>
        </p:txBody>
      </p:sp>
      <p:pic>
        <p:nvPicPr>
          <p:cNvPr id="7" name="Picture 2" descr="C:\Users\metin\Desktop\yardımseverli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744012"/>
            <a:ext cx="5976664" cy="4781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167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23</a:t>
            </a:fld>
            <a:endParaRPr lang="tr-TR"/>
          </a:p>
        </p:txBody>
      </p:sp>
      <p:sp>
        <p:nvSpPr>
          <p:cNvPr id="5" name="Dikdörtgen 4"/>
          <p:cNvSpPr/>
          <p:nvPr/>
        </p:nvSpPr>
        <p:spPr>
          <a:xfrm>
            <a:off x="440634" y="1556792"/>
            <a:ext cx="6400800" cy="3046988"/>
          </a:xfrm>
          <a:prstGeom prst="rect">
            <a:avLst/>
          </a:prstGeom>
        </p:spPr>
        <p:txBody>
          <a:bodyPr wrap="square">
            <a:spAutoFit/>
          </a:bodyPr>
          <a:lstStyle/>
          <a:p>
            <a:pPr marL="0" indent="0">
              <a:buNone/>
            </a:pPr>
            <a:r>
              <a:rPr lang="tr-TR" sz="2400" b="1" dirty="0"/>
              <a:t>B1.2 </a:t>
            </a:r>
            <a:r>
              <a:rPr lang="tr-TR" sz="2400" b="1" dirty="0" err="1"/>
              <a:t>Themenkreis</a:t>
            </a:r>
            <a:r>
              <a:rPr lang="tr-TR" sz="2400" b="1" dirty="0"/>
              <a:t> 5: </a:t>
            </a:r>
            <a:r>
              <a:rPr lang="tr-TR" sz="2400" b="1" dirty="0" err="1"/>
              <a:t>Ehrenamtlich</a:t>
            </a:r>
            <a:r>
              <a:rPr lang="tr-TR" sz="2400" dirty="0"/>
              <a:t> </a:t>
            </a:r>
          </a:p>
          <a:p>
            <a:pPr marL="0" indent="0">
              <a:buNone/>
            </a:pPr>
            <a:r>
              <a:rPr lang="tr-TR" sz="2400" dirty="0"/>
              <a:t>-</a:t>
            </a:r>
            <a:r>
              <a:rPr lang="tr-TR" sz="2400" dirty="0" err="1"/>
              <a:t>über</a:t>
            </a:r>
            <a:r>
              <a:rPr lang="tr-TR" sz="2400" dirty="0"/>
              <a:t> </a:t>
            </a:r>
            <a:r>
              <a:rPr lang="tr-TR" sz="2400" dirty="0" err="1"/>
              <a:t>Behinderung</a:t>
            </a:r>
            <a:r>
              <a:rPr lang="tr-TR" sz="2400" dirty="0"/>
              <a:t>/</a:t>
            </a:r>
            <a:r>
              <a:rPr lang="tr-TR" sz="2400" dirty="0" err="1"/>
              <a:t>Behinderten</a:t>
            </a:r>
            <a:r>
              <a:rPr lang="tr-TR" sz="2400" dirty="0"/>
              <a:t> </a:t>
            </a:r>
            <a:r>
              <a:rPr lang="tr-TR" sz="2400" dirty="0" err="1"/>
              <a:t>sprechen</a:t>
            </a:r>
            <a:endParaRPr lang="tr-TR" sz="2400" dirty="0"/>
          </a:p>
          <a:p>
            <a:pPr marL="0" indent="0">
              <a:buNone/>
            </a:pPr>
            <a:r>
              <a:rPr lang="tr-TR" sz="2400" dirty="0"/>
              <a:t>-</a:t>
            </a:r>
            <a:r>
              <a:rPr lang="tr-TR" sz="2400" dirty="0" err="1"/>
              <a:t>über</a:t>
            </a:r>
            <a:r>
              <a:rPr lang="tr-TR" sz="2400" dirty="0"/>
              <a:t> </a:t>
            </a:r>
            <a:r>
              <a:rPr lang="tr-TR" sz="2400" dirty="0" err="1"/>
              <a:t>die</a:t>
            </a:r>
            <a:r>
              <a:rPr lang="tr-TR" sz="2400" dirty="0"/>
              <a:t> </a:t>
            </a:r>
            <a:r>
              <a:rPr lang="tr-TR" sz="2400" dirty="0" err="1"/>
              <a:t>Kinder</a:t>
            </a:r>
            <a:r>
              <a:rPr lang="tr-TR" sz="2400" dirty="0"/>
              <a:t> im </a:t>
            </a:r>
            <a:r>
              <a:rPr lang="tr-TR" sz="2400" dirty="0" err="1"/>
              <a:t>Jugendheim</a:t>
            </a:r>
            <a:r>
              <a:rPr lang="tr-TR" sz="2400" dirty="0"/>
              <a:t> </a:t>
            </a:r>
            <a:r>
              <a:rPr lang="tr-TR" sz="2400" dirty="0" err="1"/>
              <a:t>sprechen</a:t>
            </a:r>
            <a:endParaRPr lang="tr-TR" sz="2400" dirty="0"/>
          </a:p>
          <a:p>
            <a:pPr marL="0" indent="0">
              <a:buNone/>
            </a:pPr>
            <a:endParaRPr lang="tr-TR" sz="2400" b="1" dirty="0"/>
          </a:p>
          <a:p>
            <a:pPr marL="0" indent="0">
              <a:buNone/>
            </a:pPr>
            <a:r>
              <a:rPr lang="tr-TR" sz="2400" b="1" dirty="0"/>
              <a:t>SCHREIBEN</a:t>
            </a:r>
            <a:r>
              <a:rPr lang="tr-TR" sz="2400" dirty="0"/>
              <a:t>: </a:t>
            </a:r>
            <a:r>
              <a:rPr lang="tr-TR" sz="2400" dirty="0" err="1"/>
              <a:t>Kann</a:t>
            </a:r>
            <a:r>
              <a:rPr lang="tr-TR" sz="2400" dirty="0"/>
              <a:t> </a:t>
            </a:r>
            <a:r>
              <a:rPr lang="tr-TR" sz="2400" dirty="0" err="1"/>
              <a:t>Erfahrungsberichte</a:t>
            </a:r>
            <a:r>
              <a:rPr lang="tr-TR" sz="2400" dirty="0"/>
              <a:t> </a:t>
            </a:r>
            <a:r>
              <a:rPr lang="tr-TR" sz="2400" dirty="0" err="1"/>
              <a:t>schreiben</a:t>
            </a:r>
            <a:r>
              <a:rPr lang="tr-TR" sz="2400" dirty="0"/>
              <a:t>, in denen </a:t>
            </a:r>
            <a:r>
              <a:rPr lang="tr-TR" sz="2400" dirty="0" err="1"/>
              <a:t>Gefühle</a:t>
            </a:r>
            <a:r>
              <a:rPr lang="tr-TR" sz="2400" dirty="0"/>
              <a:t> </a:t>
            </a:r>
            <a:r>
              <a:rPr lang="tr-TR" sz="2400" dirty="0" err="1"/>
              <a:t>und</a:t>
            </a:r>
            <a:r>
              <a:rPr lang="tr-TR" sz="2400" dirty="0"/>
              <a:t> </a:t>
            </a:r>
            <a:r>
              <a:rPr lang="tr-TR" sz="2400" dirty="0" err="1"/>
              <a:t>Reaktion</a:t>
            </a:r>
            <a:r>
              <a:rPr lang="tr-TR" sz="2400" dirty="0"/>
              <a:t> in </a:t>
            </a:r>
            <a:r>
              <a:rPr lang="tr-TR" sz="2400" dirty="0" err="1"/>
              <a:t>einem</a:t>
            </a:r>
            <a:r>
              <a:rPr lang="tr-TR" sz="2400" dirty="0"/>
              <a:t> </a:t>
            </a:r>
            <a:r>
              <a:rPr lang="tr-TR" sz="2400" dirty="0" err="1"/>
              <a:t>einfachen</a:t>
            </a:r>
            <a:r>
              <a:rPr lang="tr-TR" sz="2400" dirty="0"/>
              <a:t>, </a:t>
            </a:r>
            <a:r>
              <a:rPr lang="tr-TR" sz="2400" dirty="0" err="1"/>
              <a:t>zusammenhängenden</a:t>
            </a:r>
            <a:r>
              <a:rPr lang="tr-TR" sz="2400" dirty="0"/>
              <a:t> </a:t>
            </a:r>
            <a:r>
              <a:rPr lang="tr-TR" sz="2400" dirty="0" err="1"/>
              <a:t>Text</a:t>
            </a:r>
            <a:r>
              <a:rPr lang="tr-TR" sz="2400" dirty="0"/>
              <a:t> </a:t>
            </a:r>
            <a:r>
              <a:rPr lang="tr-TR" sz="2400" dirty="0" err="1"/>
              <a:t>beschrieben</a:t>
            </a:r>
            <a:r>
              <a:rPr lang="tr-TR" sz="2400" dirty="0"/>
              <a:t> </a:t>
            </a:r>
            <a:r>
              <a:rPr lang="tr-TR" sz="2400" dirty="0" err="1"/>
              <a:t>werden</a:t>
            </a:r>
            <a:r>
              <a:rPr lang="tr-TR" sz="2400" dirty="0"/>
              <a:t>.</a:t>
            </a:r>
          </a:p>
        </p:txBody>
      </p:sp>
    </p:spTree>
    <p:extLst>
      <p:ext uri="{BB962C8B-B14F-4D97-AF65-F5344CB8AC3E}">
        <p14:creationId xmlns:p14="http://schemas.microsoft.com/office/powerpoint/2010/main" xmlns="" val="187886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24</a:t>
            </a:fld>
            <a:endParaRPr lang="tr-TR"/>
          </a:p>
        </p:txBody>
      </p:sp>
      <p:sp>
        <p:nvSpPr>
          <p:cNvPr id="5" name="Dikdörtgen 4"/>
          <p:cNvSpPr/>
          <p:nvPr/>
        </p:nvSpPr>
        <p:spPr>
          <a:xfrm>
            <a:off x="3059832" y="1340770"/>
            <a:ext cx="3096344" cy="400110"/>
          </a:xfrm>
          <a:prstGeom prst="rect">
            <a:avLst/>
          </a:prstGeom>
        </p:spPr>
        <p:txBody>
          <a:bodyPr wrap="square">
            <a:spAutoFit/>
          </a:bodyPr>
          <a:lstStyle/>
          <a:p>
            <a:r>
              <a:rPr lang="tr-TR" sz="2000" dirty="0" smtClean="0">
                <a:latin typeface="Comic Sans MS" panose="030F0702030302020204" pitchFamily="66" charset="0"/>
              </a:rPr>
              <a:t>       ADALET</a:t>
            </a:r>
            <a:endParaRPr lang="tr-TR" sz="2000" dirty="0">
              <a:latin typeface="Comic Sans MS" panose="030F0702030302020204" pitchFamily="66" charset="0"/>
            </a:endParaRPr>
          </a:p>
        </p:txBody>
      </p:sp>
      <p:pic>
        <p:nvPicPr>
          <p:cNvPr id="7" name="Picture 2" descr="C:\Users\metin\Desktop\adale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859791"/>
            <a:ext cx="7200800" cy="4665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402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25</a:t>
            </a:fld>
            <a:endParaRPr lang="tr-TR"/>
          </a:p>
        </p:txBody>
      </p:sp>
      <p:sp>
        <p:nvSpPr>
          <p:cNvPr id="5" name="Dikdörtgen 4"/>
          <p:cNvSpPr/>
          <p:nvPr/>
        </p:nvSpPr>
        <p:spPr>
          <a:xfrm>
            <a:off x="899591" y="1720840"/>
            <a:ext cx="7798321" cy="3785652"/>
          </a:xfrm>
          <a:prstGeom prst="rect">
            <a:avLst/>
          </a:prstGeom>
        </p:spPr>
        <p:txBody>
          <a:bodyPr wrap="square">
            <a:spAutoFit/>
          </a:bodyPr>
          <a:lstStyle/>
          <a:p>
            <a:pPr marL="0" indent="0">
              <a:buNone/>
            </a:pPr>
            <a:r>
              <a:rPr lang="tr-TR" sz="2400" b="1" dirty="0"/>
              <a:t>C1.1 </a:t>
            </a:r>
            <a:r>
              <a:rPr lang="tr-TR" sz="2400" b="1" dirty="0" err="1"/>
              <a:t>Themenkreis</a:t>
            </a:r>
            <a:r>
              <a:rPr lang="tr-TR" sz="2400" b="1" dirty="0"/>
              <a:t> 1: </a:t>
            </a:r>
            <a:r>
              <a:rPr lang="tr-TR" sz="2400" b="1" dirty="0" err="1"/>
              <a:t>Die</a:t>
            </a:r>
            <a:r>
              <a:rPr lang="tr-TR" sz="2400" b="1" dirty="0"/>
              <a:t> </a:t>
            </a:r>
            <a:r>
              <a:rPr lang="tr-TR" sz="2400" b="1" dirty="0" err="1"/>
              <a:t>Gesellschaft</a:t>
            </a:r>
            <a:r>
              <a:rPr lang="tr-TR" sz="2400" dirty="0"/>
              <a:t> </a:t>
            </a:r>
          </a:p>
          <a:p>
            <a:pPr marL="0" indent="0">
              <a:buNone/>
            </a:pPr>
            <a:r>
              <a:rPr lang="tr-TR" sz="2400" dirty="0"/>
              <a:t>-</a:t>
            </a:r>
            <a:r>
              <a:rPr lang="tr-TR" sz="2400" dirty="0" err="1"/>
              <a:t>über</a:t>
            </a:r>
            <a:r>
              <a:rPr lang="tr-TR" sz="2400" dirty="0"/>
              <a:t> </a:t>
            </a:r>
            <a:r>
              <a:rPr lang="tr-TR" sz="2400" dirty="0" err="1"/>
              <a:t>Menschenrechte</a:t>
            </a:r>
            <a:r>
              <a:rPr lang="tr-TR" sz="2400" dirty="0"/>
              <a:t> </a:t>
            </a:r>
            <a:r>
              <a:rPr lang="tr-TR" sz="2400" dirty="0" err="1"/>
              <a:t>sprechen</a:t>
            </a:r>
            <a:endParaRPr lang="tr-TR" sz="2400" dirty="0"/>
          </a:p>
          <a:p>
            <a:pPr marL="0" indent="0">
              <a:buNone/>
            </a:pPr>
            <a:r>
              <a:rPr lang="tr-TR" sz="2400" dirty="0"/>
              <a:t>-</a:t>
            </a:r>
            <a:r>
              <a:rPr lang="tr-TR" sz="2400" dirty="0" err="1"/>
              <a:t>über</a:t>
            </a:r>
            <a:r>
              <a:rPr lang="tr-TR" sz="2400" dirty="0"/>
              <a:t> </a:t>
            </a:r>
            <a:r>
              <a:rPr lang="tr-TR" sz="2400" dirty="0" err="1"/>
              <a:t>Frauenrechte</a:t>
            </a:r>
            <a:r>
              <a:rPr lang="tr-TR" sz="2400" dirty="0"/>
              <a:t> </a:t>
            </a:r>
            <a:r>
              <a:rPr lang="tr-TR" sz="2400" dirty="0" err="1"/>
              <a:t>sprechen</a:t>
            </a:r>
            <a:endParaRPr lang="tr-TR" sz="2400" dirty="0"/>
          </a:p>
          <a:p>
            <a:pPr marL="0" indent="0">
              <a:buNone/>
            </a:pPr>
            <a:r>
              <a:rPr lang="tr-TR" sz="2400" dirty="0"/>
              <a:t>-</a:t>
            </a:r>
            <a:r>
              <a:rPr lang="tr-TR" sz="2400" dirty="0" err="1"/>
              <a:t>über</a:t>
            </a:r>
            <a:r>
              <a:rPr lang="tr-TR" sz="2400" dirty="0"/>
              <a:t> </a:t>
            </a:r>
            <a:r>
              <a:rPr lang="tr-TR" sz="2400" dirty="0" err="1"/>
              <a:t>Kinderrechte</a:t>
            </a:r>
            <a:r>
              <a:rPr lang="tr-TR" sz="2400" dirty="0"/>
              <a:t> </a:t>
            </a:r>
            <a:r>
              <a:rPr lang="tr-TR" sz="2400" dirty="0" err="1"/>
              <a:t>sprechen</a:t>
            </a:r>
            <a:endParaRPr lang="tr-TR" sz="2400" dirty="0"/>
          </a:p>
          <a:p>
            <a:pPr marL="0" indent="0">
              <a:buNone/>
            </a:pPr>
            <a:r>
              <a:rPr lang="tr-TR" sz="2400" b="1" dirty="0"/>
              <a:t>SCHREIBEN</a:t>
            </a:r>
            <a:r>
              <a:rPr lang="tr-TR" sz="2400" dirty="0"/>
              <a:t>: </a:t>
            </a:r>
            <a:r>
              <a:rPr lang="tr-TR" sz="2400" dirty="0" err="1"/>
              <a:t>Kann</a:t>
            </a:r>
            <a:r>
              <a:rPr lang="tr-TR" sz="2400" dirty="0"/>
              <a:t> </a:t>
            </a:r>
            <a:r>
              <a:rPr lang="tr-TR" sz="2400" dirty="0" err="1"/>
              <a:t>klare</a:t>
            </a:r>
            <a:r>
              <a:rPr lang="tr-TR" sz="2400" dirty="0"/>
              <a:t>, gut </a:t>
            </a:r>
            <a:r>
              <a:rPr lang="tr-TR" sz="2400" dirty="0" err="1"/>
              <a:t>strukturierte</a:t>
            </a:r>
            <a:r>
              <a:rPr lang="tr-TR" sz="2400" dirty="0"/>
              <a:t> </a:t>
            </a:r>
            <a:r>
              <a:rPr lang="tr-TR" sz="2400" dirty="0" err="1"/>
              <a:t>Texte</a:t>
            </a:r>
            <a:r>
              <a:rPr lang="tr-TR" sz="2400" dirty="0"/>
              <a:t> </a:t>
            </a:r>
            <a:r>
              <a:rPr lang="tr-TR" sz="2400" dirty="0" err="1"/>
              <a:t>zu</a:t>
            </a:r>
            <a:r>
              <a:rPr lang="tr-TR" sz="2400" dirty="0"/>
              <a:t> </a:t>
            </a:r>
            <a:r>
              <a:rPr lang="tr-TR" sz="2400" dirty="0" err="1"/>
              <a:t>komplexen</a:t>
            </a:r>
            <a:r>
              <a:rPr lang="tr-TR" sz="2400" dirty="0"/>
              <a:t> </a:t>
            </a:r>
            <a:r>
              <a:rPr lang="tr-TR" sz="2400" dirty="0" err="1"/>
              <a:t>Themen</a:t>
            </a:r>
            <a:r>
              <a:rPr lang="tr-TR" sz="2400" dirty="0"/>
              <a:t> </a:t>
            </a:r>
            <a:r>
              <a:rPr lang="tr-TR" sz="2400" dirty="0" err="1"/>
              <a:t>verfassen</a:t>
            </a:r>
            <a:r>
              <a:rPr lang="tr-TR" sz="2400" dirty="0"/>
              <a:t> </a:t>
            </a:r>
            <a:r>
              <a:rPr lang="tr-TR" sz="2400" dirty="0" err="1"/>
              <a:t>und</a:t>
            </a:r>
            <a:r>
              <a:rPr lang="tr-TR" sz="2400" dirty="0"/>
              <a:t> </a:t>
            </a:r>
            <a:r>
              <a:rPr lang="tr-TR" sz="2400" dirty="0" err="1"/>
              <a:t>dabei</a:t>
            </a:r>
            <a:r>
              <a:rPr lang="tr-TR" sz="2400" dirty="0"/>
              <a:t> </a:t>
            </a:r>
            <a:r>
              <a:rPr lang="tr-TR" sz="2400" dirty="0" err="1"/>
              <a:t>die</a:t>
            </a:r>
            <a:r>
              <a:rPr lang="tr-TR" sz="2400" dirty="0"/>
              <a:t> </a:t>
            </a:r>
            <a:r>
              <a:rPr lang="tr-TR" sz="2400" dirty="0" err="1"/>
              <a:t>entscheidenden</a:t>
            </a:r>
            <a:r>
              <a:rPr lang="tr-TR" sz="2400" dirty="0"/>
              <a:t> </a:t>
            </a:r>
            <a:r>
              <a:rPr lang="tr-TR" sz="2400" dirty="0" err="1"/>
              <a:t>Punkte</a:t>
            </a:r>
            <a:r>
              <a:rPr lang="tr-TR" sz="2400" dirty="0"/>
              <a:t> </a:t>
            </a:r>
            <a:r>
              <a:rPr lang="tr-TR" sz="2400" dirty="0" err="1"/>
              <a:t>hervorheben</a:t>
            </a:r>
            <a:r>
              <a:rPr lang="tr-TR" sz="2400" dirty="0"/>
              <a:t>. </a:t>
            </a:r>
          </a:p>
          <a:p>
            <a:pPr marL="0" indent="0">
              <a:buNone/>
            </a:pPr>
            <a:r>
              <a:rPr lang="tr-TR" sz="2400" b="1" dirty="0"/>
              <a:t>SPRECHEN</a:t>
            </a:r>
            <a:r>
              <a:rPr lang="tr-TR" sz="2400" dirty="0"/>
              <a:t>: </a:t>
            </a:r>
            <a:r>
              <a:rPr lang="tr-TR" sz="2400" dirty="0" err="1"/>
              <a:t>Kann</a:t>
            </a:r>
            <a:r>
              <a:rPr lang="tr-TR" sz="2400" dirty="0"/>
              <a:t> </a:t>
            </a:r>
            <a:r>
              <a:rPr lang="tr-TR" sz="2400" dirty="0" err="1"/>
              <a:t>überzeugt</a:t>
            </a:r>
            <a:r>
              <a:rPr lang="tr-TR" sz="2400" dirty="0"/>
              <a:t> </a:t>
            </a:r>
            <a:r>
              <a:rPr lang="tr-TR" sz="2400" dirty="0" err="1"/>
              <a:t>eine</a:t>
            </a:r>
            <a:r>
              <a:rPr lang="tr-TR" sz="2400" dirty="0"/>
              <a:t> </a:t>
            </a:r>
            <a:r>
              <a:rPr lang="tr-TR" sz="2400" dirty="0" err="1"/>
              <a:t>Position</a:t>
            </a:r>
            <a:r>
              <a:rPr lang="tr-TR" sz="2400" dirty="0"/>
              <a:t> </a:t>
            </a:r>
            <a:r>
              <a:rPr lang="tr-TR" sz="2400" dirty="0" err="1"/>
              <a:t>vertreten</a:t>
            </a:r>
            <a:r>
              <a:rPr lang="tr-TR" sz="2400" dirty="0"/>
              <a:t>, </a:t>
            </a:r>
            <a:r>
              <a:rPr lang="tr-TR" sz="2400" dirty="0" err="1"/>
              <a:t>Fragen</a:t>
            </a:r>
            <a:r>
              <a:rPr lang="tr-TR" sz="2400" dirty="0"/>
              <a:t> </a:t>
            </a:r>
            <a:r>
              <a:rPr lang="tr-TR" sz="2400" dirty="0" err="1"/>
              <a:t>und</a:t>
            </a:r>
            <a:r>
              <a:rPr lang="tr-TR" sz="2400" dirty="0"/>
              <a:t> </a:t>
            </a:r>
            <a:r>
              <a:rPr lang="tr-TR" sz="2400" dirty="0" err="1"/>
              <a:t>Kommentare</a:t>
            </a:r>
            <a:r>
              <a:rPr lang="tr-TR" sz="2400" dirty="0"/>
              <a:t> </a:t>
            </a:r>
            <a:r>
              <a:rPr lang="tr-TR" sz="2400" dirty="0" err="1"/>
              <a:t>beantworten</a:t>
            </a:r>
            <a:r>
              <a:rPr lang="tr-TR" sz="2400" dirty="0"/>
              <a:t>, </a:t>
            </a:r>
            <a:r>
              <a:rPr lang="tr-TR" sz="2400" dirty="0" err="1"/>
              <a:t>sowie</a:t>
            </a:r>
            <a:r>
              <a:rPr lang="tr-TR" sz="2400" dirty="0"/>
              <a:t> </a:t>
            </a:r>
            <a:r>
              <a:rPr lang="tr-TR" sz="2400" dirty="0" err="1"/>
              <a:t>auf</a:t>
            </a:r>
            <a:r>
              <a:rPr lang="tr-TR" sz="2400" dirty="0"/>
              <a:t> </a:t>
            </a:r>
            <a:r>
              <a:rPr lang="tr-TR" sz="2400" dirty="0" err="1"/>
              <a:t>komplexe</a:t>
            </a:r>
            <a:r>
              <a:rPr lang="tr-TR" sz="2400" dirty="0"/>
              <a:t> </a:t>
            </a:r>
            <a:r>
              <a:rPr lang="tr-TR" sz="2400" dirty="0" err="1"/>
              <a:t>Argumentationen</a:t>
            </a:r>
            <a:r>
              <a:rPr lang="tr-TR" sz="2400" dirty="0"/>
              <a:t> </a:t>
            </a:r>
            <a:r>
              <a:rPr lang="tr-TR" sz="2400" dirty="0" err="1"/>
              <a:t>anderer</a:t>
            </a:r>
            <a:r>
              <a:rPr lang="tr-TR" sz="2400" dirty="0"/>
              <a:t> </a:t>
            </a:r>
            <a:r>
              <a:rPr lang="tr-TR" sz="2400" dirty="0" err="1"/>
              <a:t>reagieren</a:t>
            </a:r>
            <a:r>
              <a:rPr lang="tr-TR" sz="2400" dirty="0"/>
              <a:t>.</a:t>
            </a:r>
          </a:p>
        </p:txBody>
      </p:sp>
    </p:spTree>
    <p:extLst>
      <p:ext uri="{BB962C8B-B14F-4D97-AF65-F5344CB8AC3E}">
        <p14:creationId xmlns:p14="http://schemas.microsoft.com/office/powerpoint/2010/main" xmlns="" val="49956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26</a:t>
            </a:fld>
            <a:endParaRPr lang="tr-TR"/>
          </a:p>
        </p:txBody>
      </p:sp>
      <p:sp>
        <p:nvSpPr>
          <p:cNvPr id="6" name="Dikdörtgen 5"/>
          <p:cNvSpPr/>
          <p:nvPr/>
        </p:nvSpPr>
        <p:spPr>
          <a:xfrm>
            <a:off x="3290809" y="1268760"/>
            <a:ext cx="1284326" cy="369332"/>
          </a:xfrm>
          <a:prstGeom prst="rect">
            <a:avLst/>
          </a:prstGeom>
        </p:spPr>
        <p:txBody>
          <a:bodyPr wrap="none">
            <a:spAutoFit/>
          </a:bodyPr>
          <a:lstStyle/>
          <a:p>
            <a:r>
              <a:rPr lang="tr-TR">
                <a:latin typeface="Comic Sans MS" panose="030F0702030302020204" pitchFamily="66" charset="0"/>
              </a:rPr>
              <a:t>NEZAKET</a:t>
            </a:r>
            <a:endParaRPr lang="tr-TR"/>
          </a:p>
        </p:txBody>
      </p:sp>
      <p:pic>
        <p:nvPicPr>
          <p:cNvPr id="7" name="Picture 2" descr="C:\Users\metin\Desktop\nezake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8178" y="1864444"/>
            <a:ext cx="7762254" cy="4587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1805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27</a:t>
            </a:fld>
            <a:endParaRPr lang="tr-TR"/>
          </a:p>
        </p:txBody>
      </p:sp>
      <p:sp>
        <p:nvSpPr>
          <p:cNvPr id="5" name="Dikdörtgen 4"/>
          <p:cNvSpPr/>
          <p:nvPr/>
        </p:nvSpPr>
        <p:spPr>
          <a:xfrm>
            <a:off x="755576" y="2136339"/>
            <a:ext cx="7931224" cy="3046988"/>
          </a:xfrm>
          <a:prstGeom prst="rect">
            <a:avLst/>
          </a:prstGeom>
        </p:spPr>
        <p:txBody>
          <a:bodyPr wrap="square">
            <a:spAutoFit/>
          </a:bodyPr>
          <a:lstStyle/>
          <a:p>
            <a:pPr marL="0" indent="0">
              <a:buNone/>
            </a:pPr>
            <a:r>
              <a:rPr lang="tr-TR" sz="2400" b="1" dirty="0"/>
              <a:t>B2.1 </a:t>
            </a:r>
            <a:r>
              <a:rPr lang="tr-TR" sz="2400" b="1" dirty="0" err="1"/>
              <a:t>Themenkreis</a:t>
            </a:r>
            <a:r>
              <a:rPr lang="tr-TR" sz="2400" b="1" dirty="0"/>
              <a:t> 2: </a:t>
            </a:r>
            <a:r>
              <a:rPr lang="tr-TR" sz="2400" b="1" dirty="0" err="1"/>
              <a:t>Generationen</a:t>
            </a:r>
            <a:endParaRPr lang="tr-TR" sz="2400" b="1" dirty="0"/>
          </a:p>
          <a:p>
            <a:pPr marL="0" indent="0">
              <a:buNone/>
            </a:pPr>
            <a:r>
              <a:rPr lang="tr-TR" sz="2400" dirty="0"/>
              <a:t>-</a:t>
            </a:r>
            <a:r>
              <a:rPr lang="tr-TR" sz="2400" dirty="0" err="1"/>
              <a:t>über</a:t>
            </a:r>
            <a:r>
              <a:rPr lang="tr-TR" sz="2400" dirty="0"/>
              <a:t> </a:t>
            </a:r>
            <a:r>
              <a:rPr lang="tr-TR" sz="2400" dirty="0" err="1"/>
              <a:t>Benimm-Regeln</a:t>
            </a:r>
            <a:r>
              <a:rPr lang="tr-TR" sz="2400" dirty="0"/>
              <a:t> </a:t>
            </a:r>
            <a:r>
              <a:rPr lang="tr-TR" sz="2400" dirty="0" err="1"/>
              <a:t>sprechen</a:t>
            </a:r>
            <a:endParaRPr lang="tr-TR" sz="2400" dirty="0"/>
          </a:p>
          <a:p>
            <a:pPr marL="0" indent="0">
              <a:buNone/>
            </a:pPr>
            <a:endParaRPr lang="tr-TR" sz="2400" b="1" dirty="0"/>
          </a:p>
          <a:p>
            <a:pPr marL="0" indent="0">
              <a:buNone/>
            </a:pPr>
            <a:r>
              <a:rPr lang="tr-TR" sz="2400" b="1" dirty="0"/>
              <a:t>SCHREIBEN</a:t>
            </a:r>
            <a:r>
              <a:rPr lang="tr-TR" sz="2400" dirty="0"/>
              <a:t>: </a:t>
            </a:r>
            <a:r>
              <a:rPr lang="tr-TR" sz="2400" dirty="0" err="1"/>
              <a:t>Kann</a:t>
            </a:r>
            <a:r>
              <a:rPr lang="tr-TR" sz="2400" dirty="0"/>
              <a:t> </a:t>
            </a:r>
            <a:r>
              <a:rPr lang="tr-TR" sz="2400" dirty="0" err="1"/>
              <a:t>klare</a:t>
            </a:r>
            <a:r>
              <a:rPr lang="tr-TR" sz="2400" dirty="0"/>
              <a:t>, </a:t>
            </a:r>
            <a:r>
              <a:rPr lang="tr-TR" sz="2400" dirty="0" err="1"/>
              <a:t>detaillierte</a:t>
            </a:r>
            <a:r>
              <a:rPr lang="tr-TR" sz="2400" dirty="0"/>
              <a:t>, </a:t>
            </a:r>
            <a:r>
              <a:rPr lang="tr-TR" sz="2400" dirty="0" err="1"/>
              <a:t>zusammenhängende</a:t>
            </a:r>
            <a:r>
              <a:rPr lang="tr-TR" sz="2400" dirty="0"/>
              <a:t> </a:t>
            </a:r>
            <a:r>
              <a:rPr lang="tr-TR" sz="2400" dirty="0" err="1"/>
              <a:t>Beschreibungen</a:t>
            </a:r>
            <a:r>
              <a:rPr lang="tr-TR" sz="2400" dirty="0"/>
              <a:t> </a:t>
            </a:r>
            <a:r>
              <a:rPr lang="tr-TR" sz="2400" dirty="0" err="1"/>
              <a:t>realer</a:t>
            </a:r>
            <a:r>
              <a:rPr lang="tr-TR" sz="2400" dirty="0"/>
              <a:t> </a:t>
            </a:r>
            <a:r>
              <a:rPr lang="tr-TR" sz="2400" dirty="0" err="1"/>
              <a:t>oder</a:t>
            </a:r>
            <a:r>
              <a:rPr lang="tr-TR" sz="2400" dirty="0"/>
              <a:t> </a:t>
            </a:r>
            <a:r>
              <a:rPr lang="tr-TR" sz="2400" dirty="0" err="1"/>
              <a:t>fiktiver</a:t>
            </a:r>
            <a:r>
              <a:rPr lang="tr-TR" sz="2400" dirty="0"/>
              <a:t> </a:t>
            </a:r>
            <a:r>
              <a:rPr lang="tr-TR" sz="2400" dirty="0" err="1"/>
              <a:t>Ereignisse</a:t>
            </a:r>
            <a:r>
              <a:rPr lang="tr-TR" sz="2400" dirty="0"/>
              <a:t> </a:t>
            </a:r>
            <a:r>
              <a:rPr lang="tr-TR" sz="2400" dirty="0" err="1"/>
              <a:t>und</a:t>
            </a:r>
            <a:r>
              <a:rPr lang="tr-TR" sz="2400" dirty="0"/>
              <a:t> </a:t>
            </a:r>
            <a:r>
              <a:rPr lang="tr-TR" sz="2400" dirty="0" err="1"/>
              <a:t>Erfahrungen</a:t>
            </a:r>
            <a:r>
              <a:rPr lang="tr-TR" sz="2400" dirty="0"/>
              <a:t> </a:t>
            </a:r>
            <a:r>
              <a:rPr lang="tr-TR" sz="2400" dirty="0" err="1"/>
              <a:t>verfassen</a:t>
            </a:r>
            <a:r>
              <a:rPr lang="tr-TR" sz="2400" dirty="0"/>
              <a:t> </a:t>
            </a:r>
            <a:r>
              <a:rPr lang="tr-TR" sz="2400" dirty="0" err="1"/>
              <a:t>dabei</a:t>
            </a:r>
            <a:r>
              <a:rPr lang="tr-TR" sz="2400" dirty="0"/>
              <a:t> den </a:t>
            </a:r>
            <a:r>
              <a:rPr lang="tr-TR" sz="2400" dirty="0" err="1"/>
              <a:t>Zusammenhang</a:t>
            </a:r>
            <a:r>
              <a:rPr lang="tr-TR" sz="2400" dirty="0"/>
              <a:t> </a:t>
            </a:r>
            <a:r>
              <a:rPr lang="tr-TR" sz="2400" dirty="0" err="1"/>
              <a:t>zwischen</a:t>
            </a:r>
            <a:r>
              <a:rPr lang="tr-TR" sz="2400" dirty="0"/>
              <a:t> </a:t>
            </a:r>
            <a:r>
              <a:rPr lang="tr-TR" sz="2400" dirty="0" err="1"/>
              <a:t>verschiedenen</a:t>
            </a:r>
            <a:r>
              <a:rPr lang="tr-TR" sz="2400" dirty="0"/>
              <a:t> </a:t>
            </a:r>
            <a:r>
              <a:rPr lang="tr-TR" sz="2400" dirty="0" err="1"/>
              <a:t>Ideen</a:t>
            </a:r>
            <a:r>
              <a:rPr lang="tr-TR" sz="2400" dirty="0"/>
              <a:t> </a:t>
            </a:r>
            <a:r>
              <a:rPr lang="tr-TR" sz="2400" dirty="0" err="1"/>
              <a:t>deutlich</a:t>
            </a:r>
            <a:r>
              <a:rPr lang="tr-TR" sz="2400" dirty="0"/>
              <a:t> </a:t>
            </a:r>
            <a:r>
              <a:rPr lang="tr-TR" sz="2400" dirty="0" err="1"/>
              <a:t>machen</a:t>
            </a:r>
            <a:r>
              <a:rPr lang="tr-TR" sz="2400" dirty="0"/>
              <a:t>.</a:t>
            </a:r>
          </a:p>
        </p:txBody>
      </p:sp>
    </p:spTree>
    <p:extLst>
      <p:ext uri="{BB962C8B-B14F-4D97-AF65-F5344CB8AC3E}">
        <p14:creationId xmlns:p14="http://schemas.microsoft.com/office/powerpoint/2010/main" xmlns="" val="656483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28</a:t>
            </a:fld>
            <a:endParaRPr lang="tr-TR"/>
          </a:p>
        </p:txBody>
      </p:sp>
      <p:sp>
        <p:nvSpPr>
          <p:cNvPr id="5" name="Dikdörtgen 4"/>
          <p:cNvSpPr/>
          <p:nvPr/>
        </p:nvSpPr>
        <p:spPr>
          <a:xfrm>
            <a:off x="3131840" y="1247989"/>
            <a:ext cx="3096344" cy="400110"/>
          </a:xfrm>
          <a:prstGeom prst="rect">
            <a:avLst/>
          </a:prstGeom>
        </p:spPr>
        <p:txBody>
          <a:bodyPr wrap="square">
            <a:spAutoFit/>
          </a:bodyPr>
          <a:lstStyle/>
          <a:p>
            <a:r>
              <a:rPr lang="tr-TR" sz="2000" dirty="0" smtClean="0">
                <a:latin typeface="Comic Sans MS" panose="030F0702030302020204" pitchFamily="66" charset="0"/>
              </a:rPr>
              <a:t>       DUYARLILIK</a:t>
            </a:r>
            <a:endParaRPr lang="tr-TR" sz="2000" dirty="0">
              <a:latin typeface="Comic Sans MS" panose="030F0702030302020204" pitchFamily="66" charset="0"/>
            </a:endParaRPr>
          </a:p>
        </p:txBody>
      </p:sp>
      <p:pic>
        <p:nvPicPr>
          <p:cNvPr id="6" name="Picture 3" descr="C:\Users\metin\Desktop\duyarlılı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652803"/>
            <a:ext cx="7992888" cy="4584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6916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29</a:t>
            </a:fld>
            <a:endParaRPr lang="tr-TR"/>
          </a:p>
        </p:txBody>
      </p:sp>
      <p:sp>
        <p:nvSpPr>
          <p:cNvPr id="5" name="Dikdörtgen 4"/>
          <p:cNvSpPr/>
          <p:nvPr/>
        </p:nvSpPr>
        <p:spPr>
          <a:xfrm>
            <a:off x="457200" y="1582341"/>
            <a:ext cx="7355160" cy="4154984"/>
          </a:xfrm>
          <a:prstGeom prst="rect">
            <a:avLst/>
          </a:prstGeom>
        </p:spPr>
        <p:txBody>
          <a:bodyPr wrap="square">
            <a:spAutoFit/>
          </a:bodyPr>
          <a:lstStyle/>
          <a:p>
            <a:pPr marL="0" indent="0">
              <a:buNone/>
            </a:pPr>
            <a:r>
              <a:rPr lang="tr-TR" sz="2400" b="1" dirty="0"/>
              <a:t> B1.2 </a:t>
            </a:r>
            <a:r>
              <a:rPr lang="tr-TR" sz="2400" b="1" dirty="0" err="1"/>
              <a:t>Themenkreis</a:t>
            </a:r>
            <a:r>
              <a:rPr lang="tr-TR" sz="2400" b="1" dirty="0"/>
              <a:t> 4: Planet Erde</a:t>
            </a:r>
          </a:p>
          <a:p>
            <a:pPr marL="0" indent="0">
              <a:buNone/>
            </a:pPr>
            <a:r>
              <a:rPr lang="tr-TR" sz="2400" dirty="0"/>
              <a:t>-</a:t>
            </a:r>
            <a:r>
              <a:rPr lang="tr-TR" sz="2400" dirty="0" err="1"/>
              <a:t>über</a:t>
            </a:r>
            <a:r>
              <a:rPr lang="tr-TR" sz="2400" dirty="0"/>
              <a:t> Klima </a:t>
            </a:r>
            <a:r>
              <a:rPr lang="tr-TR" sz="2400" dirty="0" err="1"/>
              <a:t>und</a:t>
            </a:r>
            <a:r>
              <a:rPr lang="tr-TR" sz="2400" dirty="0"/>
              <a:t> </a:t>
            </a:r>
            <a:r>
              <a:rPr lang="tr-TR" sz="2400" dirty="0" err="1"/>
              <a:t>Wetter</a:t>
            </a:r>
            <a:r>
              <a:rPr lang="tr-TR" sz="2400" dirty="0"/>
              <a:t> </a:t>
            </a:r>
            <a:r>
              <a:rPr lang="tr-TR" sz="2400" dirty="0" err="1"/>
              <a:t>sprechen</a:t>
            </a:r>
            <a:endParaRPr lang="tr-TR" sz="2400" dirty="0"/>
          </a:p>
          <a:p>
            <a:pPr marL="0" indent="0">
              <a:buNone/>
            </a:pPr>
            <a:r>
              <a:rPr lang="tr-TR" sz="2400" dirty="0"/>
              <a:t>-</a:t>
            </a:r>
            <a:r>
              <a:rPr lang="tr-TR" sz="2400" dirty="0" err="1"/>
              <a:t>über</a:t>
            </a:r>
            <a:r>
              <a:rPr lang="tr-TR" sz="2400" dirty="0"/>
              <a:t> </a:t>
            </a:r>
            <a:r>
              <a:rPr lang="tr-TR" sz="2400" dirty="0" err="1"/>
              <a:t>Umwelt</a:t>
            </a:r>
            <a:r>
              <a:rPr lang="tr-TR" sz="2400" dirty="0"/>
              <a:t> </a:t>
            </a:r>
            <a:r>
              <a:rPr lang="tr-TR" sz="2400" dirty="0" err="1"/>
              <a:t>und</a:t>
            </a:r>
            <a:r>
              <a:rPr lang="tr-TR" sz="2400" dirty="0"/>
              <a:t> </a:t>
            </a:r>
            <a:r>
              <a:rPr lang="tr-TR" sz="2400" dirty="0" err="1"/>
              <a:t>Umweltprobleme</a:t>
            </a:r>
            <a:r>
              <a:rPr lang="tr-TR" sz="2400" dirty="0"/>
              <a:t> </a:t>
            </a:r>
            <a:r>
              <a:rPr lang="tr-TR" sz="2400" dirty="0" err="1"/>
              <a:t>sprechen</a:t>
            </a:r>
            <a:endParaRPr lang="tr-TR" sz="2400" dirty="0"/>
          </a:p>
          <a:p>
            <a:pPr marL="0" indent="0">
              <a:buNone/>
            </a:pPr>
            <a:r>
              <a:rPr lang="tr-TR" sz="2400" dirty="0"/>
              <a:t>-</a:t>
            </a:r>
            <a:r>
              <a:rPr lang="tr-TR" sz="2400" dirty="0" err="1"/>
              <a:t>Bedingungen</a:t>
            </a:r>
            <a:r>
              <a:rPr lang="tr-TR" sz="2400" dirty="0"/>
              <a:t> </a:t>
            </a:r>
            <a:r>
              <a:rPr lang="tr-TR" sz="2400" dirty="0" err="1"/>
              <a:t>und</a:t>
            </a:r>
            <a:r>
              <a:rPr lang="tr-TR" sz="2400" dirty="0"/>
              <a:t> </a:t>
            </a:r>
            <a:r>
              <a:rPr lang="tr-TR" sz="2400" dirty="0" err="1"/>
              <a:t>Konsequenzen</a:t>
            </a:r>
            <a:r>
              <a:rPr lang="tr-TR" sz="2400" dirty="0"/>
              <a:t> </a:t>
            </a:r>
            <a:r>
              <a:rPr lang="tr-TR" sz="2400" dirty="0" err="1"/>
              <a:t>für</a:t>
            </a:r>
            <a:r>
              <a:rPr lang="tr-TR" sz="2400" dirty="0"/>
              <a:t> </a:t>
            </a:r>
            <a:r>
              <a:rPr lang="tr-TR" sz="2400" dirty="0" err="1"/>
              <a:t>Mensch</a:t>
            </a:r>
            <a:r>
              <a:rPr lang="tr-TR" sz="2400" dirty="0"/>
              <a:t> </a:t>
            </a:r>
            <a:r>
              <a:rPr lang="tr-TR" sz="2400" dirty="0" err="1"/>
              <a:t>und</a:t>
            </a:r>
            <a:r>
              <a:rPr lang="tr-TR" sz="2400" dirty="0"/>
              <a:t> </a:t>
            </a:r>
            <a:r>
              <a:rPr lang="tr-TR" sz="2400" dirty="0" err="1"/>
              <a:t>Umwelt</a:t>
            </a:r>
            <a:r>
              <a:rPr lang="tr-TR" sz="2400" dirty="0"/>
              <a:t> </a:t>
            </a:r>
            <a:r>
              <a:rPr lang="tr-TR" sz="2400" dirty="0" err="1"/>
              <a:t>sprechen</a:t>
            </a:r>
            <a:endParaRPr lang="tr-TR" sz="2400" dirty="0"/>
          </a:p>
          <a:p>
            <a:pPr marL="0" indent="0">
              <a:buNone/>
            </a:pPr>
            <a:r>
              <a:rPr lang="tr-TR" sz="2400" b="1" dirty="0"/>
              <a:t>SPRECHEN: </a:t>
            </a:r>
            <a:endParaRPr lang="tr-TR" sz="2400" dirty="0"/>
          </a:p>
          <a:p>
            <a:pPr marL="0" indent="0">
              <a:buNone/>
            </a:pPr>
            <a:r>
              <a:rPr lang="tr-TR" sz="2400" dirty="0" err="1"/>
              <a:t>Kann</a:t>
            </a:r>
            <a:r>
              <a:rPr lang="tr-TR" sz="2400" dirty="0"/>
              <a:t> </a:t>
            </a:r>
            <a:r>
              <a:rPr lang="tr-TR" sz="2400" dirty="0" err="1"/>
              <a:t>seine</a:t>
            </a:r>
            <a:r>
              <a:rPr lang="tr-TR" sz="2400" dirty="0"/>
              <a:t>/</a:t>
            </a:r>
            <a:r>
              <a:rPr lang="tr-TR" sz="2400" dirty="0" err="1"/>
              <a:t>ihre</a:t>
            </a:r>
            <a:r>
              <a:rPr lang="tr-TR" sz="2400" dirty="0"/>
              <a:t> </a:t>
            </a:r>
            <a:r>
              <a:rPr lang="tr-TR" sz="2400" dirty="0" err="1"/>
              <a:t>Ansichten</a:t>
            </a:r>
            <a:r>
              <a:rPr lang="tr-TR" sz="2400" dirty="0"/>
              <a:t>, </a:t>
            </a:r>
            <a:r>
              <a:rPr lang="tr-TR" sz="2400" dirty="0" err="1"/>
              <a:t>Pläne</a:t>
            </a:r>
            <a:r>
              <a:rPr lang="tr-TR" sz="2400" dirty="0"/>
              <a:t> </a:t>
            </a:r>
            <a:r>
              <a:rPr lang="tr-TR" sz="2400" dirty="0" err="1"/>
              <a:t>oder</a:t>
            </a:r>
            <a:r>
              <a:rPr lang="tr-TR" sz="2400" dirty="0"/>
              <a:t> </a:t>
            </a:r>
            <a:r>
              <a:rPr lang="tr-TR" sz="2400" dirty="0" err="1"/>
              <a:t>Handlungen</a:t>
            </a:r>
            <a:r>
              <a:rPr lang="tr-TR" sz="2400" dirty="0"/>
              <a:t> </a:t>
            </a:r>
            <a:r>
              <a:rPr lang="tr-TR" sz="2400" dirty="0" err="1"/>
              <a:t>begründen</a:t>
            </a:r>
            <a:r>
              <a:rPr lang="tr-TR" sz="2400" dirty="0"/>
              <a:t> </a:t>
            </a:r>
            <a:r>
              <a:rPr lang="tr-TR" sz="2400" dirty="0" err="1"/>
              <a:t>oder</a:t>
            </a:r>
            <a:r>
              <a:rPr lang="tr-TR" sz="2400" dirty="0"/>
              <a:t> </a:t>
            </a:r>
            <a:r>
              <a:rPr lang="tr-TR" sz="2400" dirty="0" err="1"/>
              <a:t>erklären</a:t>
            </a:r>
            <a:r>
              <a:rPr lang="tr-TR" sz="2400" dirty="0"/>
              <a:t>.</a:t>
            </a:r>
          </a:p>
          <a:p>
            <a:pPr marL="0" indent="0">
              <a:buNone/>
            </a:pPr>
            <a:r>
              <a:rPr lang="tr-TR" sz="2400" dirty="0" err="1"/>
              <a:t>Kann</a:t>
            </a:r>
            <a:r>
              <a:rPr lang="tr-TR" sz="2400" dirty="0"/>
              <a:t> </a:t>
            </a:r>
            <a:r>
              <a:rPr lang="tr-TR" sz="2400" dirty="0" err="1"/>
              <a:t>seine</a:t>
            </a:r>
            <a:r>
              <a:rPr lang="tr-TR" sz="2400" dirty="0"/>
              <a:t>/</a:t>
            </a:r>
            <a:r>
              <a:rPr lang="tr-TR" sz="2400" dirty="0" err="1"/>
              <a:t>ihre</a:t>
            </a:r>
            <a:r>
              <a:rPr lang="tr-TR" sz="2400" dirty="0"/>
              <a:t> </a:t>
            </a:r>
            <a:r>
              <a:rPr lang="tr-TR" sz="2400" dirty="0" err="1"/>
              <a:t>Meinung</a:t>
            </a:r>
            <a:r>
              <a:rPr lang="tr-TR" sz="2400" dirty="0"/>
              <a:t> </a:t>
            </a:r>
            <a:r>
              <a:rPr lang="tr-TR" sz="2400" dirty="0" err="1"/>
              <a:t>sagen</a:t>
            </a:r>
            <a:r>
              <a:rPr lang="tr-TR" sz="2400" dirty="0"/>
              <a:t> </a:t>
            </a:r>
            <a:r>
              <a:rPr lang="tr-TR" sz="2400" dirty="0" err="1"/>
              <a:t>und</a:t>
            </a:r>
            <a:r>
              <a:rPr lang="tr-TR" sz="2400" dirty="0"/>
              <a:t> </a:t>
            </a:r>
            <a:r>
              <a:rPr lang="tr-TR" sz="2400" dirty="0" err="1"/>
              <a:t>Vorschläge</a:t>
            </a:r>
            <a:r>
              <a:rPr lang="tr-TR" sz="2400" dirty="0"/>
              <a:t> </a:t>
            </a:r>
            <a:r>
              <a:rPr lang="tr-TR" sz="2400" dirty="0" err="1"/>
              <a:t>machen</a:t>
            </a:r>
            <a:r>
              <a:rPr lang="tr-TR" sz="2400" dirty="0"/>
              <a:t>, </a:t>
            </a:r>
            <a:r>
              <a:rPr lang="tr-TR" sz="2400" dirty="0" err="1"/>
              <a:t>wenn</a:t>
            </a:r>
            <a:r>
              <a:rPr lang="tr-TR" sz="2400" dirty="0"/>
              <a:t> es </a:t>
            </a:r>
            <a:r>
              <a:rPr lang="tr-TR" sz="2400" dirty="0" err="1"/>
              <a:t>darum</a:t>
            </a:r>
            <a:r>
              <a:rPr lang="tr-TR" sz="2400" dirty="0"/>
              <a:t> </a:t>
            </a:r>
            <a:r>
              <a:rPr lang="tr-TR" sz="2400" dirty="0" err="1"/>
              <a:t>geht</a:t>
            </a:r>
            <a:r>
              <a:rPr lang="tr-TR" sz="2400" dirty="0"/>
              <a:t>, Probleme </a:t>
            </a:r>
            <a:r>
              <a:rPr lang="tr-TR" sz="2400" dirty="0" err="1"/>
              <a:t>zu</a:t>
            </a:r>
            <a:r>
              <a:rPr lang="tr-TR" sz="2400" dirty="0"/>
              <a:t> </a:t>
            </a:r>
            <a:r>
              <a:rPr lang="tr-TR" sz="2400" dirty="0" err="1"/>
              <a:t>lösen</a:t>
            </a:r>
            <a:r>
              <a:rPr lang="tr-TR" sz="2400" dirty="0"/>
              <a:t> </a:t>
            </a:r>
            <a:r>
              <a:rPr lang="tr-TR" sz="2400" dirty="0" err="1"/>
              <a:t>oder</a:t>
            </a:r>
            <a:r>
              <a:rPr lang="tr-TR" sz="2400" dirty="0"/>
              <a:t> </a:t>
            </a:r>
            <a:r>
              <a:rPr lang="tr-TR" sz="2400" dirty="0" err="1"/>
              <a:t>praktische</a:t>
            </a:r>
            <a:r>
              <a:rPr lang="tr-TR" sz="2400" dirty="0"/>
              <a:t> </a:t>
            </a:r>
            <a:r>
              <a:rPr lang="tr-TR" sz="2400" dirty="0" err="1"/>
              <a:t>Entscheidungen</a:t>
            </a:r>
            <a:r>
              <a:rPr lang="tr-TR" sz="2400" dirty="0"/>
              <a:t> </a:t>
            </a:r>
            <a:r>
              <a:rPr lang="tr-TR" sz="2400" dirty="0" err="1"/>
              <a:t>zu</a:t>
            </a:r>
            <a:r>
              <a:rPr lang="tr-TR" sz="2400" dirty="0"/>
              <a:t> </a:t>
            </a:r>
            <a:r>
              <a:rPr lang="tr-TR" sz="2400" dirty="0" err="1"/>
              <a:t>treffen</a:t>
            </a:r>
            <a:r>
              <a:rPr lang="tr-TR" sz="2400" dirty="0"/>
              <a:t>.</a:t>
            </a:r>
          </a:p>
        </p:txBody>
      </p:sp>
    </p:spTree>
    <p:extLst>
      <p:ext uri="{BB962C8B-B14F-4D97-AF65-F5344CB8AC3E}">
        <p14:creationId xmlns:p14="http://schemas.microsoft.com/office/powerpoint/2010/main" xmlns="" val="85546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8312" y="0"/>
            <a:ext cx="8675687" cy="908050"/>
          </a:xfrm>
        </p:spPr>
        <p:txBody>
          <a:bodyPr/>
          <a:lstStyle/>
          <a:p>
            <a:pPr marL="0" indent="0"/>
            <a:r>
              <a:rPr lang="tr-TR" sz="2800" b="1" dirty="0" smtClean="0">
                <a:latin typeface="Arial" charset="-94"/>
                <a:ea typeface="Arial" charset="-94"/>
                <a:cs typeface="Arial" charset="-94"/>
              </a:rPr>
              <a:t>Güncelleme Sürecinde</a:t>
            </a:r>
            <a:r>
              <a:rPr lang="tr-TR" sz="2800" b="1" dirty="0">
                <a:latin typeface="Arial" charset="-94"/>
                <a:ea typeface="Arial" charset="-94"/>
                <a:cs typeface="Arial" charset="-94"/>
              </a:rPr>
              <a:t/>
            </a:r>
            <a:br>
              <a:rPr lang="tr-TR" sz="2800" b="1" dirty="0">
                <a:latin typeface="Arial" charset="-94"/>
                <a:ea typeface="Arial" charset="-94"/>
                <a:cs typeface="Arial" charset="-94"/>
              </a:rPr>
            </a:br>
            <a:r>
              <a:rPr lang="tr-TR" sz="2800" b="1" dirty="0">
                <a:latin typeface="Arial" charset="-94"/>
                <a:ea typeface="Arial" charset="-94"/>
                <a:cs typeface="Arial" charset="-94"/>
              </a:rPr>
              <a:t>Yapılan Çalışmalar</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3</a:t>
            </a:fld>
            <a:endParaRPr lang="tr-TR" altLang="tr-TR"/>
          </a:p>
        </p:txBody>
      </p:sp>
      <p:sp>
        <p:nvSpPr>
          <p:cNvPr id="3" name="İçerik Yer Tutucusu 2"/>
          <p:cNvSpPr>
            <a:spLocks noGrp="1"/>
          </p:cNvSpPr>
          <p:nvPr>
            <p:ph idx="4294967295"/>
          </p:nvPr>
        </p:nvSpPr>
        <p:spPr>
          <a:xfrm>
            <a:off x="0" y="2060848"/>
            <a:ext cx="9144000" cy="4065315"/>
          </a:xfrm>
        </p:spPr>
        <p:txBody>
          <a:bodyPr/>
          <a:lstStyle/>
          <a:p>
            <a:pPr marL="742950" lvl="0" indent="-742950" algn="ctr">
              <a:buNone/>
            </a:pPr>
            <a:r>
              <a:rPr lang="tr-TR" sz="2800" b="1" dirty="0" smtClean="0"/>
              <a:t>Programın güncelleme çalışmalarında neler yaptık?</a:t>
            </a:r>
          </a:p>
          <a:p>
            <a:pPr marL="0" indent="0">
              <a:buNone/>
            </a:pPr>
            <a:endParaRPr lang="tr-TR" sz="4400" dirty="0"/>
          </a:p>
        </p:txBody>
      </p:sp>
      <p:pic>
        <p:nvPicPr>
          <p:cNvPr id="1026" name="Picture 2" descr="C:\Users\MEHMET\Desktop\images.jpg"/>
          <p:cNvPicPr>
            <a:picLocks noChangeAspect="1" noChangeArrowheads="1"/>
          </p:cNvPicPr>
          <p:nvPr/>
        </p:nvPicPr>
        <p:blipFill>
          <a:blip r:embed="rId3"/>
          <a:srcRect/>
          <a:stretch>
            <a:fillRect/>
          </a:stretch>
        </p:blipFill>
        <p:spPr bwMode="auto">
          <a:xfrm>
            <a:off x="5572132" y="3929066"/>
            <a:ext cx="2428875" cy="1885950"/>
          </a:xfrm>
          <a:prstGeom prst="rect">
            <a:avLst/>
          </a:prstGeom>
          <a:noFill/>
        </p:spPr>
      </p:pic>
      <p:pic>
        <p:nvPicPr>
          <p:cNvPr id="1027" name="Picture 3" descr="C:\Users\MEHMET\Desktop\images (1).jpg"/>
          <p:cNvPicPr>
            <a:picLocks noChangeAspect="1" noChangeArrowheads="1"/>
          </p:cNvPicPr>
          <p:nvPr/>
        </p:nvPicPr>
        <p:blipFill>
          <a:blip r:embed="rId4"/>
          <a:srcRect/>
          <a:stretch>
            <a:fillRect/>
          </a:stretch>
        </p:blipFill>
        <p:spPr bwMode="auto">
          <a:xfrm>
            <a:off x="1285852" y="2857496"/>
            <a:ext cx="2362200" cy="1933575"/>
          </a:xfrm>
          <a:prstGeom prst="rect">
            <a:avLst/>
          </a:prstGeom>
          <a:noFill/>
        </p:spPr>
      </p:pic>
    </p:spTree>
    <p:custDataLst>
      <p:tags r:id="rId1"/>
    </p:custDataLst>
    <p:extLst>
      <p:ext uri="{BB962C8B-B14F-4D97-AF65-F5344CB8AC3E}">
        <p14:creationId xmlns:p14="http://schemas.microsoft.com/office/powerpoint/2010/main" xmlns="" val="557002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30</a:t>
            </a:fld>
            <a:endParaRPr lang="tr-TR"/>
          </a:p>
        </p:txBody>
      </p:sp>
      <p:sp>
        <p:nvSpPr>
          <p:cNvPr id="5" name="Dikdörtgen 4"/>
          <p:cNvSpPr/>
          <p:nvPr/>
        </p:nvSpPr>
        <p:spPr>
          <a:xfrm>
            <a:off x="2431562" y="1340768"/>
            <a:ext cx="2151551" cy="369332"/>
          </a:xfrm>
          <a:prstGeom prst="rect">
            <a:avLst/>
          </a:prstGeom>
        </p:spPr>
        <p:txBody>
          <a:bodyPr wrap="none">
            <a:spAutoFit/>
          </a:bodyPr>
          <a:lstStyle/>
          <a:p>
            <a:r>
              <a:rPr lang="tr-TR">
                <a:latin typeface="Comic Sans MS" panose="030F0702030302020204" pitchFamily="66" charset="0"/>
              </a:rPr>
              <a:t>VATANSEVERLİK</a:t>
            </a:r>
            <a:endParaRPr lang="tr-TR"/>
          </a:p>
        </p:txBody>
      </p:sp>
      <p:pic>
        <p:nvPicPr>
          <p:cNvPr id="6" name="Picture 2" descr="C:\Users\metin\Desktop\vatanseverli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5190" y="1916832"/>
            <a:ext cx="7143194" cy="46907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445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31</a:t>
            </a:fld>
            <a:endParaRPr lang="tr-TR"/>
          </a:p>
        </p:txBody>
      </p:sp>
      <p:sp>
        <p:nvSpPr>
          <p:cNvPr id="5" name="Dikdörtgen 4"/>
          <p:cNvSpPr/>
          <p:nvPr/>
        </p:nvSpPr>
        <p:spPr>
          <a:xfrm>
            <a:off x="755576" y="1305342"/>
            <a:ext cx="8064896" cy="4154984"/>
          </a:xfrm>
          <a:prstGeom prst="rect">
            <a:avLst/>
          </a:prstGeom>
        </p:spPr>
        <p:txBody>
          <a:bodyPr wrap="square">
            <a:spAutoFit/>
          </a:bodyPr>
          <a:lstStyle/>
          <a:p>
            <a:pPr marL="0" indent="0">
              <a:buNone/>
            </a:pPr>
            <a:r>
              <a:rPr lang="tr-TR" sz="2400" b="1" dirty="0"/>
              <a:t>B2.1 </a:t>
            </a:r>
            <a:r>
              <a:rPr lang="tr-TR" sz="2400" b="1" dirty="0" err="1"/>
              <a:t>Themenkreis</a:t>
            </a:r>
            <a:r>
              <a:rPr lang="tr-TR" sz="2400" b="1" dirty="0"/>
              <a:t> 3: </a:t>
            </a:r>
            <a:r>
              <a:rPr lang="tr-TR" sz="2400" b="1" dirty="0" err="1"/>
              <a:t>Träume</a:t>
            </a:r>
            <a:r>
              <a:rPr lang="tr-TR" sz="2400" b="1" dirty="0"/>
              <a:t> </a:t>
            </a:r>
            <a:r>
              <a:rPr lang="tr-TR" sz="2400" b="1" dirty="0" err="1"/>
              <a:t>und</a:t>
            </a:r>
            <a:r>
              <a:rPr lang="tr-TR" sz="2400" b="1" dirty="0"/>
              <a:t> </a:t>
            </a:r>
            <a:r>
              <a:rPr lang="tr-TR" sz="2400" b="1" dirty="0" err="1"/>
              <a:t>Pläne</a:t>
            </a:r>
            <a:endParaRPr lang="tr-TR" sz="2400" b="1" dirty="0"/>
          </a:p>
          <a:p>
            <a:pPr marL="0" indent="0">
              <a:buNone/>
            </a:pPr>
            <a:r>
              <a:rPr lang="tr-TR" sz="2400" dirty="0"/>
              <a:t>-</a:t>
            </a:r>
            <a:r>
              <a:rPr lang="tr-TR" sz="2400" dirty="0" err="1"/>
              <a:t>ein</a:t>
            </a:r>
            <a:r>
              <a:rPr lang="tr-TR" sz="2400" dirty="0"/>
              <a:t> </a:t>
            </a:r>
            <a:r>
              <a:rPr lang="tr-TR" sz="2400" dirty="0" err="1"/>
              <a:t>Interview</a:t>
            </a:r>
            <a:r>
              <a:rPr lang="tr-TR" sz="2400" dirty="0"/>
              <a:t> zum </a:t>
            </a:r>
            <a:r>
              <a:rPr lang="tr-TR" sz="2400" dirty="0" err="1"/>
              <a:t>Thema</a:t>
            </a:r>
            <a:r>
              <a:rPr lang="tr-TR" sz="2400" dirty="0"/>
              <a:t> ,,</a:t>
            </a:r>
            <a:r>
              <a:rPr lang="tr-TR" sz="2400" dirty="0" err="1"/>
              <a:t>In</a:t>
            </a:r>
            <a:r>
              <a:rPr lang="tr-TR" sz="2400" dirty="0"/>
              <a:t> der </a:t>
            </a:r>
            <a:r>
              <a:rPr lang="tr-TR" sz="2400" dirty="0" err="1" smtClean="0"/>
              <a:t>Fremde</a:t>
            </a:r>
            <a:r>
              <a:rPr lang="tr-TR" sz="2400" dirty="0" smtClean="0"/>
              <a:t>” </a:t>
            </a:r>
            <a:r>
              <a:rPr lang="tr-TR" sz="2400" dirty="0" err="1" smtClean="0"/>
              <a:t>führen</a:t>
            </a:r>
            <a:endParaRPr lang="tr-TR" sz="2400" dirty="0"/>
          </a:p>
          <a:p>
            <a:pPr marL="0" indent="0">
              <a:buNone/>
            </a:pPr>
            <a:r>
              <a:rPr lang="tr-TR" sz="2400" dirty="0"/>
              <a:t>-im </a:t>
            </a:r>
            <a:r>
              <a:rPr lang="tr-TR" sz="2400" dirty="0" err="1"/>
              <a:t>Unterricht</a:t>
            </a:r>
            <a:r>
              <a:rPr lang="tr-TR" sz="2400" dirty="0"/>
              <a:t> </a:t>
            </a:r>
            <a:r>
              <a:rPr lang="tr-TR" sz="2400" dirty="0" err="1"/>
              <a:t>über</a:t>
            </a:r>
            <a:r>
              <a:rPr lang="tr-TR" sz="2400" dirty="0"/>
              <a:t> </a:t>
            </a:r>
            <a:r>
              <a:rPr lang="tr-TR" sz="2400" dirty="0" err="1"/>
              <a:t>Traditionen</a:t>
            </a:r>
            <a:r>
              <a:rPr lang="tr-TR" sz="2400" dirty="0"/>
              <a:t> </a:t>
            </a:r>
            <a:r>
              <a:rPr lang="tr-TR" sz="2400" dirty="0" err="1"/>
              <a:t>des</a:t>
            </a:r>
            <a:r>
              <a:rPr lang="tr-TR" sz="2400" dirty="0"/>
              <a:t> </a:t>
            </a:r>
            <a:r>
              <a:rPr lang="tr-TR" sz="2400" dirty="0" err="1"/>
              <a:t>Heimatlandes</a:t>
            </a:r>
            <a:r>
              <a:rPr lang="tr-TR" sz="2400" dirty="0"/>
              <a:t> </a:t>
            </a:r>
            <a:r>
              <a:rPr lang="tr-TR" sz="2400" dirty="0" err="1" smtClean="0"/>
              <a:t>berichten</a:t>
            </a:r>
            <a:r>
              <a:rPr lang="tr-TR" sz="2400" dirty="0" smtClean="0"/>
              <a:t> </a:t>
            </a:r>
            <a:r>
              <a:rPr lang="tr-TR" sz="2400" dirty="0" err="1"/>
              <a:t>und</a:t>
            </a:r>
            <a:r>
              <a:rPr lang="tr-TR" sz="2400" dirty="0"/>
              <a:t> </a:t>
            </a:r>
            <a:r>
              <a:rPr lang="tr-TR" sz="2400" dirty="0" err="1"/>
              <a:t>diese</a:t>
            </a:r>
            <a:r>
              <a:rPr lang="tr-TR" sz="2400" dirty="0"/>
              <a:t> </a:t>
            </a:r>
            <a:r>
              <a:rPr lang="tr-TR" sz="2400" dirty="0" err="1"/>
              <a:t>kommentieren</a:t>
            </a:r>
            <a:endParaRPr lang="tr-TR" sz="2400" dirty="0"/>
          </a:p>
          <a:p>
            <a:pPr marL="0" indent="0">
              <a:buNone/>
            </a:pPr>
            <a:r>
              <a:rPr lang="tr-TR" sz="2400" b="1" dirty="0"/>
              <a:t>SPRECHEN</a:t>
            </a:r>
            <a:r>
              <a:rPr lang="tr-TR" sz="2400" dirty="0"/>
              <a:t>: </a:t>
            </a:r>
            <a:r>
              <a:rPr lang="tr-TR" sz="2400" dirty="0" err="1"/>
              <a:t>Kann</a:t>
            </a:r>
            <a:r>
              <a:rPr lang="tr-TR" sz="2400" dirty="0"/>
              <a:t> </a:t>
            </a:r>
            <a:r>
              <a:rPr lang="tr-TR" sz="2400" dirty="0" err="1"/>
              <a:t>wirksam</a:t>
            </a:r>
            <a:r>
              <a:rPr lang="tr-TR" sz="2400" dirty="0"/>
              <a:t> </a:t>
            </a:r>
            <a:r>
              <a:rPr lang="tr-TR" sz="2400" dirty="0" err="1"/>
              <a:t>und</a:t>
            </a:r>
            <a:r>
              <a:rPr lang="tr-TR" sz="2400" dirty="0"/>
              <a:t> </a:t>
            </a:r>
            <a:r>
              <a:rPr lang="tr-TR" sz="2400" dirty="0" err="1"/>
              <a:t>flüssig</a:t>
            </a:r>
            <a:r>
              <a:rPr lang="tr-TR" sz="2400" dirty="0"/>
              <a:t> </a:t>
            </a:r>
            <a:r>
              <a:rPr lang="tr-TR" sz="2400" dirty="0" err="1"/>
              <a:t>ein</a:t>
            </a:r>
            <a:r>
              <a:rPr lang="tr-TR" sz="2400" dirty="0"/>
              <a:t> </a:t>
            </a:r>
            <a:r>
              <a:rPr lang="tr-TR" sz="2400" dirty="0" err="1"/>
              <a:t>Interviewgespräch</a:t>
            </a:r>
            <a:r>
              <a:rPr lang="tr-TR" sz="2400" dirty="0"/>
              <a:t> </a:t>
            </a:r>
            <a:r>
              <a:rPr lang="tr-TR" sz="2400" dirty="0" err="1"/>
              <a:t>führen</a:t>
            </a:r>
            <a:r>
              <a:rPr lang="tr-TR" sz="2400" dirty="0"/>
              <a:t>, </a:t>
            </a:r>
            <a:r>
              <a:rPr lang="tr-TR" sz="2400" dirty="0" err="1"/>
              <a:t>von</a:t>
            </a:r>
            <a:r>
              <a:rPr lang="tr-TR" sz="2400" dirty="0"/>
              <a:t> </a:t>
            </a:r>
            <a:r>
              <a:rPr lang="tr-TR" sz="2400" dirty="0" err="1"/>
              <a:t>vorbereiteten</a:t>
            </a:r>
            <a:r>
              <a:rPr lang="tr-TR" sz="2400" dirty="0"/>
              <a:t> </a:t>
            </a:r>
            <a:r>
              <a:rPr lang="tr-TR" sz="2400" dirty="0" err="1"/>
              <a:t>Fragen</a:t>
            </a:r>
            <a:r>
              <a:rPr lang="tr-TR" sz="2400" dirty="0"/>
              <a:t> </a:t>
            </a:r>
            <a:r>
              <a:rPr lang="tr-TR" sz="2400" dirty="0" err="1"/>
              <a:t>spontan</a:t>
            </a:r>
            <a:r>
              <a:rPr lang="tr-TR" sz="2400" dirty="0"/>
              <a:t> </a:t>
            </a:r>
            <a:r>
              <a:rPr lang="tr-TR" sz="2400" dirty="0" err="1"/>
              <a:t>abweichen</a:t>
            </a:r>
            <a:r>
              <a:rPr lang="tr-TR" sz="2400" dirty="0"/>
              <a:t>, </a:t>
            </a:r>
            <a:r>
              <a:rPr lang="tr-TR" sz="2400" dirty="0" err="1"/>
              <a:t>auf</a:t>
            </a:r>
            <a:r>
              <a:rPr lang="tr-TR" sz="2400" dirty="0"/>
              <a:t> </a:t>
            </a:r>
            <a:r>
              <a:rPr lang="tr-TR" sz="2400" dirty="0" err="1"/>
              <a:t>interessante</a:t>
            </a:r>
            <a:r>
              <a:rPr lang="tr-TR" sz="2400" dirty="0"/>
              <a:t> </a:t>
            </a:r>
            <a:r>
              <a:rPr lang="tr-TR" sz="2400" dirty="0" err="1"/>
              <a:t>Antworten</a:t>
            </a:r>
            <a:r>
              <a:rPr lang="tr-TR" sz="2400" dirty="0"/>
              <a:t> </a:t>
            </a:r>
            <a:r>
              <a:rPr lang="tr-TR" sz="2400" dirty="0" err="1"/>
              <a:t>näher</a:t>
            </a:r>
            <a:r>
              <a:rPr lang="tr-TR" sz="2400" dirty="0"/>
              <a:t> </a:t>
            </a:r>
            <a:r>
              <a:rPr lang="tr-TR" sz="2400" dirty="0" err="1"/>
              <a:t>eingehen</a:t>
            </a:r>
            <a:r>
              <a:rPr lang="tr-TR" sz="2400" dirty="0"/>
              <a:t> </a:t>
            </a:r>
            <a:r>
              <a:rPr lang="tr-TR" sz="2400" dirty="0" err="1"/>
              <a:t>und</a:t>
            </a:r>
            <a:r>
              <a:rPr lang="tr-TR" sz="2400" dirty="0"/>
              <a:t> </a:t>
            </a:r>
            <a:r>
              <a:rPr lang="tr-TR" sz="2400" dirty="0" err="1"/>
              <a:t>nachfragen</a:t>
            </a:r>
            <a:r>
              <a:rPr lang="tr-TR" sz="2400" dirty="0"/>
              <a:t>.</a:t>
            </a:r>
          </a:p>
          <a:p>
            <a:pPr marL="0" indent="0">
              <a:buNone/>
            </a:pPr>
            <a:r>
              <a:rPr lang="tr-TR" sz="2400" b="1" dirty="0"/>
              <a:t>LESEN: </a:t>
            </a:r>
            <a:r>
              <a:rPr lang="tr-TR" sz="2400" dirty="0" err="1"/>
              <a:t>Kann</a:t>
            </a:r>
            <a:r>
              <a:rPr lang="tr-TR" sz="2400" dirty="0"/>
              <a:t> </a:t>
            </a:r>
            <a:r>
              <a:rPr lang="tr-TR" sz="2400" dirty="0" err="1"/>
              <a:t>folgende</a:t>
            </a:r>
            <a:r>
              <a:rPr lang="tr-TR" sz="2400" dirty="0"/>
              <a:t> </a:t>
            </a:r>
            <a:r>
              <a:rPr lang="tr-TR" sz="2400" dirty="0" err="1"/>
              <a:t>Textsorten</a:t>
            </a:r>
            <a:r>
              <a:rPr lang="tr-TR" sz="2400" dirty="0"/>
              <a:t> </a:t>
            </a:r>
            <a:r>
              <a:rPr lang="tr-TR" sz="2400" dirty="0" err="1"/>
              <a:t>verstehen</a:t>
            </a:r>
            <a:r>
              <a:rPr lang="tr-TR" sz="2400" dirty="0"/>
              <a:t>: </a:t>
            </a:r>
          </a:p>
          <a:p>
            <a:pPr marL="0" indent="0">
              <a:buNone/>
            </a:pPr>
            <a:r>
              <a:rPr lang="tr-TR" sz="2400" dirty="0"/>
              <a:t> -</a:t>
            </a:r>
            <a:r>
              <a:rPr lang="tr-TR" sz="2400" dirty="0" err="1"/>
              <a:t>Erzählungen</a:t>
            </a:r>
            <a:r>
              <a:rPr lang="tr-TR" sz="2400" dirty="0"/>
              <a:t> </a:t>
            </a:r>
          </a:p>
          <a:p>
            <a:pPr marL="0" indent="0">
              <a:buNone/>
            </a:pPr>
            <a:r>
              <a:rPr lang="tr-TR" sz="2400" dirty="0"/>
              <a:t>-</a:t>
            </a:r>
            <a:r>
              <a:rPr lang="tr-TR" sz="2400" dirty="0" err="1"/>
              <a:t>Meinungen</a:t>
            </a:r>
            <a:r>
              <a:rPr lang="tr-TR" sz="2400" dirty="0"/>
              <a:t> </a:t>
            </a:r>
            <a:r>
              <a:rPr lang="tr-TR" sz="2400" dirty="0" err="1"/>
              <a:t>und</a:t>
            </a:r>
            <a:r>
              <a:rPr lang="tr-TR" sz="2400" dirty="0"/>
              <a:t> </a:t>
            </a:r>
            <a:r>
              <a:rPr lang="tr-TR" sz="2400" dirty="0" err="1"/>
              <a:t>Argumente</a:t>
            </a:r>
            <a:endParaRPr lang="tr-TR" sz="2400" dirty="0"/>
          </a:p>
        </p:txBody>
      </p:sp>
    </p:spTree>
    <p:extLst>
      <p:ext uri="{BB962C8B-B14F-4D97-AF65-F5344CB8AC3E}">
        <p14:creationId xmlns:p14="http://schemas.microsoft.com/office/powerpoint/2010/main" xmlns="" val="182219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32</a:t>
            </a:fld>
            <a:endParaRPr lang="tr-TR"/>
          </a:p>
        </p:txBody>
      </p:sp>
      <p:sp>
        <p:nvSpPr>
          <p:cNvPr id="5" name="Dikdörtgen 4"/>
          <p:cNvSpPr/>
          <p:nvPr/>
        </p:nvSpPr>
        <p:spPr>
          <a:xfrm>
            <a:off x="3131840" y="1247989"/>
            <a:ext cx="3096344" cy="400110"/>
          </a:xfrm>
          <a:prstGeom prst="rect">
            <a:avLst/>
          </a:prstGeom>
        </p:spPr>
        <p:txBody>
          <a:bodyPr wrap="square">
            <a:spAutoFit/>
          </a:bodyPr>
          <a:lstStyle/>
          <a:p>
            <a:r>
              <a:rPr lang="tr-TR" sz="2000" dirty="0" smtClean="0">
                <a:latin typeface="Comic Sans MS" panose="030F0702030302020204" pitchFamily="66" charset="0"/>
              </a:rPr>
              <a:t>     BARIŞ</a:t>
            </a:r>
            <a:endParaRPr lang="tr-TR" sz="2000" dirty="0">
              <a:latin typeface="Comic Sans MS" panose="030F0702030302020204" pitchFamily="66" charset="0"/>
            </a:endParaRPr>
          </a:p>
        </p:txBody>
      </p:sp>
      <p:pic>
        <p:nvPicPr>
          <p:cNvPr id="6" name="Picture 2" descr="C:\Users\metin\Desktop\bari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563" y="1772816"/>
            <a:ext cx="7752861"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401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33</a:t>
            </a:fld>
            <a:endParaRPr lang="tr-TR"/>
          </a:p>
        </p:txBody>
      </p:sp>
      <p:sp>
        <p:nvSpPr>
          <p:cNvPr id="5" name="Dikdörtgen 4"/>
          <p:cNvSpPr/>
          <p:nvPr/>
        </p:nvSpPr>
        <p:spPr>
          <a:xfrm>
            <a:off x="755576" y="1166843"/>
            <a:ext cx="7488832" cy="4893647"/>
          </a:xfrm>
          <a:prstGeom prst="rect">
            <a:avLst/>
          </a:prstGeom>
        </p:spPr>
        <p:txBody>
          <a:bodyPr wrap="square">
            <a:spAutoFit/>
          </a:bodyPr>
          <a:lstStyle/>
          <a:p>
            <a:pPr marL="0" indent="0">
              <a:buNone/>
            </a:pPr>
            <a:r>
              <a:rPr lang="de-DE" sz="2400" b="1" dirty="0"/>
              <a:t>B1.1 Themenkreis  1: Länder-Städte-Kulturen</a:t>
            </a:r>
            <a:r>
              <a:rPr lang="tr-TR" sz="2400" dirty="0"/>
              <a:t> </a:t>
            </a:r>
          </a:p>
          <a:p>
            <a:pPr marL="0" indent="0">
              <a:buNone/>
            </a:pPr>
            <a:r>
              <a:rPr lang="de-DE" sz="2400" dirty="0"/>
              <a:t>-über Werte sprechen</a:t>
            </a:r>
          </a:p>
          <a:p>
            <a:pPr marL="0" indent="0">
              <a:buNone/>
            </a:pPr>
            <a:r>
              <a:rPr lang="de-DE" sz="2400" dirty="0"/>
              <a:t>-über kulturelle Interessen sprechen </a:t>
            </a:r>
            <a:endParaRPr lang="tr-TR" sz="2400" dirty="0"/>
          </a:p>
          <a:p>
            <a:pPr marL="0" indent="0">
              <a:buNone/>
            </a:pPr>
            <a:r>
              <a:rPr lang="de-DE" sz="2400" dirty="0"/>
              <a:t>-gemeinsame Kultur Aspekte nennen</a:t>
            </a:r>
            <a:endParaRPr lang="tr-TR" sz="2400" dirty="0"/>
          </a:p>
          <a:p>
            <a:pPr marL="0" indent="0">
              <a:buNone/>
            </a:pPr>
            <a:r>
              <a:rPr lang="de-DE" sz="2400" b="1" dirty="0"/>
              <a:t>LESEN</a:t>
            </a:r>
            <a:r>
              <a:rPr lang="de-DE" sz="2400" dirty="0"/>
              <a:t>:</a:t>
            </a:r>
            <a:endParaRPr lang="tr-TR" sz="2400" dirty="0"/>
          </a:p>
          <a:p>
            <a:pPr marL="0" indent="0">
              <a:buNone/>
            </a:pPr>
            <a:r>
              <a:rPr lang="de-DE" sz="2400" dirty="0"/>
              <a:t>Kann die Bedeutung einzelner unbekannter Wörter aus dem Kontext erschließen und die Satzbedeutung ableiten, sofern das behandelte Thema vertraut ist.</a:t>
            </a:r>
            <a:endParaRPr lang="tr-TR" sz="2400" dirty="0"/>
          </a:p>
          <a:p>
            <a:pPr marL="0" indent="0">
              <a:buNone/>
            </a:pPr>
            <a:endParaRPr lang="de-DE" sz="2400" dirty="0" smtClean="0"/>
          </a:p>
          <a:p>
            <a:pPr marL="0" indent="0">
              <a:buNone/>
            </a:pPr>
            <a:r>
              <a:rPr lang="de-DE" sz="2400" dirty="0" smtClean="0"/>
              <a:t>Kann </a:t>
            </a:r>
            <a:r>
              <a:rPr lang="de-DE" sz="2400" dirty="0"/>
              <a:t>längere Texte nach gewünschten Informationen durchsuchen und Informationen aus verschiedenen Texten oder Textteilen zusammentragen, um eine bestimmte Aufgabe zu lösen.</a:t>
            </a:r>
            <a:r>
              <a:rPr lang="de-DE" sz="2400" b="1" dirty="0"/>
              <a:t> </a:t>
            </a:r>
            <a:endParaRPr lang="tr-TR" sz="2400" dirty="0"/>
          </a:p>
        </p:txBody>
      </p:sp>
    </p:spTree>
    <p:extLst>
      <p:ext uri="{BB962C8B-B14F-4D97-AF65-F5344CB8AC3E}">
        <p14:creationId xmlns:p14="http://schemas.microsoft.com/office/powerpoint/2010/main" xmlns="" val="303092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34</a:t>
            </a:fld>
            <a:endParaRPr lang="tr-TR"/>
          </a:p>
        </p:txBody>
      </p:sp>
      <p:sp>
        <p:nvSpPr>
          <p:cNvPr id="6" name="Dikdörtgen 5"/>
          <p:cNvSpPr/>
          <p:nvPr/>
        </p:nvSpPr>
        <p:spPr>
          <a:xfrm>
            <a:off x="3131840" y="1068014"/>
            <a:ext cx="3096344" cy="400110"/>
          </a:xfrm>
          <a:prstGeom prst="rect">
            <a:avLst/>
          </a:prstGeom>
        </p:spPr>
        <p:txBody>
          <a:bodyPr wrap="square">
            <a:spAutoFit/>
          </a:bodyPr>
          <a:lstStyle/>
          <a:p>
            <a:r>
              <a:rPr lang="tr-TR" sz="2000" dirty="0" smtClean="0">
                <a:latin typeface="Comic Sans MS" panose="030F0702030302020204" pitchFamily="66" charset="0"/>
              </a:rPr>
              <a:t>     ORTAK KÜLTÜR</a:t>
            </a:r>
            <a:endParaRPr lang="tr-TR" sz="2000" dirty="0">
              <a:latin typeface="Comic Sans MS" panose="030F0702030302020204" pitchFamily="66" charset="0"/>
            </a:endParaRPr>
          </a:p>
        </p:txBody>
      </p:sp>
      <p:pic>
        <p:nvPicPr>
          <p:cNvPr id="7" name="Picture 2" descr="C:\Users\metin\Desktop\kültü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9460" y="1628800"/>
            <a:ext cx="7522940"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a typeface="Arial" charset="-94"/>
                <a:cs typeface="Arial" charset="-94"/>
              </a:rPr>
              <a:t/>
            </a:r>
            <a:br>
              <a:rPr lang="tr-TR" sz="2800" b="1" dirty="0" smtClean="0">
                <a:ea typeface="Arial" charset="-94"/>
                <a:cs typeface="Arial" charset="-94"/>
              </a:rPr>
            </a:br>
            <a:r>
              <a:rPr lang="tr-TR" sz="2800" b="1" dirty="0" smtClean="0">
                <a:ea typeface="Arial" charset="-94"/>
                <a:cs typeface="Arial" charset="-94"/>
              </a:rPr>
              <a:t>Programda </a:t>
            </a:r>
            <a:r>
              <a:rPr lang="tr-TR" sz="2800" b="1" dirty="0">
                <a:ea typeface="Arial" charset="-94"/>
                <a:cs typeface="Arial" charset="-94"/>
              </a:rPr>
              <a:t>yer verilen değerler</a:t>
            </a:r>
            <a:r>
              <a:rPr lang="tr-TR" sz="2800" b="1" dirty="0">
                <a:latin typeface="Arial" charset="-94"/>
                <a:ea typeface="Arial" charset="-94"/>
                <a:cs typeface="Arial" charset="-94"/>
              </a:rPr>
              <a:t/>
            </a:r>
            <a:br>
              <a:rPr lang="tr-TR" sz="2800" b="1" dirty="0">
                <a:latin typeface="Arial" charset="-94"/>
                <a:ea typeface="Arial" charset="-94"/>
                <a:cs typeface="Arial" charset="-94"/>
              </a:rPr>
            </a:br>
            <a:endParaRPr lang="tr-TR" sz="2800" dirty="0"/>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35</a:t>
            </a:fld>
            <a:endParaRPr lang="tr-TR"/>
          </a:p>
        </p:txBody>
      </p:sp>
      <p:sp>
        <p:nvSpPr>
          <p:cNvPr id="5" name="Dikdörtgen 4"/>
          <p:cNvSpPr/>
          <p:nvPr/>
        </p:nvSpPr>
        <p:spPr>
          <a:xfrm>
            <a:off x="683568" y="1097593"/>
            <a:ext cx="7704856" cy="5447645"/>
          </a:xfrm>
          <a:prstGeom prst="rect">
            <a:avLst/>
          </a:prstGeom>
        </p:spPr>
        <p:txBody>
          <a:bodyPr wrap="square">
            <a:spAutoFit/>
          </a:bodyPr>
          <a:lstStyle/>
          <a:p>
            <a:pPr marL="0" indent="0">
              <a:buNone/>
            </a:pPr>
            <a:r>
              <a:rPr lang="de-DE" sz="2400" b="1" dirty="0"/>
              <a:t>B1.1  Themenkreis  1: Länder-Städte-Kulturen</a:t>
            </a:r>
            <a:r>
              <a:rPr lang="tr-TR" sz="2400" dirty="0"/>
              <a:t> </a:t>
            </a:r>
          </a:p>
          <a:p>
            <a:pPr marL="0" indent="0" algn="just">
              <a:lnSpc>
                <a:spcPct val="110000"/>
              </a:lnSpc>
              <a:spcBef>
                <a:spcPts val="0"/>
              </a:spcBef>
              <a:buNone/>
            </a:pPr>
            <a:r>
              <a:rPr lang="de-DE" sz="2400" dirty="0"/>
              <a:t>-über seine Kultur sprechen</a:t>
            </a:r>
            <a:endParaRPr lang="tr-TR" sz="2400" dirty="0"/>
          </a:p>
          <a:p>
            <a:pPr marL="0" indent="0" algn="just">
              <a:lnSpc>
                <a:spcPct val="110000"/>
              </a:lnSpc>
              <a:spcBef>
                <a:spcPts val="0"/>
              </a:spcBef>
              <a:buNone/>
            </a:pPr>
            <a:r>
              <a:rPr lang="de-DE" sz="2400" dirty="0"/>
              <a:t>-über kulturelle Interessen sprechen </a:t>
            </a:r>
            <a:endParaRPr lang="tr-TR" sz="2400" dirty="0"/>
          </a:p>
          <a:p>
            <a:pPr marL="0" indent="0" algn="just">
              <a:lnSpc>
                <a:spcPct val="110000"/>
              </a:lnSpc>
              <a:spcBef>
                <a:spcPts val="0"/>
              </a:spcBef>
              <a:buNone/>
            </a:pPr>
            <a:r>
              <a:rPr lang="de-DE" sz="2400" dirty="0"/>
              <a:t>-über Länder und Sprachen sprechen</a:t>
            </a:r>
            <a:endParaRPr lang="tr-TR" sz="2400" dirty="0"/>
          </a:p>
          <a:p>
            <a:pPr marL="0" indent="0" algn="just">
              <a:lnSpc>
                <a:spcPct val="110000"/>
              </a:lnSpc>
              <a:spcBef>
                <a:spcPts val="0"/>
              </a:spcBef>
              <a:buNone/>
            </a:pPr>
            <a:r>
              <a:rPr lang="de-DE" sz="2400" dirty="0"/>
              <a:t>-gemeinsame Kultur Aspekte nennen</a:t>
            </a:r>
            <a:endParaRPr lang="tr-TR" sz="2400" dirty="0"/>
          </a:p>
          <a:p>
            <a:pPr marL="0" indent="0" algn="just">
              <a:lnSpc>
                <a:spcPct val="110000"/>
              </a:lnSpc>
              <a:spcBef>
                <a:spcPts val="0"/>
              </a:spcBef>
              <a:buNone/>
            </a:pPr>
            <a:r>
              <a:rPr lang="de-DE" sz="2400" dirty="0"/>
              <a:t>-über Werte sprechen</a:t>
            </a:r>
            <a:endParaRPr lang="tr-TR" sz="2400" dirty="0"/>
          </a:p>
          <a:p>
            <a:pPr marL="0" indent="0">
              <a:buNone/>
            </a:pPr>
            <a:r>
              <a:rPr lang="de-DE" sz="2400" b="1" dirty="0"/>
              <a:t>SPRECHEN</a:t>
            </a:r>
            <a:r>
              <a:rPr lang="de-DE" sz="2400" dirty="0"/>
              <a:t>: Kann sich einfach und zusammenhängend über vertraute Themen und persönliche Interessengebiete äußern.</a:t>
            </a:r>
            <a:endParaRPr lang="tr-TR" sz="2400" dirty="0"/>
          </a:p>
          <a:p>
            <a:pPr marL="0" indent="0">
              <a:buNone/>
            </a:pPr>
            <a:r>
              <a:rPr lang="de-DE" sz="2400" b="1" dirty="0"/>
              <a:t>LESEN</a:t>
            </a:r>
            <a:r>
              <a:rPr lang="de-DE" sz="2400" dirty="0"/>
              <a:t>: Kann längere Texte nach gewünschten Informationen durchsuchen und Informationen aus verschiedenen Texten oder Textteilen zusammentragen, um eine bestimmte Aufgabe zu lösen. </a:t>
            </a:r>
            <a:endParaRPr lang="tr-TR" sz="2400" dirty="0"/>
          </a:p>
        </p:txBody>
      </p:sp>
    </p:spTree>
    <p:extLst>
      <p:ext uri="{BB962C8B-B14F-4D97-AF65-F5344CB8AC3E}">
        <p14:creationId xmlns:p14="http://schemas.microsoft.com/office/powerpoint/2010/main" xmlns="" val="1070360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latin typeface="Arial" charset="-94"/>
                <a:ea typeface="Arial" charset="-94"/>
                <a:cs typeface="Arial" charset="-94"/>
              </a:rPr>
              <a:t>Almanca Dersinde Ölçme ve </a:t>
            </a:r>
            <a:br>
              <a:rPr lang="tr-TR" sz="2800" b="1" dirty="0">
                <a:latin typeface="Arial" charset="-94"/>
                <a:ea typeface="Arial" charset="-94"/>
                <a:cs typeface="Arial" charset="-94"/>
              </a:rPr>
            </a:br>
            <a:r>
              <a:rPr lang="tr-TR" sz="2800" b="1" dirty="0">
                <a:latin typeface="Arial" charset="-94"/>
                <a:ea typeface="Arial" charset="-94"/>
                <a:cs typeface="Arial" charset="-94"/>
              </a:rPr>
              <a:t>Değerlendirme Yaklaşımı</a:t>
            </a:r>
          </a:p>
        </p:txBody>
      </p:sp>
      <p:sp>
        <p:nvSpPr>
          <p:cNvPr id="3" name="Veri Yer Tutucusu 2"/>
          <p:cNvSpPr>
            <a:spLocks noGrp="1"/>
          </p:cNvSpPr>
          <p:nvPr>
            <p:ph type="dt" sz="half" idx="10"/>
          </p:nvPr>
        </p:nvSpPr>
        <p:spPr/>
        <p:txBody>
          <a:bodyPr/>
          <a:lstStyle/>
          <a:p>
            <a:pPr>
              <a:defRPr/>
            </a:pPr>
            <a:fld id="{36D5476F-BD6D-41A7-BA54-55E91CC541E2}" type="datetime1">
              <a:rPr lang="tr-TR" smtClean="0"/>
              <a:pPr>
                <a:defRPr/>
              </a:pPr>
              <a:t>08.05.2017</a:t>
            </a:fld>
            <a:endParaRPr lang="tr-TR"/>
          </a:p>
        </p:txBody>
      </p:sp>
      <p:sp>
        <p:nvSpPr>
          <p:cNvPr id="4" name="Slayt Numarası Yer Tutucusu 3"/>
          <p:cNvSpPr>
            <a:spLocks noGrp="1"/>
          </p:cNvSpPr>
          <p:nvPr>
            <p:ph type="sldNum" sz="quarter" idx="12"/>
          </p:nvPr>
        </p:nvSpPr>
        <p:spPr/>
        <p:txBody>
          <a:bodyPr/>
          <a:lstStyle/>
          <a:p>
            <a:pPr>
              <a:defRPr/>
            </a:pPr>
            <a:fld id="{33AAA278-7852-449C-AED8-546D7C9CDBA0}" type="slidenum">
              <a:rPr lang="tr-TR" smtClean="0"/>
              <a:pPr>
                <a:defRPr/>
              </a:pPr>
              <a:t>36</a:t>
            </a:fld>
            <a:endParaRPr lang="tr-TR"/>
          </a:p>
        </p:txBody>
      </p:sp>
      <p:pic>
        <p:nvPicPr>
          <p:cNvPr id="5" name="Picture 2" descr="dil öğretimi değer görseli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484785"/>
            <a:ext cx="2857500"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2 İçerik Yer Tutucusu"/>
          <p:cNvSpPr txBox="1">
            <a:spLocks/>
          </p:cNvSpPr>
          <p:nvPr/>
        </p:nvSpPr>
        <p:spPr>
          <a:xfrm>
            <a:off x="4580641" y="1340768"/>
            <a:ext cx="3844045"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dirty="0"/>
              <a:t>Öğrencilerin, programla kazandırılması hedeflenen bilgi ve becerileri ne oranda edindiğinin tespitinde kullanılan ölçme ve değerlendirme uygulamaları sürekli </a:t>
            </a:r>
            <a:r>
              <a:rPr lang="tr-TR" sz="2400" dirty="0" smtClean="0"/>
              <a:t>olmalıdır.</a:t>
            </a:r>
            <a:endParaRPr lang="tr-TR" sz="2000" b="1" dirty="0" smtClean="0"/>
          </a:p>
          <a:p>
            <a:pPr marL="0" indent="0" algn="just">
              <a:buFont typeface="Arial" pitchFamily="34" charset="0"/>
              <a:buNone/>
            </a:pPr>
            <a:endParaRPr lang="tr-TR" sz="2400" b="1" dirty="0">
              <a:cs typeface="Arial" pitchFamily="34" charset="0"/>
            </a:endParaRPr>
          </a:p>
        </p:txBody>
      </p:sp>
      <p:sp>
        <p:nvSpPr>
          <p:cNvPr id="7" name="Başlık 1"/>
          <p:cNvSpPr txBox="1">
            <a:spLocks/>
          </p:cNvSpPr>
          <p:nvPr/>
        </p:nvSpPr>
        <p:spPr bwMode="auto">
          <a:xfrm>
            <a:off x="593629" y="4725144"/>
            <a:ext cx="8229600" cy="1368152"/>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algn="l"/>
            <a:r>
              <a:rPr lang="tr-TR" sz="1800" dirty="0" smtClean="0"/>
              <a:t>28 Ekim 2016 tarih ve 29871 sayılı Resmi </a:t>
            </a:r>
            <a:r>
              <a:rPr lang="tr-TR" sz="1800" dirty="0" err="1" smtClean="0"/>
              <a:t>Gazete’de</a:t>
            </a:r>
            <a:r>
              <a:rPr lang="tr-TR" sz="1800" dirty="0" smtClean="0"/>
              <a:t> yayımlanan “Milli Eğitim Bakanlığı Ortaöğretim Kurumları Yönetmeliğinde Değişiklik Yapılmasına Dair Yönetmelik” hükmü uyarınca «</a:t>
            </a:r>
            <a:r>
              <a:rPr lang="tr-TR" sz="1800" b="1" i="1" dirty="0" smtClean="0"/>
              <a:t>yabancı dil derslerinin sınavlarının dinleme, konuşma, okuma ve yazma becerilerini ölçmek için yazılı ve uygulamalı olarak</a:t>
            </a:r>
            <a:r>
              <a:rPr lang="tr-TR" sz="1800" dirty="0" smtClean="0"/>
              <a:t>» yapılması…</a:t>
            </a:r>
            <a:endParaRPr lang="tr-TR" sz="1800" dirty="0"/>
          </a:p>
        </p:txBody>
      </p:sp>
    </p:spTree>
    <p:extLst>
      <p:ext uri="{BB962C8B-B14F-4D97-AF65-F5344CB8AC3E}">
        <p14:creationId xmlns:p14="http://schemas.microsoft.com/office/powerpoint/2010/main" xmlns="" val="1188790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37</a:t>
            </a:fld>
            <a:endParaRPr lang="tr-TR"/>
          </a:p>
        </p:txBody>
      </p:sp>
      <p:graphicFrame>
        <p:nvGraphicFramePr>
          <p:cNvPr id="5" name="Diyagram 4"/>
          <p:cNvGraphicFramePr/>
          <p:nvPr>
            <p:extLst>
              <p:ext uri="{D42A27DB-BD31-4B8C-83A1-F6EECF244321}">
                <p14:modId xmlns:p14="http://schemas.microsoft.com/office/powerpoint/2010/main" xmlns="" val="378588851"/>
              </p:ext>
            </p:extLst>
          </p:nvPr>
        </p:nvGraphicFramePr>
        <p:xfrm>
          <a:off x="1142976" y="1571612"/>
          <a:ext cx="684076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357158" y="1000108"/>
            <a:ext cx="4968552" cy="646331"/>
          </a:xfrm>
          <a:prstGeom prst="rect">
            <a:avLst/>
          </a:prstGeom>
        </p:spPr>
        <p:txBody>
          <a:bodyPr wrap="square">
            <a:spAutoFit/>
          </a:bodyPr>
          <a:lstStyle/>
          <a:p>
            <a:pPr>
              <a:lnSpc>
                <a:spcPct val="150000"/>
              </a:lnSpc>
            </a:pPr>
            <a:r>
              <a:rPr lang="tr-TR" sz="2400" dirty="0" smtClean="0"/>
              <a:t>Almanca </a:t>
            </a:r>
            <a:r>
              <a:rPr lang="tr-TR" sz="2400" dirty="0"/>
              <a:t>dersinde öğretmenler;</a:t>
            </a:r>
          </a:p>
        </p:txBody>
      </p:sp>
      <p:sp>
        <p:nvSpPr>
          <p:cNvPr id="7" name="Dikdörtgen 6"/>
          <p:cNvSpPr/>
          <p:nvPr/>
        </p:nvSpPr>
        <p:spPr>
          <a:xfrm>
            <a:off x="319920" y="4500570"/>
            <a:ext cx="857256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50000"/>
              </a:lnSpc>
            </a:pPr>
            <a:r>
              <a:rPr lang="tr-TR" sz="2400" dirty="0"/>
              <a:t>	Bu süreçlerde ölçme ve değerlendirme çalışmalarının öğretim programının kazanımlarıyla örtüşmesi en önemli noktalardan </a:t>
            </a:r>
            <a:r>
              <a:rPr lang="tr-TR" sz="2400" dirty="0" smtClean="0"/>
              <a:t>biridir.</a:t>
            </a:r>
          </a:p>
        </p:txBody>
      </p:sp>
      <p:sp>
        <p:nvSpPr>
          <p:cNvPr id="8" name="Dikdörtgen 7"/>
          <p:cNvSpPr/>
          <p:nvPr/>
        </p:nvSpPr>
        <p:spPr>
          <a:xfrm>
            <a:off x="357158" y="3714752"/>
            <a:ext cx="7884368" cy="577850"/>
          </a:xfrm>
          <a:prstGeom prst="rect">
            <a:avLst/>
          </a:prstGeom>
        </p:spPr>
        <p:txBody>
          <a:bodyPr wrap="square">
            <a:spAutoFit/>
          </a:bodyPr>
          <a:lstStyle/>
          <a:p>
            <a:pPr>
              <a:lnSpc>
                <a:spcPct val="150000"/>
              </a:lnSpc>
            </a:pPr>
            <a:r>
              <a:rPr lang="tr-TR" dirty="0"/>
              <a:t> </a:t>
            </a:r>
            <a:r>
              <a:rPr lang="tr-TR" sz="2400" dirty="0"/>
              <a:t>yönelik değerlendirme çalışmaları yaparlar.</a:t>
            </a:r>
          </a:p>
        </p:txBody>
      </p:sp>
      <p:sp>
        <p:nvSpPr>
          <p:cNvPr id="9" name="8 Dikdörtgen"/>
          <p:cNvSpPr/>
          <p:nvPr/>
        </p:nvSpPr>
        <p:spPr>
          <a:xfrm>
            <a:off x="674924" y="-18321"/>
            <a:ext cx="7776864" cy="954107"/>
          </a:xfrm>
          <a:prstGeom prst="rect">
            <a:avLst/>
          </a:prstGeom>
        </p:spPr>
        <p:txBody>
          <a:bodyPr wrap="square">
            <a:spAutoFit/>
          </a:bodyPr>
          <a:lstStyle/>
          <a:p>
            <a:pPr algn="ctr"/>
            <a:r>
              <a:rPr lang="tr-TR" sz="2800" b="1" dirty="0" smtClean="0">
                <a:solidFill>
                  <a:schemeClr val="bg1"/>
                </a:solidFill>
              </a:rPr>
              <a:t>Almanca Dersinde Ölçme ve </a:t>
            </a:r>
          </a:p>
          <a:p>
            <a:pPr algn="ctr"/>
            <a:r>
              <a:rPr lang="tr-TR" sz="2800" b="1" dirty="0" smtClean="0">
                <a:solidFill>
                  <a:schemeClr val="bg1"/>
                </a:solidFill>
              </a:rPr>
              <a:t>Değerlendirme Yaklaşımı</a:t>
            </a:r>
            <a:endParaRPr lang="tr-TR" sz="2800" b="1" dirty="0">
              <a:solidFill>
                <a:schemeClr val="bg1"/>
              </a:solidFill>
            </a:endParaRPr>
          </a:p>
        </p:txBody>
      </p:sp>
    </p:spTree>
    <p:extLst>
      <p:ext uri="{BB962C8B-B14F-4D97-AF65-F5344CB8AC3E}">
        <p14:creationId xmlns:p14="http://schemas.microsoft.com/office/powerpoint/2010/main" xmlns="" val="1776204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38</a:t>
            </a:fld>
            <a:endParaRPr lang="tr-TR"/>
          </a:p>
        </p:txBody>
      </p:sp>
      <p:sp>
        <p:nvSpPr>
          <p:cNvPr id="5" name="Dikdörtgen 5"/>
          <p:cNvSpPr/>
          <p:nvPr/>
        </p:nvSpPr>
        <p:spPr>
          <a:xfrm>
            <a:off x="830462" y="0"/>
            <a:ext cx="8280920" cy="954107"/>
          </a:xfrm>
          <a:prstGeom prst="rect">
            <a:avLst/>
          </a:prstGeom>
        </p:spPr>
        <p:txBody>
          <a:bodyPr wrap="square">
            <a:spAutoFit/>
          </a:bodyPr>
          <a:lstStyle/>
          <a:p>
            <a:pPr algn="ctr"/>
            <a:r>
              <a:rPr lang="tr-TR" sz="2800" b="1" dirty="0" smtClean="0">
                <a:solidFill>
                  <a:schemeClr val="bg1"/>
                </a:solidFill>
              </a:rPr>
              <a:t>Almanca Dersinde uygulamada                    dikkat edilecek hususlar</a:t>
            </a:r>
            <a:endParaRPr lang="tr-TR" sz="2800" b="1" dirty="0">
              <a:solidFill>
                <a:schemeClr val="bg1"/>
              </a:solidFill>
            </a:endParaRPr>
          </a:p>
        </p:txBody>
      </p:sp>
      <p:sp>
        <p:nvSpPr>
          <p:cNvPr id="6" name="Dikdörtgen 4"/>
          <p:cNvSpPr/>
          <p:nvPr/>
        </p:nvSpPr>
        <p:spPr>
          <a:xfrm>
            <a:off x="357158" y="1071546"/>
            <a:ext cx="8317588" cy="5047536"/>
          </a:xfrm>
          <a:prstGeom prst="rect">
            <a:avLst/>
          </a:prstGeom>
        </p:spPr>
        <p:txBody>
          <a:bodyPr wrap="square">
            <a:spAutoFit/>
          </a:bodyPr>
          <a:lstStyle/>
          <a:p>
            <a:endParaRPr lang="tr-TR" sz="2800" b="1" dirty="0" smtClean="0"/>
          </a:p>
          <a:p>
            <a:pPr>
              <a:lnSpc>
                <a:spcPct val="150000"/>
              </a:lnSpc>
              <a:buFont typeface="Wingdings" pitchFamily="2" charset="2"/>
              <a:buChar char="q"/>
            </a:pPr>
            <a:r>
              <a:rPr lang="tr-TR" sz="2800" dirty="0" smtClean="0"/>
              <a:t> Öğrenme sürecinde öğrencilerin hata yapmaları kaçınılmaz ve doğaldır. Öğrencilerin yaptığı  hataların düzeltilmesinde sistemli bir geri bildirim yaklaşımı benimsenmelidir. </a:t>
            </a:r>
          </a:p>
          <a:p>
            <a:pPr>
              <a:lnSpc>
                <a:spcPct val="150000"/>
              </a:lnSpc>
              <a:buFont typeface="Wingdings" pitchFamily="2" charset="2"/>
              <a:buChar char="q"/>
            </a:pPr>
            <a:r>
              <a:rPr lang="tr-TR" sz="2800" dirty="0" smtClean="0"/>
              <a:t> Öğrencilerin motivasyonunu bozmamak adına konuşma esnasında yapmış oldukları telaffuz hataları düzeltilmemelidir.  </a:t>
            </a:r>
          </a:p>
        </p:txBody>
      </p:sp>
    </p:spTree>
    <p:extLst>
      <p:ext uri="{BB962C8B-B14F-4D97-AF65-F5344CB8AC3E}">
        <p14:creationId xmlns:p14="http://schemas.microsoft.com/office/powerpoint/2010/main" xmlns="" val="3613719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dirty="0"/>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39</a:t>
            </a:fld>
            <a:endParaRPr lang="tr-TR"/>
          </a:p>
        </p:txBody>
      </p:sp>
      <p:sp>
        <p:nvSpPr>
          <p:cNvPr id="5" name="Dikdörtgen 5"/>
          <p:cNvSpPr/>
          <p:nvPr/>
        </p:nvSpPr>
        <p:spPr>
          <a:xfrm>
            <a:off x="830462" y="0"/>
            <a:ext cx="8280920" cy="954107"/>
          </a:xfrm>
          <a:prstGeom prst="rect">
            <a:avLst/>
          </a:prstGeom>
        </p:spPr>
        <p:txBody>
          <a:bodyPr wrap="square">
            <a:spAutoFit/>
          </a:bodyPr>
          <a:lstStyle/>
          <a:p>
            <a:pPr algn="ctr"/>
            <a:r>
              <a:rPr lang="tr-TR" sz="2800" b="1" dirty="0" smtClean="0">
                <a:solidFill>
                  <a:schemeClr val="bg1"/>
                </a:solidFill>
              </a:rPr>
              <a:t>Almanca Dersinde uygulamada                    dikkat edilecek hususlar</a:t>
            </a:r>
            <a:endParaRPr lang="tr-TR" sz="2800" b="1" dirty="0">
              <a:solidFill>
                <a:schemeClr val="bg1"/>
              </a:solidFill>
            </a:endParaRPr>
          </a:p>
        </p:txBody>
      </p:sp>
      <p:sp>
        <p:nvSpPr>
          <p:cNvPr id="6" name="Dikdörtgen 4"/>
          <p:cNvSpPr/>
          <p:nvPr/>
        </p:nvSpPr>
        <p:spPr>
          <a:xfrm>
            <a:off x="357158" y="1071547"/>
            <a:ext cx="8317588" cy="6340197"/>
          </a:xfrm>
          <a:prstGeom prst="rect">
            <a:avLst/>
          </a:prstGeom>
        </p:spPr>
        <p:txBody>
          <a:bodyPr wrap="square">
            <a:spAutoFit/>
          </a:bodyPr>
          <a:lstStyle/>
          <a:p>
            <a:endParaRPr lang="tr-TR" sz="2800" b="1" dirty="0" smtClean="0"/>
          </a:p>
          <a:p>
            <a:pPr>
              <a:lnSpc>
                <a:spcPct val="150000"/>
              </a:lnSpc>
              <a:buFont typeface="Wingdings" pitchFamily="2" charset="2"/>
              <a:buChar char="q"/>
            </a:pPr>
            <a:r>
              <a:rPr lang="tr-TR" sz="2800" dirty="0" smtClean="0"/>
              <a:t> Öğretmenler, sadece ders kitaplarına bağlı kalmamalıdırlar.</a:t>
            </a:r>
          </a:p>
          <a:p>
            <a:pPr>
              <a:lnSpc>
                <a:spcPct val="150000"/>
              </a:lnSpc>
              <a:buFont typeface="Wingdings" pitchFamily="2" charset="2"/>
              <a:buChar char="q"/>
            </a:pPr>
            <a:r>
              <a:rPr lang="tr-TR" sz="2800" dirty="0" smtClean="0"/>
              <a:t> Her bir ünite için kullanılacak süre ve ünitelerin işleniş sırası programda belirlenmiştir. </a:t>
            </a:r>
          </a:p>
          <a:p>
            <a:pPr>
              <a:lnSpc>
                <a:spcPct val="150000"/>
              </a:lnSpc>
              <a:buFont typeface="Wingdings" pitchFamily="2" charset="2"/>
              <a:buChar char="q"/>
            </a:pPr>
            <a:r>
              <a:rPr lang="tr-TR" sz="2800" dirty="0" smtClean="0"/>
              <a:t> Ders işlenirken, sade ve anlaşılabilir bir dil kullanılmasına dikkat edilmelidir.</a:t>
            </a:r>
          </a:p>
          <a:p>
            <a:pPr>
              <a:lnSpc>
                <a:spcPct val="150000"/>
              </a:lnSpc>
            </a:pPr>
            <a:endParaRPr lang="tr-TR" sz="2800" dirty="0" smtClean="0"/>
          </a:p>
          <a:p>
            <a:pPr>
              <a:lnSpc>
                <a:spcPct val="150000"/>
              </a:lnSpc>
            </a:pPr>
            <a:endParaRPr lang="tr-TR" sz="2800" dirty="0" smtClean="0"/>
          </a:p>
          <a:p>
            <a:pPr>
              <a:lnSpc>
                <a:spcPct val="150000"/>
              </a:lnSpc>
            </a:pPr>
            <a:endParaRPr lang="tr-TR" sz="2800" dirty="0" smtClean="0"/>
          </a:p>
        </p:txBody>
      </p:sp>
    </p:spTree>
    <p:extLst>
      <p:ext uri="{BB962C8B-B14F-4D97-AF65-F5344CB8AC3E}">
        <p14:creationId xmlns:p14="http://schemas.microsoft.com/office/powerpoint/2010/main" xmlns="" val="361371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8312" y="0"/>
            <a:ext cx="8675687" cy="908050"/>
          </a:xfrm>
        </p:spPr>
        <p:txBody>
          <a:bodyPr/>
          <a:lstStyle/>
          <a:p>
            <a:pPr marL="0" indent="0"/>
            <a:r>
              <a:rPr lang="tr-TR" sz="2800" b="1" dirty="0">
                <a:latin typeface="Arial" charset="-94"/>
                <a:ea typeface="Arial" charset="-94"/>
                <a:cs typeface="Arial" charset="-94"/>
              </a:rPr>
              <a:t>Güncelleme Sürecinde</a:t>
            </a:r>
            <a:br>
              <a:rPr lang="tr-TR" sz="2800" b="1" dirty="0">
                <a:latin typeface="Arial" charset="-94"/>
                <a:ea typeface="Arial" charset="-94"/>
                <a:cs typeface="Arial" charset="-94"/>
              </a:rPr>
            </a:br>
            <a:r>
              <a:rPr lang="tr-TR" sz="2800" b="1" dirty="0">
                <a:latin typeface="Arial" charset="-94"/>
                <a:ea typeface="Arial" charset="-94"/>
                <a:cs typeface="Arial" charset="-94"/>
              </a:rPr>
              <a:t>Yapılan Çalışmalar</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4</a:t>
            </a:fld>
            <a:endParaRPr lang="tr-TR" altLang="tr-TR"/>
          </a:p>
        </p:txBody>
      </p:sp>
      <p:sp>
        <p:nvSpPr>
          <p:cNvPr id="3" name="İçerik Yer Tutucusu 2"/>
          <p:cNvSpPr>
            <a:spLocks noGrp="1"/>
          </p:cNvSpPr>
          <p:nvPr>
            <p:ph idx="4294967295"/>
          </p:nvPr>
        </p:nvSpPr>
        <p:spPr>
          <a:xfrm>
            <a:off x="214282" y="1600200"/>
            <a:ext cx="8929718" cy="4525963"/>
          </a:xfrm>
        </p:spPr>
        <p:txBody>
          <a:bodyPr/>
          <a:lstStyle/>
          <a:p>
            <a:pPr marL="742950" lvl="0" indent="-742950" algn="ctr">
              <a:buNone/>
            </a:pPr>
            <a:endParaRPr lang="tr-TR" sz="4400" b="1" dirty="0" smtClean="0"/>
          </a:p>
          <a:p>
            <a:pPr marL="0" indent="0">
              <a:buNone/>
            </a:pPr>
            <a:r>
              <a:rPr lang="tr-TR" sz="4400" dirty="0" smtClean="0"/>
              <a:t>	</a:t>
            </a:r>
          </a:p>
          <a:p>
            <a:pPr marL="0" indent="0">
              <a:buNone/>
            </a:pPr>
            <a:r>
              <a:rPr lang="tr-TR" sz="4400" dirty="0" smtClean="0"/>
              <a:t>  </a:t>
            </a:r>
            <a:endParaRPr lang="tr-TR" sz="4400" dirty="0"/>
          </a:p>
        </p:txBody>
      </p:sp>
      <p:sp>
        <p:nvSpPr>
          <p:cNvPr id="11" name="10 Dikdörtgen"/>
          <p:cNvSpPr/>
          <p:nvPr/>
        </p:nvSpPr>
        <p:spPr>
          <a:xfrm>
            <a:off x="197768" y="1568737"/>
            <a:ext cx="8748464" cy="4524315"/>
          </a:xfrm>
          <a:prstGeom prst="rect">
            <a:avLst/>
          </a:prstGeom>
        </p:spPr>
        <p:txBody>
          <a:bodyPr wrap="square">
            <a:spAutoFit/>
          </a:bodyPr>
          <a:lstStyle/>
          <a:p>
            <a:pPr>
              <a:lnSpc>
                <a:spcPct val="200000"/>
              </a:lnSpc>
            </a:pPr>
            <a:r>
              <a:rPr lang="tr-TR" sz="2400" dirty="0" smtClean="0">
                <a:latin typeface="Tahoma" pitchFamily="34" charset="0"/>
              </a:rPr>
              <a:t>   </a:t>
            </a:r>
            <a:r>
              <a:rPr lang="tr-TR" sz="2400" dirty="0" smtClean="0"/>
              <a:t>4 - 10 Nisan 2016 tarihli ilk </a:t>
            </a:r>
            <a:r>
              <a:rPr lang="tr-TR" sz="2400" dirty="0" err="1" smtClean="0"/>
              <a:t>çalıştayda</a:t>
            </a:r>
            <a:r>
              <a:rPr lang="tr-TR" sz="2400" dirty="0" smtClean="0"/>
              <a:t>, </a:t>
            </a:r>
            <a:r>
              <a:rPr lang="tr-TR" sz="2400" dirty="0"/>
              <a:t>m</a:t>
            </a:r>
            <a:r>
              <a:rPr lang="tr-TR" sz="2400" dirty="0" smtClean="0"/>
              <a:t>evcut program </a:t>
            </a:r>
          </a:p>
          <a:p>
            <a:pPr>
              <a:lnSpc>
                <a:spcPct val="200000"/>
              </a:lnSpc>
            </a:pPr>
            <a:r>
              <a:rPr lang="tr-TR" sz="2400" dirty="0" smtClean="0"/>
              <a:t>    (2011 Ortaöğretim Almanca Dersi Programı) ile ilgili gelen  </a:t>
            </a:r>
          </a:p>
          <a:p>
            <a:pPr>
              <a:lnSpc>
                <a:spcPct val="200000"/>
              </a:lnSpc>
            </a:pPr>
            <a:r>
              <a:rPr lang="tr-TR" sz="2400" dirty="0" smtClean="0"/>
              <a:t>    eleştiriler ve görüşler  değerlendirildi ve çalışmalara    </a:t>
            </a:r>
          </a:p>
          <a:p>
            <a:pPr>
              <a:lnSpc>
                <a:spcPct val="200000"/>
              </a:lnSpc>
            </a:pPr>
            <a:r>
              <a:rPr lang="tr-TR" sz="2400" dirty="0"/>
              <a:t> </a:t>
            </a:r>
            <a:r>
              <a:rPr lang="tr-TR" sz="2400" dirty="0" smtClean="0"/>
              <a:t>   başlandı.</a:t>
            </a:r>
          </a:p>
          <a:p>
            <a:pPr>
              <a:lnSpc>
                <a:spcPct val="200000"/>
              </a:lnSpc>
            </a:pPr>
            <a:endParaRPr lang="tr-TR" sz="2400" dirty="0" smtClean="0"/>
          </a:p>
          <a:p>
            <a:pPr>
              <a:lnSpc>
                <a:spcPct val="200000"/>
              </a:lnSpc>
            </a:pPr>
            <a:endParaRPr lang="tr-TR" sz="2400" dirty="0" smtClean="0"/>
          </a:p>
        </p:txBody>
      </p:sp>
    </p:spTree>
    <p:custDataLst>
      <p:tags r:id="rId1"/>
    </p:custDataLst>
    <p:extLst>
      <p:ext uri="{BB962C8B-B14F-4D97-AF65-F5344CB8AC3E}">
        <p14:creationId xmlns:p14="http://schemas.microsoft.com/office/powerpoint/2010/main" xmlns="" val="72781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40</a:t>
            </a:fld>
            <a:endParaRPr lang="tr-TR"/>
          </a:p>
        </p:txBody>
      </p:sp>
      <p:sp>
        <p:nvSpPr>
          <p:cNvPr id="5" name="Dikdörtgen 5"/>
          <p:cNvSpPr/>
          <p:nvPr/>
        </p:nvSpPr>
        <p:spPr>
          <a:xfrm>
            <a:off x="830462" y="0"/>
            <a:ext cx="8280920" cy="954107"/>
          </a:xfrm>
          <a:prstGeom prst="rect">
            <a:avLst/>
          </a:prstGeom>
        </p:spPr>
        <p:txBody>
          <a:bodyPr wrap="square">
            <a:spAutoFit/>
          </a:bodyPr>
          <a:lstStyle/>
          <a:p>
            <a:pPr algn="ctr"/>
            <a:r>
              <a:rPr lang="tr-TR" sz="2800" b="1" dirty="0" smtClean="0">
                <a:solidFill>
                  <a:schemeClr val="bg1"/>
                </a:solidFill>
              </a:rPr>
              <a:t>Almanca Dersinde uygulamada                    dikkat edilecek hususlar</a:t>
            </a:r>
            <a:endParaRPr lang="tr-TR" sz="2800" b="1" dirty="0">
              <a:solidFill>
                <a:schemeClr val="bg1"/>
              </a:solidFill>
            </a:endParaRPr>
          </a:p>
        </p:txBody>
      </p:sp>
      <p:sp>
        <p:nvSpPr>
          <p:cNvPr id="6" name="Dikdörtgen 4"/>
          <p:cNvSpPr/>
          <p:nvPr/>
        </p:nvSpPr>
        <p:spPr>
          <a:xfrm>
            <a:off x="357158" y="1071546"/>
            <a:ext cx="8317588" cy="2462213"/>
          </a:xfrm>
          <a:prstGeom prst="rect">
            <a:avLst/>
          </a:prstGeom>
        </p:spPr>
        <p:txBody>
          <a:bodyPr wrap="square">
            <a:spAutoFit/>
          </a:bodyPr>
          <a:lstStyle/>
          <a:p>
            <a:endParaRPr lang="tr-TR" sz="2800" b="1" dirty="0" smtClean="0"/>
          </a:p>
          <a:p>
            <a:pPr>
              <a:lnSpc>
                <a:spcPct val="150000"/>
              </a:lnSpc>
              <a:buFont typeface="Wingdings" pitchFamily="2" charset="2"/>
              <a:buChar char="q"/>
            </a:pPr>
            <a:endParaRPr lang="tr-TR" sz="2800" dirty="0" smtClean="0"/>
          </a:p>
          <a:p>
            <a:pPr>
              <a:lnSpc>
                <a:spcPct val="150000"/>
              </a:lnSpc>
            </a:pPr>
            <a:endParaRPr lang="tr-TR" sz="2800" dirty="0" smtClean="0"/>
          </a:p>
          <a:p>
            <a:pPr>
              <a:lnSpc>
                <a:spcPct val="150000"/>
              </a:lnSpc>
            </a:pPr>
            <a:endParaRPr lang="tr-TR" sz="2800" dirty="0" smtClean="0"/>
          </a:p>
        </p:txBody>
      </p:sp>
      <p:sp>
        <p:nvSpPr>
          <p:cNvPr id="7" name="6 Dikdörtgen"/>
          <p:cNvSpPr/>
          <p:nvPr/>
        </p:nvSpPr>
        <p:spPr>
          <a:xfrm>
            <a:off x="642910" y="1028519"/>
            <a:ext cx="8001056" cy="5262979"/>
          </a:xfrm>
          <a:prstGeom prst="rect">
            <a:avLst/>
          </a:prstGeom>
        </p:spPr>
        <p:txBody>
          <a:bodyPr wrap="square">
            <a:spAutoFit/>
          </a:bodyPr>
          <a:lstStyle/>
          <a:p>
            <a:pPr>
              <a:lnSpc>
                <a:spcPct val="150000"/>
              </a:lnSpc>
              <a:buFont typeface="Wingdings" pitchFamily="2" charset="2"/>
              <a:buChar char="q"/>
            </a:pPr>
            <a:r>
              <a:rPr lang="tr-TR" sz="2800" dirty="0" smtClean="0"/>
              <a:t> Gramer konuları kopuk olarak verilmemeli, temalarla ilişkilendirilerek ve sezdirme yöntemiyle işlenmelidir.</a:t>
            </a:r>
          </a:p>
          <a:p>
            <a:pPr>
              <a:lnSpc>
                <a:spcPct val="150000"/>
              </a:lnSpc>
              <a:buFont typeface="Wingdings" pitchFamily="2" charset="2"/>
              <a:buChar char="q"/>
            </a:pPr>
            <a:r>
              <a:rPr lang="tr-TR" sz="2800" dirty="0" smtClean="0"/>
              <a:t> Öğretmen, Türkiye Cumhuriyeti’ne karşı görev ve sorumlulukları yerine getirmede yol gösterici, öğrencilere millî-manevî, kültürel, insanî, ahlaki değerlerin aktarılmasında ise model ve etkin olmalıdır.</a:t>
            </a:r>
            <a:endParaRPr lang="tr-TR" sz="2800" dirty="0"/>
          </a:p>
        </p:txBody>
      </p:sp>
    </p:spTree>
    <p:extLst>
      <p:ext uri="{BB962C8B-B14F-4D97-AF65-F5344CB8AC3E}">
        <p14:creationId xmlns:p14="http://schemas.microsoft.com/office/powerpoint/2010/main" xmlns="" val="3613719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41</a:t>
            </a:fld>
            <a:endParaRPr lang="tr-TR"/>
          </a:p>
        </p:txBody>
      </p:sp>
      <p:sp>
        <p:nvSpPr>
          <p:cNvPr id="5" name="Dikdörtgen 5"/>
          <p:cNvSpPr/>
          <p:nvPr/>
        </p:nvSpPr>
        <p:spPr>
          <a:xfrm>
            <a:off x="830462" y="0"/>
            <a:ext cx="8280920" cy="954107"/>
          </a:xfrm>
          <a:prstGeom prst="rect">
            <a:avLst/>
          </a:prstGeom>
        </p:spPr>
        <p:txBody>
          <a:bodyPr wrap="square">
            <a:spAutoFit/>
          </a:bodyPr>
          <a:lstStyle/>
          <a:p>
            <a:pPr algn="ctr"/>
            <a:r>
              <a:rPr lang="tr-TR" sz="2800" b="1" dirty="0" smtClean="0">
                <a:solidFill>
                  <a:schemeClr val="bg1"/>
                </a:solidFill>
              </a:rPr>
              <a:t>Almanca Dersinde uygulamada                    dikkat edilecek hususlar</a:t>
            </a:r>
            <a:endParaRPr lang="tr-TR" sz="2800" b="1" dirty="0">
              <a:solidFill>
                <a:schemeClr val="bg1"/>
              </a:solidFill>
            </a:endParaRPr>
          </a:p>
        </p:txBody>
      </p:sp>
      <p:sp>
        <p:nvSpPr>
          <p:cNvPr id="7" name="6 Dikdörtgen"/>
          <p:cNvSpPr/>
          <p:nvPr/>
        </p:nvSpPr>
        <p:spPr>
          <a:xfrm>
            <a:off x="571472" y="1142984"/>
            <a:ext cx="7929618" cy="5539978"/>
          </a:xfrm>
          <a:prstGeom prst="rect">
            <a:avLst/>
          </a:prstGeom>
        </p:spPr>
        <p:txBody>
          <a:bodyPr wrap="square">
            <a:spAutoFit/>
          </a:bodyPr>
          <a:lstStyle/>
          <a:p>
            <a:pPr>
              <a:buFont typeface="Wingdings" pitchFamily="2" charset="2"/>
              <a:buChar char="q"/>
            </a:pPr>
            <a:r>
              <a:rPr lang="tr-TR" sz="2800" dirty="0" smtClean="0"/>
              <a:t> Öğretmen, öğrencileri ders kitabında olmayan fakat program kazanımları ile örtüşen, derse ilişkin konuları sevdirecek roman, hikâye,makale, deneme, şiir ve fıkra vb. gibi ürünleri okumaya teşvik etmelidir</a:t>
            </a:r>
            <a:r>
              <a:rPr lang="tr-TR" dirty="0" smtClean="0"/>
              <a:t>.</a:t>
            </a:r>
          </a:p>
          <a:p>
            <a:endParaRPr lang="tr-TR" dirty="0" smtClean="0"/>
          </a:p>
          <a:p>
            <a:pPr>
              <a:buFont typeface="Wingdings" pitchFamily="2" charset="2"/>
              <a:buChar char="q"/>
            </a:pPr>
            <a:r>
              <a:rPr lang="tr-TR" sz="2800" dirty="0" smtClean="0"/>
              <a:t> Programın uygulanmasında öğrencilerin bireysel farklılıkları dikkate alınmalıdır.</a:t>
            </a:r>
          </a:p>
          <a:p>
            <a:endParaRPr lang="tr-TR" sz="2800" dirty="0" smtClean="0"/>
          </a:p>
          <a:p>
            <a:pPr>
              <a:buFont typeface="Wingdings" pitchFamily="2" charset="2"/>
              <a:buChar char="q"/>
            </a:pPr>
            <a:r>
              <a:rPr lang="tr-TR" sz="2800" dirty="0" smtClean="0"/>
              <a:t> Dersin işlenişinde görsel-işitsel iletişim araçları ile bilişim teknolojilerinin</a:t>
            </a:r>
          </a:p>
          <a:p>
            <a:r>
              <a:rPr lang="tr-TR" sz="2800" dirty="0" smtClean="0"/>
              <a:t>(tablet, akıllı tahta, EBA vb.) kullanımına önem verilmelidir.</a:t>
            </a:r>
            <a:endParaRPr lang="tr-TR" sz="2800" dirty="0"/>
          </a:p>
        </p:txBody>
      </p:sp>
    </p:spTree>
    <p:extLst>
      <p:ext uri="{BB962C8B-B14F-4D97-AF65-F5344CB8AC3E}">
        <p14:creationId xmlns:p14="http://schemas.microsoft.com/office/powerpoint/2010/main" xmlns="" val="3613719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42</a:t>
            </a:fld>
            <a:endParaRPr lang="tr-TR"/>
          </a:p>
        </p:txBody>
      </p:sp>
      <p:sp>
        <p:nvSpPr>
          <p:cNvPr id="4" name="Metin kutusu 3"/>
          <p:cNvSpPr txBox="1"/>
          <p:nvPr/>
        </p:nvSpPr>
        <p:spPr>
          <a:xfrm>
            <a:off x="710301" y="1261352"/>
            <a:ext cx="6984775" cy="1508105"/>
          </a:xfrm>
          <a:prstGeom prst="rect">
            <a:avLst/>
          </a:prstGeom>
          <a:noFill/>
        </p:spPr>
        <p:txBody>
          <a:bodyPr wrap="square" rtlCol="0">
            <a:spAutoFit/>
          </a:bodyPr>
          <a:lstStyle/>
          <a:p>
            <a:pPr lvl="0" algn="just"/>
            <a:endParaRPr lang="tr-TR" sz="2000" b="1" dirty="0"/>
          </a:p>
          <a:p>
            <a:pPr marL="0" indent="0" algn="just">
              <a:buNone/>
            </a:pPr>
            <a:r>
              <a:rPr lang="tr-TR" i="1" dirty="0" smtClean="0"/>
              <a:t>Almanca </a:t>
            </a:r>
            <a:r>
              <a:rPr lang="tr-TR" i="1" dirty="0"/>
              <a:t>Dersi Öğretim Programı</a:t>
            </a:r>
            <a:r>
              <a:rPr lang="tr-TR" dirty="0"/>
              <a:t> kazanımları yapılandırılırken </a:t>
            </a:r>
            <a:r>
              <a:rPr lang="tr-TR" i="1" dirty="0"/>
              <a:t>Diller İçin Avrupa Ortak Başvuru </a:t>
            </a:r>
            <a:r>
              <a:rPr lang="tr-TR" i="1" dirty="0" err="1"/>
              <a:t>Metni</a:t>
            </a:r>
            <a:r>
              <a:rPr lang="tr-TR" dirty="0" err="1"/>
              <a:t>'nde</a:t>
            </a:r>
            <a:r>
              <a:rPr lang="tr-TR" dirty="0"/>
              <a:t> belirlenen ve dil öğretiminde kullanılması önerilen tanımlamalar (temel kullanıcı, bağımsız kullanıcı ve deneyimli kullanıcı) dikkate alınmıştır.</a:t>
            </a:r>
          </a:p>
        </p:txBody>
      </p:sp>
      <p:sp>
        <p:nvSpPr>
          <p:cNvPr id="6" name="Yuvarlatılmış Dikdörtgen 5"/>
          <p:cNvSpPr/>
          <p:nvPr/>
        </p:nvSpPr>
        <p:spPr>
          <a:xfrm>
            <a:off x="710301" y="3068961"/>
            <a:ext cx="7318083" cy="2854520"/>
          </a:xfrm>
          <a:prstGeom prst="roundRect">
            <a:avLst/>
          </a:prstGeom>
          <a:solidFill>
            <a:schemeClr val="bg2">
              <a:alpha val="91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tr-TR" sz="1100" dirty="0">
                <a:effectLst/>
                <a:ea typeface="Calibri" charset="-94"/>
                <a:cs typeface="Times New Roman" charset="-94"/>
              </a:rPr>
              <a:t> </a:t>
            </a:r>
          </a:p>
          <a:p>
            <a:pPr algn="ctr">
              <a:lnSpc>
                <a:spcPct val="115000"/>
              </a:lnSpc>
              <a:spcAft>
                <a:spcPts val="1000"/>
              </a:spcAft>
            </a:pPr>
            <a:r>
              <a:rPr lang="tr-TR" sz="1100" dirty="0">
                <a:effectLst/>
                <a:ea typeface="Calibri" charset="-94"/>
                <a:cs typeface="Times New Roman" charset="-94"/>
              </a:rPr>
              <a:t> </a:t>
            </a:r>
          </a:p>
          <a:p>
            <a:pPr algn="ctr">
              <a:lnSpc>
                <a:spcPct val="115000"/>
              </a:lnSpc>
              <a:spcAft>
                <a:spcPts val="1000"/>
              </a:spcAft>
            </a:pPr>
            <a:r>
              <a:rPr lang="tr-TR" sz="1100" dirty="0">
                <a:effectLst/>
                <a:ea typeface="Calibri" charset="-94"/>
                <a:cs typeface="Times New Roman" charset="-94"/>
              </a:rPr>
              <a:t> </a:t>
            </a:r>
          </a:p>
          <a:p>
            <a:pPr algn="ctr">
              <a:lnSpc>
                <a:spcPct val="115000"/>
              </a:lnSpc>
              <a:spcAft>
                <a:spcPts val="1000"/>
              </a:spcAft>
            </a:pPr>
            <a:r>
              <a:rPr lang="tr-TR" sz="1100" dirty="0">
                <a:effectLst/>
                <a:ea typeface="Calibri" charset="-94"/>
                <a:cs typeface="Times New Roman" charset="-94"/>
              </a:rPr>
              <a:t> </a:t>
            </a:r>
          </a:p>
          <a:p>
            <a:pPr algn="ctr">
              <a:lnSpc>
                <a:spcPct val="115000"/>
              </a:lnSpc>
              <a:spcAft>
                <a:spcPts val="1000"/>
              </a:spcAft>
            </a:pPr>
            <a:r>
              <a:rPr lang="tr-TR" sz="1100" dirty="0">
                <a:effectLst/>
                <a:ea typeface="Calibri" charset="-94"/>
                <a:cs typeface="Times New Roman" charset="-94"/>
              </a:rPr>
              <a:t> </a:t>
            </a:r>
          </a:p>
          <a:p>
            <a:pPr algn="ctr">
              <a:lnSpc>
                <a:spcPct val="115000"/>
              </a:lnSpc>
              <a:spcAft>
                <a:spcPts val="1000"/>
              </a:spcAft>
            </a:pPr>
            <a:r>
              <a:rPr lang="tr-TR" sz="1100" dirty="0">
                <a:effectLst/>
                <a:ea typeface="Calibri" charset="-94"/>
                <a:cs typeface="Times New Roman" charset="-94"/>
              </a:rPr>
              <a:t> </a:t>
            </a:r>
          </a:p>
          <a:p>
            <a:pPr algn="ctr">
              <a:lnSpc>
                <a:spcPct val="115000"/>
              </a:lnSpc>
              <a:spcAft>
                <a:spcPts val="1000"/>
              </a:spcAft>
            </a:pPr>
            <a:r>
              <a:rPr lang="tr-TR" sz="1100" dirty="0">
                <a:effectLst/>
                <a:ea typeface="Calibri" charset="-94"/>
                <a:cs typeface="Times New Roman" charset="-94"/>
              </a:rPr>
              <a:t> </a:t>
            </a:r>
          </a:p>
          <a:p>
            <a:pPr>
              <a:lnSpc>
                <a:spcPct val="115000"/>
              </a:lnSpc>
              <a:spcAft>
                <a:spcPts val="1000"/>
              </a:spcAft>
            </a:pPr>
            <a:r>
              <a:rPr lang="tr-TR" sz="1100" dirty="0">
                <a:effectLst/>
                <a:ea typeface="Calibri" charset="-94"/>
                <a:cs typeface="Times New Roman" charset="-94"/>
              </a:rPr>
              <a:t> </a:t>
            </a:r>
          </a:p>
        </p:txBody>
      </p:sp>
      <p:sp>
        <p:nvSpPr>
          <p:cNvPr id="9" name="Yuvarlatılmış Dikdörtgen 8"/>
          <p:cNvSpPr/>
          <p:nvPr/>
        </p:nvSpPr>
        <p:spPr>
          <a:xfrm>
            <a:off x="1031784" y="3430596"/>
            <a:ext cx="1720942" cy="791262"/>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b="1" dirty="0">
                <a:effectLst/>
                <a:ea typeface="Calibri" charset="-94"/>
                <a:cs typeface="Times New Roman" charset="-94"/>
              </a:rPr>
              <a:t>A</a:t>
            </a:r>
            <a:endParaRPr lang="tr-TR" dirty="0">
              <a:effectLst/>
              <a:ea typeface="Calibri" charset="-94"/>
              <a:cs typeface="Times New Roman" charset="-94"/>
            </a:endParaRPr>
          </a:p>
          <a:p>
            <a:pPr algn="ctr">
              <a:lnSpc>
                <a:spcPct val="115000"/>
              </a:lnSpc>
              <a:spcAft>
                <a:spcPts val="0"/>
              </a:spcAft>
            </a:pPr>
            <a:r>
              <a:rPr lang="tr-TR" b="1" dirty="0">
                <a:effectLst/>
                <a:ea typeface="Calibri" charset="-94"/>
                <a:cs typeface="Times New Roman" charset="-94"/>
              </a:rPr>
              <a:t>Temel Kullanıcı</a:t>
            </a:r>
            <a:endParaRPr lang="tr-TR" dirty="0">
              <a:effectLst/>
              <a:ea typeface="Calibri" charset="-94"/>
              <a:cs typeface="Times New Roman" charset="-94"/>
            </a:endParaRPr>
          </a:p>
        </p:txBody>
      </p:sp>
      <p:sp>
        <p:nvSpPr>
          <p:cNvPr id="10" name="Yuvarlatılmış Dikdörtgen 9"/>
          <p:cNvSpPr/>
          <p:nvPr/>
        </p:nvSpPr>
        <p:spPr>
          <a:xfrm>
            <a:off x="3175898" y="3434751"/>
            <a:ext cx="2024666" cy="791261"/>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b="1" dirty="0">
                <a:effectLst/>
                <a:ea typeface="Calibri" charset="-94"/>
                <a:cs typeface="Times New Roman" charset="-94"/>
              </a:rPr>
              <a:t>B</a:t>
            </a:r>
            <a:endParaRPr lang="tr-TR" dirty="0">
              <a:effectLst/>
              <a:ea typeface="Calibri" charset="-94"/>
              <a:cs typeface="Times New Roman" charset="-94"/>
            </a:endParaRPr>
          </a:p>
          <a:p>
            <a:pPr algn="ctr">
              <a:lnSpc>
                <a:spcPct val="115000"/>
              </a:lnSpc>
              <a:spcAft>
                <a:spcPts val="0"/>
              </a:spcAft>
            </a:pPr>
            <a:r>
              <a:rPr lang="tr-TR" b="1" dirty="0">
                <a:effectLst/>
                <a:ea typeface="Calibri" charset="-94"/>
                <a:cs typeface="Times New Roman" charset="-94"/>
              </a:rPr>
              <a:t>Bağımsız</a:t>
            </a:r>
            <a:r>
              <a:rPr lang="tr-TR" dirty="0">
                <a:effectLst/>
                <a:ea typeface="Calibri" charset="-94"/>
                <a:cs typeface="Times New Roman" charset="-94"/>
              </a:rPr>
              <a:t> </a:t>
            </a:r>
            <a:r>
              <a:rPr lang="tr-TR" b="1" dirty="0">
                <a:effectLst/>
                <a:ea typeface="Calibri" charset="-94"/>
                <a:cs typeface="Times New Roman" charset="-94"/>
              </a:rPr>
              <a:t>Kullanıcı</a:t>
            </a:r>
            <a:endParaRPr lang="tr-TR" dirty="0">
              <a:effectLst/>
              <a:ea typeface="Calibri" charset="-94"/>
              <a:cs typeface="Times New Roman" charset="-94"/>
            </a:endParaRPr>
          </a:p>
        </p:txBody>
      </p:sp>
      <p:sp>
        <p:nvSpPr>
          <p:cNvPr id="12" name="Yuvarlatılmış Dikdörtgen 11"/>
          <p:cNvSpPr/>
          <p:nvPr/>
        </p:nvSpPr>
        <p:spPr>
          <a:xfrm>
            <a:off x="5416183" y="3430596"/>
            <a:ext cx="2108145" cy="791260"/>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b="1" dirty="0">
                <a:effectLst/>
                <a:ea typeface="Calibri" charset="-94"/>
                <a:cs typeface="Times New Roman" charset="-94"/>
              </a:rPr>
              <a:t>C</a:t>
            </a:r>
            <a:endParaRPr lang="tr-TR" dirty="0">
              <a:effectLst/>
              <a:ea typeface="Calibri" charset="-94"/>
              <a:cs typeface="Times New Roman" charset="-94"/>
            </a:endParaRPr>
          </a:p>
          <a:p>
            <a:pPr algn="ctr">
              <a:lnSpc>
                <a:spcPct val="115000"/>
              </a:lnSpc>
              <a:spcAft>
                <a:spcPts val="0"/>
              </a:spcAft>
            </a:pPr>
            <a:r>
              <a:rPr lang="tr-TR" b="1" dirty="0">
                <a:effectLst/>
                <a:ea typeface="Calibri" charset="-94"/>
                <a:cs typeface="Times New Roman" charset="-94"/>
              </a:rPr>
              <a:t>Deneyimli Kullanıcı</a:t>
            </a:r>
            <a:endParaRPr lang="tr-TR" dirty="0">
              <a:effectLst/>
              <a:ea typeface="Calibri" charset="-94"/>
              <a:cs typeface="Times New Roman" charset="-94"/>
            </a:endParaRPr>
          </a:p>
        </p:txBody>
      </p:sp>
      <p:sp>
        <p:nvSpPr>
          <p:cNvPr id="13" name="Yuvarlatılmış Dikdörtgen 12"/>
          <p:cNvSpPr/>
          <p:nvPr/>
        </p:nvSpPr>
        <p:spPr>
          <a:xfrm>
            <a:off x="1133474" y="4442342"/>
            <a:ext cx="1004888" cy="419100"/>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50" b="1" dirty="0">
                <a:effectLst/>
                <a:ea typeface="Calibri" charset="-94"/>
                <a:cs typeface="Times New Roman" charset="-94"/>
              </a:rPr>
              <a:t>A 1</a:t>
            </a:r>
            <a:endParaRPr lang="tr-TR" sz="1050" dirty="0">
              <a:effectLst/>
              <a:ea typeface="Calibri" charset="-94"/>
              <a:cs typeface="Times New Roman" charset="-94"/>
            </a:endParaRPr>
          </a:p>
          <a:p>
            <a:pPr algn="ctr">
              <a:lnSpc>
                <a:spcPct val="115000"/>
              </a:lnSpc>
              <a:spcAft>
                <a:spcPts val="0"/>
              </a:spcAft>
            </a:pPr>
            <a:r>
              <a:rPr lang="tr-TR" sz="1050" b="1" dirty="0">
                <a:effectLst/>
                <a:ea typeface="Calibri" charset="-94"/>
                <a:cs typeface="Times New Roman" charset="-94"/>
              </a:rPr>
              <a:t>Giriş/Keşif</a:t>
            </a:r>
            <a:endParaRPr lang="tr-TR" sz="1050" dirty="0">
              <a:effectLst/>
              <a:ea typeface="Calibri" charset="-94"/>
              <a:cs typeface="Times New Roman" charset="-94"/>
            </a:endParaRPr>
          </a:p>
        </p:txBody>
      </p:sp>
      <p:sp>
        <p:nvSpPr>
          <p:cNvPr id="14" name="Yuvarlatılmış Dikdörtgen 13"/>
          <p:cNvSpPr/>
          <p:nvPr/>
        </p:nvSpPr>
        <p:spPr>
          <a:xfrm>
            <a:off x="2195736" y="4298753"/>
            <a:ext cx="914028" cy="638889"/>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tr-TR" sz="1000" b="1" dirty="0">
                <a:effectLst/>
                <a:ea typeface="Calibri" charset="-94"/>
                <a:cs typeface="Times New Roman" charset="-94"/>
              </a:rPr>
              <a:t>A 2</a:t>
            </a:r>
            <a:endParaRPr lang="tr-TR" sz="1000" dirty="0">
              <a:effectLst/>
              <a:ea typeface="Calibri" charset="-94"/>
              <a:cs typeface="Times New Roman" charset="-94"/>
            </a:endParaRPr>
          </a:p>
          <a:p>
            <a:pPr algn="ctr">
              <a:lnSpc>
                <a:spcPct val="115000"/>
              </a:lnSpc>
              <a:spcAft>
                <a:spcPts val="0"/>
              </a:spcAft>
            </a:pPr>
            <a:r>
              <a:rPr lang="tr-TR" sz="1000" b="1" dirty="0">
                <a:effectLst/>
                <a:ea typeface="Calibri" charset="-94"/>
                <a:cs typeface="Times New Roman" charset="-94"/>
              </a:rPr>
              <a:t>Ara / temel</a:t>
            </a:r>
            <a:endParaRPr lang="tr-TR" sz="1000" dirty="0">
              <a:effectLst/>
              <a:ea typeface="Calibri" charset="-94"/>
              <a:cs typeface="Times New Roman" charset="-94"/>
            </a:endParaRPr>
          </a:p>
          <a:p>
            <a:pPr algn="ctr">
              <a:lnSpc>
                <a:spcPct val="115000"/>
              </a:lnSpc>
              <a:spcAft>
                <a:spcPts val="0"/>
              </a:spcAft>
            </a:pPr>
            <a:r>
              <a:rPr lang="tr-TR" sz="1000" b="1" dirty="0">
                <a:effectLst/>
                <a:ea typeface="Calibri" charset="-94"/>
                <a:cs typeface="Times New Roman" charset="-94"/>
              </a:rPr>
              <a:t>gereksinim</a:t>
            </a:r>
            <a:endParaRPr lang="tr-TR" sz="1000" dirty="0">
              <a:effectLst/>
              <a:ea typeface="Calibri" charset="-94"/>
              <a:cs typeface="Times New Roman" charset="-94"/>
            </a:endParaRPr>
          </a:p>
        </p:txBody>
      </p:sp>
      <p:sp>
        <p:nvSpPr>
          <p:cNvPr id="15" name="Yuvarlatılmış Dikdörtgen 14"/>
          <p:cNvSpPr/>
          <p:nvPr/>
        </p:nvSpPr>
        <p:spPr>
          <a:xfrm>
            <a:off x="3365066" y="4467488"/>
            <a:ext cx="907864" cy="419100"/>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ea typeface="Calibri" charset="-94"/>
                <a:cs typeface="Times New Roman" charset="-94"/>
              </a:rPr>
              <a:t>B 1</a:t>
            </a:r>
            <a:endParaRPr lang="tr-TR" sz="1000" dirty="0">
              <a:effectLst/>
              <a:ea typeface="Calibri" charset="-94"/>
              <a:cs typeface="Times New Roman" charset="-94"/>
            </a:endParaRPr>
          </a:p>
          <a:p>
            <a:pPr algn="ctr">
              <a:lnSpc>
                <a:spcPct val="115000"/>
              </a:lnSpc>
              <a:spcAft>
                <a:spcPts val="0"/>
              </a:spcAft>
            </a:pPr>
            <a:r>
              <a:rPr lang="tr-TR" sz="1000" b="1" dirty="0">
                <a:effectLst/>
                <a:ea typeface="Calibri" charset="-94"/>
                <a:cs typeface="Times New Roman" charset="-94"/>
              </a:rPr>
              <a:t>Eşik Düzey</a:t>
            </a:r>
            <a:endParaRPr lang="tr-TR" sz="1000" dirty="0">
              <a:effectLst/>
              <a:ea typeface="Calibri" charset="-94"/>
              <a:cs typeface="Times New Roman" charset="-94"/>
            </a:endParaRPr>
          </a:p>
        </p:txBody>
      </p:sp>
      <p:sp>
        <p:nvSpPr>
          <p:cNvPr id="16" name="Yuvarlatılmış Dikdörtgen 15"/>
          <p:cNvSpPr/>
          <p:nvPr/>
        </p:nvSpPr>
        <p:spPr>
          <a:xfrm>
            <a:off x="4355976" y="4298753"/>
            <a:ext cx="844588" cy="638889"/>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ea typeface="Calibri" charset="-94"/>
                <a:cs typeface="Times New Roman" charset="-94"/>
              </a:rPr>
              <a:t>B 2</a:t>
            </a:r>
            <a:endParaRPr lang="tr-TR" sz="1000" dirty="0">
              <a:effectLst/>
              <a:ea typeface="Calibri" charset="-94"/>
              <a:cs typeface="Times New Roman" charset="-94"/>
            </a:endParaRPr>
          </a:p>
          <a:p>
            <a:pPr algn="ctr">
              <a:lnSpc>
                <a:spcPct val="115000"/>
              </a:lnSpc>
              <a:spcAft>
                <a:spcPts val="0"/>
              </a:spcAft>
            </a:pPr>
            <a:r>
              <a:rPr lang="tr-TR" sz="1000" b="1" dirty="0">
                <a:effectLst/>
                <a:ea typeface="Calibri" charset="-94"/>
                <a:cs typeface="Times New Roman" charset="-94"/>
              </a:rPr>
              <a:t>İleri</a:t>
            </a:r>
            <a:r>
              <a:rPr lang="tr-TR" sz="1000" b="1" dirty="0" smtClean="0">
                <a:effectLst/>
                <a:ea typeface="Calibri" charset="-94"/>
                <a:cs typeface="Times New Roman" charset="-94"/>
              </a:rPr>
              <a:t>/</a:t>
            </a:r>
          </a:p>
          <a:p>
            <a:pPr algn="ctr">
              <a:lnSpc>
                <a:spcPct val="115000"/>
              </a:lnSpc>
              <a:spcAft>
                <a:spcPts val="0"/>
              </a:spcAft>
            </a:pPr>
            <a:r>
              <a:rPr lang="tr-TR" sz="1000" b="1" dirty="0" smtClean="0">
                <a:effectLst/>
                <a:ea typeface="Calibri" charset="-94"/>
                <a:cs typeface="Times New Roman" charset="-94"/>
              </a:rPr>
              <a:t>Bağımsız</a:t>
            </a:r>
            <a:endParaRPr lang="tr-TR" sz="1000" dirty="0">
              <a:effectLst/>
              <a:ea typeface="Calibri" charset="-94"/>
              <a:cs typeface="Times New Roman" charset="-94"/>
            </a:endParaRPr>
          </a:p>
        </p:txBody>
      </p:sp>
      <p:sp>
        <p:nvSpPr>
          <p:cNvPr id="17" name="Yuvarlatılmış Dikdörtgen 16"/>
          <p:cNvSpPr/>
          <p:nvPr/>
        </p:nvSpPr>
        <p:spPr>
          <a:xfrm>
            <a:off x="5416183" y="4442342"/>
            <a:ext cx="884009" cy="419100"/>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ea typeface="Calibri" charset="-94"/>
                <a:cs typeface="Times New Roman" charset="-94"/>
              </a:rPr>
              <a:t>C 1</a:t>
            </a:r>
            <a:endParaRPr lang="tr-TR" sz="1000" dirty="0">
              <a:effectLst/>
              <a:ea typeface="Calibri" charset="-94"/>
              <a:cs typeface="Times New Roman" charset="-94"/>
            </a:endParaRPr>
          </a:p>
          <a:p>
            <a:pPr algn="ctr">
              <a:lnSpc>
                <a:spcPct val="115000"/>
              </a:lnSpc>
              <a:spcAft>
                <a:spcPts val="0"/>
              </a:spcAft>
            </a:pPr>
            <a:r>
              <a:rPr lang="tr-TR" sz="1000" b="1" dirty="0">
                <a:effectLst/>
                <a:ea typeface="Calibri" charset="-94"/>
                <a:cs typeface="Times New Roman" charset="-94"/>
              </a:rPr>
              <a:t>Özerk</a:t>
            </a:r>
            <a:endParaRPr lang="tr-TR" sz="1000" dirty="0">
              <a:effectLst/>
              <a:ea typeface="Calibri" charset="-94"/>
              <a:cs typeface="Times New Roman" charset="-94"/>
            </a:endParaRPr>
          </a:p>
        </p:txBody>
      </p:sp>
      <p:sp>
        <p:nvSpPr>
          <p:cNvPr id="18" name="Yuvarlatılmış Dikdörtgen 17"/>
          <p:cNvSpPr/>
          <p:nvPr/>
        </p:nvSpPr>
        <p:spPr>
          <a:xfrm>
            <a:off x="6363730" y="4467488"/>
            <a:ext cx="1016582" cy="419100"/>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ea typeface="Calibri" charset="-94"/>
                <a:cs typeface="Times New Roman" charset="-94"/>
              </a:rPr>
              <a:t>C 2</a:t>
            </a:r>
            <a:endParaRPr lang="tr-TR" sz="1000" dirty="0">
              <a:effectLst/>
              <a:ea typeface="Calibri" charset="-94"/>
              <a:cs typeface="Times New Roman" charset="-94"/>
            </a:endParaRPr>
          </a:p>
          <a:p>
            <a:pPr algn="ctr">
              <a:lnSpc>
                <a:spcPct val="115000"/>
              </a:lnSpc>
              <a:spcAft>
                <a:spcPts val="0"/>
              </a:spcAft>
            </a:pPr>
            <a:r>
              <a:rPr lang="tr-TR" sz="1000" b="1" dirty="0">
                <a:effectLst/>
                <a:ea typeface="Calibri" charset="-94"/>
                <a:cs typeface="Times New Roman" charset="-94"/>
              </a:rPr>
              <a:t>Ustalık</a:t>
            </a:r>
            <a:endParaRPr lang="tr-TR" sz="1000" dirty="0">
              <a:effectLst/>
              <a:ea typeface="Calibri" charset="-94"/>
              <a:cs typeface="Times New Roman" charset="-94"/>
            </a:endParaRPr>
          </a:p>
        </p:txBody>
      </p:sp>
      <p:sp>
        <p:nvSpPr>
          <p:cNvPr id="20" name="Yuvarlatılmış Dikdörtgen 19"/>
          <p:cNvSpPr/>
          <p:nvPr/>
        </p:nvSpPr>
        <p:spPr>
          <a:xfrm>
            <a:off x="1133474" y="5048457"/>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a:effectLst/>
                <a:ea typeface="Calibri" charset="-94"/>
                <a:cs typeface="Times New Roman" charset="-94"/>
              </a:rPr>
              <a:t>A1.1</a:t>
            </a:r>
            <a:endParaRPr lang="tr-TR" sz="1100">
              <a:effectLst/>
              <a:ea typeface="Calibri" charset="-94"/>
              <a:cs typeface="Times New Roman" charset="-94"/>
            </a:endParaRPr>
          </a:p>
        </p:txBody>
      </p:sp>
      <p:sp>
        <p:nvSpPr>
          <p:cNvPr id="21" name="Yuvarlatılmış Dikdörtgen 20"/>
          <p:cNvSpPr/>
          <p:nvPr/>
        </p:nvSpPr>
        <p:spPr>
          <a:xfrm>
            <a:off x="1651049" y="5048457"/>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ffectLst/>
                <a:ea typeface="Calibri" charset="-94"/>
                <a:cs typeface="Times New Roman" charset="-94"/>
              </a:rPr>
              <a:t>A1.2</a:t>
            </a:r>
            <a:endParaRPr lang="tr-TR" sz="1100" dirty="0">
              <a:effectLst/>
              <a:ea typeface="Calibri" charset="-94"/>
              <a:cs typeface="Times New Roman" charset="-94"/>
            </a:endParaRPr>
          </a:p>
        </p:txBody>
      </p:sp>
      <p:sp>
        <p:nvSpPr>
          <p:cNvPr id="22" name="Dikdörtgen 21"/>
          <p:cNvSpPr/>
          <p:nvPr/>
        </p:nvSpPr>
        <p:spPr>
          <a:xfrm>
            <a:off x="1031783" y="188640"/>
            <a:ext cx="7128792" cy="523220"/>
          </a:xfrm>
          <a:prstGeom prst="rect">
            <a:avLst/>
          </a:prstGeom>
        </p:spPr>
        <p:txBody>
          <a:bodyPr wrap="square">
            <a:spAutoFit/>
          </a:bodyPr>
          <a:lstStyle/>
          <a:p>
            <a:pPr algn="ctr"/>
            <a:r>
              <a:rPr lang="tr-TR" sz="2800" b="1" dirty="0" smtClean="0">
                <a:solidFill>
                  <a:schemeClr val="bg1"/>
                </a:solidFill>
              </a:rPr>
              <a:t>Dil Yeterlilik Seviyeleri</a:t>
            </a:r>
            <a:endParaRPr lang="tr-TR" sz="2800" dirty="0">
              <a:solidFill>
                <a:schemeClr val="bg1"/>
              </a:solidFill>
            </a:endParaRPr>
          </a:p>
        </p:txBody>
      </p:sp>
      <p:sp>
        <p:nvSpPr>
          <p:cNvPr id="24" name="Yuvarlatılmış Dikdörtgen 23"/>
          <p:cNvSpPr/>
          <p:nvPr/>
        </p:nvSpPr>
        <p:spPr>
          <a:xfrm>
            <a:off x="2188775" y="5057111"/>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ffectLst/>
                <a:ea typeface="Calibri" charset="-94"/>
                <a:cs typeface="Times New Roman" charset="-94"/>
              </a:rPr>
              <a:t>A2.1</a:t>
            </a:r>
            <a:endParaRPr lang="tr-TR" sz="1100" dirty="0">
              <a:effectLst/>
              <a:ea typeface="Calibri" charset="-94"/>
              <a:cs typeface="Times New Roman" charset="-94"/>
            </a:endParaRPr>
          </a:p>
        </p:txBody>
      </p:sp>
      <p:sp>
        <p:nvSpPr>
          <p:cNvPr id="25" name="Yuvarlatılmış Dikdörtgen 24"/>
          <p:cNvSpPr/>
          <p:nvPr/>
        </p:nvSpPr>
        <p:spPr>
          <a:xfrm>
            <a:off x="2680188" y="5060684"/>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ffectLst/>
                <a:ea typeface="Calibri" charset="-94"/>
                <a:cs typeface="Times New Roman" charset="-94"/>
              </a:rPr>
              <a:t>A2.2</a:t>
            </a:r>
            <a:endParaRPr lang="tr-TR" sz="1100" dirty="0">
              <a:effectLst/>
              <a:ea typeface="Calibri" charset="-94"/>
              <a:cs typeface="Times New Roman" charset="-94"/>
            </a:endParaRPr>
          </a:p>
        </p:txBody>
      </p:sp>
      <p:sp>
        <p:nvSpPr>
          <p:cNvPr id="26" name="Yuvarlatılmış Dikdörtgen 25"/>
          <p:cNvSpPr/>
          <p:nvPr/>
        </p:nvSpPr>
        <p:spPr>
          <a:xfrm>
            <a:off x="3265523" y="5072407"/>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a typeface="Calibri" charset="-94"/>
                <a:cs typeface="Times New Roman" charset="-94"/>
              </a:rPr>
              <a:t>B</a:t>
            </a:r>
            <a:r>
              <a:rPr lang="tr-TR" sz="800" b="1" dirty="0" smtClean="0">
                <a:effectLst/>
                <a:ea typeface="Calibri" charset="-94"/>
                <a:cs typeface="Times New Roman" charset="-94"/>
              </a:rPr>
              <a:t>1.1</a:t>
            </a:r>
            <a:endParaRPr lang="tr-TR" sz="1100" dirty="0">
              <a:effectLst/>
              <a:ea typeface="Calibri" charset="-94"/>
              <a:cs typeface="Times New Roman" charset="-94"/>
            </a:endParaRPr>
          </a:p>
        </p:txBody>
      </p:sp>
      <p:sp>
        <p:nvSpPr>
          <p:cNvPr id="27" name="Yuvarlatılmış Dikdörtgen 26"/>
          <p:cNvSpPr/>
          <p:nvPr/>
        </p:nvSpPr>
        <p:spPr>
          <a:xfrm>
            <a:off x="3783277" y="5076368"/>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a:ea typeface="Calibri" charset="-94"/>
                <a:cs typeface="Times New Roman" charset="-94"/>
              </a:rPr>
              <a:t>B</a:t>
            </a:r>
            <a:r>
              <a:rPr lang="tr-TR" sz="800" b="1" dirty="0" smtClean="0">
                <a:effectLst/>
                <a:ea typeface="Calibri" charset="-94"/>
                <a:cs typeface="Times New Roman" charset="-94"/>
              </a:rPr>
              <a:t>1.2</a:t>
            </a:r>
            <a:endParaRPr lang="tr-TR" sz="1100" dirty="0">
              <a:effectLst/>
              <a:ea typeface="Calibri" charset="-94"/>
              <a:cs typeface="Times New Roman" charset="-94"/>
            </a:endParaRPr>
          </a:p>
        </p:txBody>
      </p:sp>
      <p:sp>
        <p:nvSpPr>
          <p:cNvPr id="28" name="Yuvarlatılmış Dikdörtgen 27"/>
          <p:cNvSpPr/>
          <p:nvPr/>
        </p:nvSpPr>
        <p:spPr>
          <a:xfrm>
            <a:off x="4300368" y="5085183"/>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a typeface="Calibri" charset="-94"/>
                <a:cs typeface="Times New Roman" charset="-94"/>
              </a:rPr>
              <a:t>B2</a:t>
            </a:r>
            <a:r>
              <a:rPr lang="tr-TR" sz="800" b="1" dirty="0" smtClean="0">
                <a:effectLst/>
                <a:ea typeface="Calibri" charset="-94"/>
                <a:cs typeface="Times New Roman" charset="-94"/>
              </a:rPr>
              <a:t>.1</a:t>
            </a:r>
            <a:endParaRPr lang="tr-TR" sz="1100" dirty="0">
              <a:effectLst/>
              <a:ea typeface="Calibri" charset="-94"/>
              <a:cs typeface="Times New Roman" charset="-94"/>
            </a:endParaRPr>
          </a:p>
        </p:txBody>
      </p:sp>
      <p:sp>
        <p:nvSpPr>
          <p:cNvPr id="29" name="Yuvarlatılmış Dikdörtgen 28"/>
          <p:cNvSpPr/>
          <p:nvPr/>
        </p:nvSpPr>
        <p:spPr>
          <a:xfrm>
            <a:off x="4849411" y="5048961"/>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a typeface="Calibri" charset="-94"/>
                <a:cs typeface="Times New Roman" charset="-94"/>
              </a:rPr>
              <a:t>B</a:t>
            </a:r>
            <a:r>
              <a:rPr lang="tr-TR" sz="800" b="1" dirty="0">
                <a:ea typeface="Calibri" charset="-94"/>
                <a:cs typeface="Times New Roman" charset="-94"/>
              </a:rPr>
              <a:t>2</a:t>
            </a:r>
            <a:r>
              <a:rPr lang="tr-TR" sz="800" b="1" dirty="0" smtClean="0">
                <a:effectLst/>
                <a:ea typeface="Calibri" charset="-94"/>
                <a:cs typeface="Times New Roman" charset="-94"/>
              </a:rPr>
              <a:t>.2</a:t>
            </a:r>
            <a:endParaRPr lang="tr-TR" sz="1100" dirty="0">
              <a:effectLst/>
              <a:ea typeface="Calibri" charset="-94"/>
              <a:cs typeface="Times New Roman" charset="-94"/>
            </a:endParaRPr>
          </a:p>
        </p:txBody>
      </p:sp>
      <p:sp>
        <p:nvSpPr>
          <p:cNvPr id="30" name="Yuvarlatılmış Dikdörtgen 29"/>
          <p:cNvSpPr/>
          <p:nvPr/>
        </p:nvSpPr>
        <p:spPr>
          <a:xfrm>
            <a:off x="5404702" y="5048457"/>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a typeface="Calibri" charset="-94"/>
                <a:cs typeface="Times New Roman" charset="-94"/>
              </a:rPr>
              <a:t>C</a:t>
            </a:r>
            <a:r>
              <a:rPr lang="tr-TR" sz="800" b="1" dirty="0" smtClean="0">
                <a:effectLst/>
                <a:ea typeface="Calibri" charset="-94"/>
                <a:cs typeface="Times New Roman" charset="-94"/>
              </a:rPr>
              <a:t>1.1</a:t>
            </a:r>
            <a:endParaRPr lang="tr-TR" sz="1100" dirty="0">
              <a:effectLst/>
              <a:ea typeface="Calibri" charset="-94"/>
              <a:cs typeface="Times New Roman" charset="-94"/>
            </a:endParaRPr>
          </a:p>
        </p:txBody>
      </p:sp>
      <p:sp>
        <p:nvSpPr>
          <p:cNvPr id="31" name="Yuvarlatılmış Dikdörtgen 30"/>
          <p:cNvSpPr/>
          <p:nvPr/>
        </p:nvSpPr>
        <p:spPr>
          <a:xfrm>
            <a:off x="5896115" y="5048457"/>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a:ea typeface="Calibri" charset="-94"/>
                <a:cs typeface="Times New Roman" charset="-94"/>
              </a:rPr>
              <a:t>C</a:t>
            </a:r>
            <a:r>
              <a:rPr lang="tr-TR" sz="800" b="1" dirty="0" smtClean="0">
                <a:effectLst/>
                <a:ea typeface="Calibri" charset="-94"/>
                <a:cs typeface="Times New Roman" charset="-94"/>
              </a:rPr>
              <a:t>1.2</a:t>
            </a:r>
            <a:endParaRPr lang="tr-TR" sz="1100" dirty="0">
              <a:effectLst/>
              <a:ea typeface="Calibri" charset="-94"/>
              <a:cs typeface="Times New Roman" charset="-94"/>
            </a:endParaRPr>
          </a:p>
        </p:txBody>
      </p:sp>
      <p:sp>
        <p:nvSpPr>
          <p:cNvPr id="32" name="Yuvarlatılmış Dikdörtgen 31"/>
          <p:cNvSpPr/>
          <p:nvPr/>
        </p:nvSpPr>
        <p:spPr>
          <a:xfrm>
            <a:off x="6507791" y="5057111"/>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a typeface="Calibri" charset="-94"/>
                <a:cs typeface="Times New Roman" charset="-94"/>
              </a:rPr>
              <a:t>C2</a:t>
            </a:r>
            <a:r>
              <a:rPr lang="tr-TR" sz="800" b="1" dirty="0" smtClean="0">
                <a:effectLst/>
                <a:ea typeface="Calibri" charset="-94"/>
                <a:cs typeface="Times New Roman" charset="-94"/>
              </a:rPr>
              <a:t>.1</a:t>
            </a:r>
            <a:endParaRPr lang="tr-TR" sz="1100" dirty="0">
              <a:effectLst/>
              <a:ea typeface="Calibri" charset="-94"/>
              <a:cs typeface="Times New Roman" charset="-94"/>
            </a:endParaRPr>
          </a:p>
        </p:txBody>
      </p:sp>
      <p:sp>
        <p:nvSpPr>
          <p:cNvPr id="33" name="Yuvarlatılmış Dikdörtgen 32"/>
          <p:cNvSpPr/>
          <p:nvPr/>
        </p:nvSpPr>
        <p:spPr>
          <a:xfrm>
            <a:off x="7015901" y="5059472"/>
            <a:ext cx="447675" cy="2762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800" b="1" dirty="0" smtClean="0">
                <a:effectLst/>
                <a:ea typeface="Calibri" charset="-94"/>
                <a:cs typeface="Times New Roman" charset="-94"/>
              </a:rPr>
              <a:t>A2.2</a:t>
            </a:r>
            <a:endParaRPr lang="tr-TR" sz="1100" dirty="0">
              <a:effectLst/>
              <a:ea typeface="Calibri" charset="-94"/>
              <a:cs typeface="Times New Roman" charset="-94"/>
            </a:endParaRPr>
          </a:p>
        </p:txBody>
      </p:sp>
    </p:spTree>
    <p:extLst>
      <p:ext uri="{BB962C8B-B14F-4D97-AF65-F5344CB8AC3E}">
        <p14:creationId xmlns:p14="http://schemas.microsoft.com/office/powerpoint/2010/main" xmlns="" val="160177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43</a:t>
            </a:fld>
            <a:endParaRPr lang="tr-TR"/>
          </a:p>
        </p:txBody>
      </p:sp>
      <p:graphicFrame>
        <p:nvGraphicFramePr>
          <p:cNvPr id="4" name="İçerik Yer Tutucusu 3"/>
          <p:cNvGraphicFramePr>
            <a:graphicFrameLocks/>
          </p:cNvGraphicFramePr>
          <p:nvPr>
            <p:extLst>
              <p:ext uri="{D42A27DB-BD31-4B8C-83A1-F6EECF244321}">
                <p14:modId xmlns:p14="http://schemas.microsoft.com/office/powerpoint/2010/main" xmlns="" val="438007539"/>
              </p:ext>
            </p:extLst>
          </p:nvPr>
        </p:nvGraphicFramePr>
        <p:xfrm>
          <a:off x="755575" y="1501605"/>
          <a:ext cx="7488832" cy="4087633"/>
        </p:xfrm>
        <a:graphic>
          <a:graphicData uri="http://schemas.openxmlformats.org/drawingml/2006/table">
            <a:tbl>
              <a:tblPr firstRow="1" firstCol="1" lastRow="1" lastCol="1" bandRow="1" bandCol="1">
                <a:tableStyleId>{5C22544A-7EE6-4342-B048-85BDC9FD1C3A}</a:tableStyleId>
              </a:tblPr>
              <a:tblGrid>
                <a:gridCol w="1409567"/>
                <a:gridCol w="1606195"/>
                <a:gridCol w="2293986"/>
                <a:gridCol w="2179084"/>
              </a:tblGrid>
              <a:tr h="538454">
                <a:tc>
                  <a:txBody>
                    <a:bodyPr/>
                    <a:lstStyle/>
                    <a:p>
                      <a:pPr marL="58420" marR="71755" algn="ctr">
                        <a:lnSpc>
                          <a:spcPts val="1215"/>
                        </a:lnSpc>
                        <a:spcAft>
                          <a:spcPts val="0"/>
                        </a:spcAft>
                      </a:pPr>
                      <a:r>
                        <a:rPr lang="tr-TR" sz="1100" dirty="0">
                          <a:effectLst/>
                        </a:rPr>
                        <a:t>Ders Saati Aralığı</a:t>
                      </a:r>
                      <a:endParaRPr lang="tr-TR" sz="1400" dirty="0">
                        <a:effectLst/>
                        <a:latin typeface="Calibri"/>
                        <a:ea typeface="Calibri"/>
                        <a:cs typeface="Calibri"/>
                      </a:endParaRPr>
                    </a:p>
                  </a:txBody>
                  <a:tcPr marL="0" marR="0" marT="0" marB="0" anchor="ctr"/>
                </a:tc>
                <a:tc>
                  <a:txBody>
                    <a:bodyPr/>
                    <a:lstStyle/>
                    <a:p>
                      <a:pPr marL="73660" marR="87630" algn="ctr">
                        <a:lnSpc>
                          <a:spcPts val="1215"/>
                        </a:lnSpc>
                        <a:spcAft>
                          <a:spcPts val="0"/>
                        </a:spcAft>
                      </a:pPr>
                      <a:r>
                        <a:rPr lang="tr-TR" sz="1100" dirty="0">
                          <a:effectLst/>
                        </a:rPr>
                        <a:t>Dil Yeterlilik Seviyesi</a:t>
                      </a:r>
                      <a:endParaRPr lang="tr-TR" sz="1400" dirty="0">
                        <a:effectLst/>
                        <a:latin typeface="Calibri"/>
                        <a:ea typeface="Calibri"/>
                        <a:cs typeface="Calibri"/>
                      </a:endParaRPr>
                    </a:p>
                  </a:txBody>
                  <a:tcPr marL="0" marR="0" marT="0" marB="0" anchor="ctr"/>
                </a:tc>
                <a:tc>
                  <a:txBody>
                    <a:bodyPr/>
                    <a:lstStyle/>
                    <a:p>
                      <a:pPr marL="58420" marR="71755" algn="ctr">
                        <a:lnSpc>
                          <a:spcPts val="1215"/>
                        </a:lnSpc>
                        <a:spcAft>
                          <a:spcPts val="0"/>
                        </a:spcAft>
                      </a:pPr>
                      <a:r>
                        <a:rPr lang="tr-TR" sz="1100" dirty="0">
                          <a:effectLst/>
                        </a:rPr>
                        <a:t>Dil Seviyesi Ders Saati</a:t>
                      </a:r>
                      <a:endParaRPr lang="tr-TR" sz="1400" dirty="0">
                        <a:effectLst/>
                        <a:latin typeface="Calibri"/>
                        <a:ea typeface="Calibri"/>
                        <a:cs typeface="Calibri"/>
                      </a:endParaRPr>
                    </a:p>
                  </a:txBody>
                  <a:tcPr marL="0" marR="0" marT="0" marB="0" anchor="ctr"/>
                </a:tc>
                <a:tc>
                  <a:txBody>
                    <a:bodyPr/>
                    <a:lstStyle/>
                    <a:p>
                      <a:pPr marL="73660" marR="87630" algn="ctr">
                        <a:lnSpc>
                          <a:spcPts val="1215"/>
                        </a:lnSpc>
                        <a:spcAft>
                          <a:spcPts val="0"/>
                        </a:spcAft>
                      </a:pPr>
                      <a:r>
                        <a:rPr lang="tr-TR" sz="1100" dirty="0">
                          <a:effectLst/>
                        </a:rPr>
                        <a:t>Dil Seviyesi Toplam Ders Saati</a:t>
                      </a:r>
                      <a:endParaRPr lang="tr-TR" sz="1400" dirty="0">
                        <a:effectLst/>
                        <a:latin typeface="Calibri"/>
                        <a:ea typeface="Calibri"/>
                        <a:cs typeface="Calibri"/>
                      </a:endParaRPr>
                    </a:p>
                  </a:txBody>
                  <a:tcPr marL="0" marR="0" marT="0" marB="0" anchor="ctr"/>
                </a:tc>
              </a:tr>
              <a:tr h="394935">
                <a:tc>
                  <a:txBody>
                    <a:bodyPr/>
                    <a:lstStyle/>
                    <a:p>
                      <a:pPr marL="58420" marR="46355" algn="ctr">
                        <a:lnSpc>
                          <a:spcPts val="1215"/>
                        </a:lnSpc>
                        <a:spcAft>
                          <a:spcPts val="0"/>
                        </a:spcAft>
                      </a:pPr>
                      <a:r>
                        <a:rPr lang="tr-TR" sz="1100">
                          <a:effectLst/>
                        </a:rPr>
                        <a:t>0-144</a:t>
                      </a:r>
                      <a:endParaRPr lang="tr-TR" sz="1400">
                        <a:effectLst/>
                        <a:latin typeface="Calibri"/>
                        <a:ea typeface="Calibri"/>
                        <a:cs typeface="Calibri"/>
                      </a:endParaRPr>
                    </a:p>
                  </a:txBody>
                  <a:tcPr marL="0" marR="0" marT="0" marB="0" anchor="ctr"/>
                </a:tc>
                <a:tc>
                  <a:txBody>
                    <a:bodyPr/>
                    <a:lstStyle/>
                    <a:p>
                      <a:pPr marL="73660" marR="60960" algn="ctr">
                        <a:lnSpc>
                          <a:spcPts val="1215"/>
                        </a:lnSpc>
                        <a:spcAft>
                          <a:spcPts val="0"/>
                        </a:spcAft>
                      </a:pPr>
                      <a:r>
                        <a:rPr lang="tr-TR" sz="1100" dirty="0">
                          <a:effectLst/>
                        </a:rPr>
                        <a:t>A1.1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A1.1 düzeyi: 144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86360" algn="ctr">
                        <a:spcAft>
                          <a:spcPts val="0"/>
                        </a:spcAft>
                      </a:pPr>
                      <a:r>
                        <a:rPr lang="tr-TR" sz="1200" dirty="0" smtClean="0">
                          <a:effectLst/>
                        </a:rPr>
                        <a:t>A1 </a:t>
                      </a:r>
                      <a:r>
                        <a:rPr lang="tr-TR" sz="1200" dirty="0">
                          <a:effectLst/>
                        </a:rPr>
                        <a:t>Düzeyi: 288 ders saati</a:t>
                      </a:r>
                      <a:endParaRPr lang="tr-TR" sz="1600" dirty="0">
                        <a:effectLst/>
                        <a:latin typeface="Calibri"/>
                        <a:ea typeface="Calibri"/>
                        <a:cs typeface="Calibri"/>
                      </a:endParaRPr>
                    </a:p>
                  </a:txBody>
                  <a:tcPr marL="0" marR="0" marT="0" marB="0" anchor="ctr"/>
                </a:tc>
              </a:tr>
              <a:tr h="391793">
                <a:tc>
                  <a:txBody>
                    <a:bodyPr/>
                    <a:lstStyle/>
                    <a:p>
                      <a:pPr marL="58420" marR="45085" algn="ctr">
                        <a:lnSpc>
                          <a:spcPts val="1215"/>
                        </a:lnSpc>
                        <a:spcAft>
                          <a:spcPts val="0"/>
                        </a:spcAft>
                      </a:pPr>
                      <a:r>
                        <a:rPr lang="tr-TR" sz="1100">
                          <a:effectLst/>
                        </a:rPr>
                        <a:t>144-288</a:t>
                      </a:r>
                      <a:endParaRPr lang="tr-TR" sz="1400">
                        <a:effectLst/>
                        <a:latin typeface="Calibri"/>
                        <a:ea typeface="Calibri"/>
                        <a:cs typeface="Calibri"/>
                      </a:endParaRPr>
                    </a:p>
                  </a:txBody>
                  <a:tcPr marL="0" marR="0" marT="0" marB="0" anchor="ctr"/>
                </a:tc>
                <a:tc>
                  <a:txBody>
                    <a:bodyPr/>
                    <a:lstStyle/>
                    <a:p>
                      <a:pPr marL="73660" marR="60960" algn="ctr">
                        <a:lnSpc>
                          <a:spcPts val="1215"/>
                        </a:lnSpc>
                        <a:spcAft>
                          <a:spcPts val="0"/>
                        </a:spcAft>
                      </a:pPr>
                      <a:r>
                        <a:rPr lang="tr-TR" sz="1100" dirty="0">
                          <a:effectLst/>
                        </a:rPr>
                        <a:t>A1.2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A1.2 düzeyi: 144 ders saati</a:t>
                      </a:r>
                      <a:endParaRPr lang="tr-TR" sz="1400" dirty="0">
                        <a:effectLst/>
                        <a:latin typeface="Calibri"/>
                        <a:ea typeface="Calibri"/>
                        <a:cs typeface="Calibri"/>
                      </a:endParaRPr>
                    </a:p>
                  </a:txBody>
                  <a:tcPr marL="0" marR="0" marT="0" marB="0" anchor="ctr"/>
                </a:tc>
                <a:tc vMerge="1">
                  <a:txBody>
                    <a:bodyPr/>
                    <a:lstStyle/>
                    <a:p>
                      <a:endParaRPr lang="tr-TR"/>
                    </a:p>
                  </a:txBody>
                  <a:tcPr/>
                </a:tc>
              </a:tr>
              <a:tr h="394935">
                <a:tc>
                  <a:txBody>
                    <a:bodyPr/>
                    <a:lstStyle/>
                    <a:p>
                      <a:pPr marL="58420" marR="45085" algn="ctr">
                        <a:spcBef>
                          <a:spcPts val="5"/>
                        </a:spcBef>
                        <a:spcAft>
                          <a:spcPts val="0"/>
                        </a:spcAft>
                      </a:pPr>
                      <a:r>
                        <a:rPr lang="tr-TR" sz="1100">
                          <a:effectLst/>
                        </a:rPr>
                        <a:t>288-432</a:t>
                      </a:r>
                      <a:endParaRPr lang="tr-TR" sz="1400">
                        <a:effectLst/>
                        <a:latin typeface="Calibri"/>
                        <a:ea typeface="Calibri"/>
                        <a:cs typeface="Calibri"/>
                      </a:endParaRPr>
                    </a:p>
                  </a:txBody>
                  <a:tcPr marL="0" marR="0" marT="0" marB="0" anchor="ctr"/>
                </a:tc>
                <a:tc>
                  <a:txBody>
                    <a:bodyPr/>
                    <a:lstStyle/>
                    <a:p>
                      <a:pPr marL="73660" marR="60960" algn="ctr">
                        <a:spcBef>
                          <a:spcPts val="5"/>
                        </a:spcBef>
                        <a:spcAft>
                          <a:spcPts val="0"/>
                        </a:spcAft>
                      </a:pPr>
                      <a:r>
                        <a:rPr lang="tr-TR" sz="1100" dirty="0">
                          <a:effectLst/>
                        </a:rPr>
                        <a:t>A2.1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spcBef>
                          <a:spcPts val="5"/>
                        </a:spcBef>
                        <a:spcAft>
                          <a:spcPts val="0"/>
                        </a:spcAft>
                      </a:pPr>
                      <a:r>
                        <a:rPr lang="tr-TR" sz="1100" dirty="0">
                          <a:effectLst/>
                        </a:rPr>
                        <a:t>A2.1 düzeyi: 144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86360" algn="ctr">
                        <a:spcAft>
                          <a:spcPts val="0"/>
                        </a:spcAft>
                      </a:pPr>
                      <a:r>
                        <a:rPr lang="tr-TR" sz="1200" dirty="0" smtClean="0">
                          <a:effectLst/>
                        </a:rPr>
                        <a:t>A2 </a:t>
                      </a:r>
                      <a:r>
                        <a:rPr lang="tr-TR" sz="1200" dirty="0">
                          <a:effectLst/>
                        </a:rPr>
                        <a:t>Düzeyi: 288 ders saati</a:t>
                      </a:r>
                      <a:endParaRPr lang="tr-TR" sz="1600" dirty="0">
                        <a:effectLst/>
                        <a:latin typeface="Calibri"/>
                        <a:ea typeface="Calibri"/>
                        <a:cs typeface="Calibri"/>
                      </a:endParaRPr>
                    </a:p>
                  </a:txBody>
                  <a:tcPr marL="0" marR="0" marT="0" marB="0" anchor="ctr"/>
                </a:tc>
              </a:tr>
              <a:tr h="394935">
                <a:tc>
                  <a:txBody>
                    <a:bodyPr/>
                    <a:lstStyle/>
                    <a:p>
                      <a:pPr marL="58420" marR="45085" algn="ctr">
                        <a:lnSpc>
                          <a:spcPts val="1215"/>
                        </a:lnSpc>
                        <a:spcAft>
                          <a:spcPts val="0"/>
                        </a:spcAft>
                      </a:pPr>
                      <a:r>
                        <a:rPr lang="tr-TR" sz="1100">
                          <a:effectLst/>
                        </a:rPr>
                        <a:t>432-576</a:t>
                      </a:r>
                      <a:endParaRPr lang="tr-TR" sz="1400">
                        <a:effectLst/>
                        <a:latin typeface="Calibri"/>
                        <a:ea typeface="Calibri"/>
                        <a:cs typeface="Calibri"/>
                      </a:endParaRPr>
                    </a:p>
                  </a:txBody>
                  <a:tcPr marL="0" marR="0" marT="0" marB="0" anchor="ctr"/>
                </a:tc>
                <a:tc>
                  <a:txBody>
                    <a:bodyPr/>
                    <a:lstStyle/>
                    <a:p>
                      <a:pPr marL="73660" marR="60960" algn="ctr">
                        <a:lnSpc>
                          <a:spcPts val="1215"/>
                        </a:lnSpc>
                        <a:spcAft>
                          <a:spcPts val="0"/>
                        </a:spcAft>
                      </a:pPr>
                      <a:r>
                        <a:rPr lang="tr-TR" sz="1100" dirty="0">
                          <a:effectLst/>
                        </a:rPr>
                        <a:t>A2.2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A2.2 düzeyi: 144 ders saati</a:t>
                      </a:r>
                      <a:endParaRPr lang="tr-TR" sz="1400" dirty="0">
                        <a:effectLst/>
                        <a:latin typeface="Calibri"/>
                        <a:ea typeface="Calibri"/>
                        <a:cs typeface="Calibri"/>
                      </a:endParaRPr>
                    </a:p>
                  </a:txBody>
                  <a:tcPr marL="0" marR="0" marT="0" marB="0" anchor="ctr"/>
                </a:tc>
                <a:tc vMerge="1">
                  <a:txBody>
                    <a:bodyPr/>
                    <a:lstStyle/>
                    <a:p>
                      <a:endParaRPr lang="tr-TR"/>
                    </a:p>
                  </a:txBody>
                  <a:tcPr/>
                </a:tc>
              </a:tr>
              <a:tr h="394935">
                <a:tc>
                  <a:txBody>
                    <a:bodyPr/>
                    <a:lstStyle/>
                    <a:p>
                      <a:pPr marL="58420" marR="45085" algn="ctr">
                        <a:lnSpc>
                          <a:spcPts val="1215"/>
                        </a:lnSpc>
                        <a:spcAft>
                          <a:spcPts val="0"/>
                        </a:spcAft>
                      </a:pPr>
                      <a:r>
                        <a:rPr lang="tr-TR" sz="1100">
                          <a:effectLst/>
                        </a:rPr>
                        <a:t>576-720</a:t>
                      </a:r>
                      <a:endParaRPr lang="tr-TR" sz="1400">
                        <a:effectLst/>
                        <a:latin typeface="Calibri"/>
                        <a:ea typeface="Calibri"/>
                        <a:cs typeface="Calibri"/>
                      </a:endParaRPr>
                    </a:p>
                  </a:txBody>
                  <a:tcPr marL="0" marR="0" marT="0" marB="0" anchor="ctr"/>
                </a:tc>
                <a:tc>
                  <a:txBody>
                    <a:bodyPr/>
                    <a:lstStyle/>
                    <a:p>
                      <a:pPr marL="73660" marR="59690" algn="ctr">
                        <a:lnSpc>
                          <a:spcPts val="1215"/>
                        </a:lnSpc>
                        <a:spcAft>
                          <a:spcPts val="0"/>
                        </a:spcAft>
                      </a:pPr>
                      <a:r>
                        <a:rPr lang="tr-TR" sz="1100" dirty="0">
                          <a:effectLst/>
                        </a:rPr>
                        <a:t>B1.1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B1.1 düzeyi: 144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65405" algn="ctr">
                        <a:spcBef>
                          <a:spcPts val="20"/>
                        </a:spcBef>
                        <a:spcAft>
                          <a:spcPts val="0"/>
                        </a:spcAft>
                      </a:pPr>
                      <a:r>
                        <a:rPr lang="tr-TR" sz="1200" dirty="0">
                          <a:effectLst/>
                        </a:rPr>
                        <a:t> </a:t>
                      </a:r>
                      <a:r>
                        <a:rPr lang="tr-TR" sz="1200" dirty="0" smtClean="0">
                          <a:effectLst/>
                        </a:rPr>
                        <a:t>B1 </a:t>
                      </a:r>
                      <a:r>
                        <a:rPr lang="tr-TR" sz="1200" dirty="0">
                          <a:effectLst/>
                        </a:rPr>
                        <a:t>Düzeyi: 312 ders saati</a:t>
                      </a:r>
                      <a:endParaRPr lang="tr-TR" sz="1600" dirty="0">
                        <a:effectLst/>
                        <a:latin typeface="Calibri"/>
                        <a:ea typeface="Calibri"/>
                        <a:cs typeface="Calibri"/>
                      </a:endParaRPr>
                    </a:p>
                  </a:txBody>
                  <a:tcPr marL="0" marR="0" marT="0" marB="0" anchor="ctr"/>
                </a:tc>
              </a:tr>
              <a:tr h="392841">
                <a:tc>
                  <a:txBody>
                    <a:bodyPr/>
                    <a:lstStyle/>
                    <a:p>
                      <a:pPr marL="58420" marR="45085" algn="ctr">
                        <a:lnSpc>
                          <a:spcPts val="1215"/>
                        </a:lnSpc>
                        <a:spcAft>
                          <a:spcPts val="0"/>
                        </a:spcAft>
                      </a:pPr>
                      <a:r>
                        <a:rPr lang="tr-TR" sz="1100">
                          <a:effectLst/>
                        </a:rPr>
                        <a:t>720-888</a:t>
                      </a:r>
                      <a:endParaRPr lang="tr-TR" sz="1400">
                        <a:effectLst/>
                        <a:latin typeface="Calibri"/>
                        <a:ea typeface="Calibri"/>
                        <a:cs typeface="Calibri"/>
                      </a:endParaRPr>
                    </a:p>
                  </a:txBody>
                  <a:tcPr marL="0" marR="0" marT="0" marB="0" anchor="ctr"/>
                </a:tc>
                <a:tc>
                  <a:txBody>
                    <a:bodyPr/>
                    <a:lstStyle/>
                    <a:p>
                      <a:pPr marL="73660" marR="59690" algn="ctr">
                        <a:lnSpc>
                          <a:spcPts val="1215"/>
                        </a:lnSpc>
                        <a:spcAft>
                          <a:spcPts val="0"/>
                        </a:spcAft>
                      </a:pPr>
                      <a:r>
                        <a:rPr lang="tr-TR" sz="1100" dirty="0">
                          <a:effectLst/>
                        </a:rPr>
                        <a:t>B1.2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B1.2 düzeyi: 168 ders saati</a:t>
                      </a:r>
                      <a:endParaRPr lang="tr-TR" sz="1400" dirty="0">
                        <a:effectLst/>
                        <a:latin typeface="Calibri"/>
                        <a:ea typeface="Calibri"/>
                        <a:cs typeface="Calibri"/>
                      </a:endParaRPr>
                    </a:p>
                  </a:txBody>
                  <a:tcPr marL="0" marR="0" marT="0" marB="0" anchor="ctr"/>
                </a:tc>
                <a:tc vMerge="1">
                  <a:txBody>
                    <a:bodyPr/>
                    <a:lstStyle/>
                    <a:p>
                      <a:endParaRPr lang="tr-TR"/>
                    </a:p>
                  </a:txBody>
                  <a:tcPr/>
                </a:tc>
              </a:tr>
              <a:tr h="394935">
                <a:tc>
                  <a:txBody>
                    <a:bodyPr/>
                    <a:lstStyle/>
                    <a:p>
                      <a:pPr marL="58420" marR="45085" algn="ctr">
                        <a:spcBef>
                          <a:spcPts val="5"/>
                        </a:spcBef>
                        <a:spcAft>
                          <a:spcPts val="0"/>
                        </a:spcAft>
                      </a:pPr>
                      <a:r>
                        <a:rPr lang="tr-TR" sz="1100">
                          <a:effectLst/>
                        </a:rPr>
                        <a:t>888-1098</a:t>
                      </a:r>
                      <a:endParaRPr lang="tr-TR" sz="1400">
                        <a:effectLst/>
                        <a:latin typeface="Calibri"/>
                        <a:ea typeface="Calibri"/>
                        <a:cs typeface="Calibri"/>
                      </a:endParaRPr>
                    </a:p>
                  </a:txBody>
                  <a:tcPr marL="0" marR="0" marT="0" marB="0" anchor="ctr"/>
                </a:tc>
                <a:tc>
                  <a:txBody>
                    <a:bodyPr/>
                    <a:lstStyle/>
                    <a:p>
                      <a:pPr marL="73660" marR="59690" algn="ctr">
                        <a:spcBef>
                          <a:spcPts val="5"/>
                        </a:spcBef>
                        <a:spcAft>
                          <a:spcPts val="0"/>
                        </a:spcAft>
                      </a:pPr>
                      <a:r>
                        <a:rPr lang="tr-TR" sz="1100" dirty="0">
                          <a:effectLst/>
                        </a:rPr>
                        <a:t>B2.1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spcBef>
                          <a:spcPts val="5"/>
                        </a:spcBef>
                        <a:spcAft>
                          <a:spcPts val="0"/>
                        </a:spcAft>
                      </a:pPr>
                      <a:r>
                        <a:rPr lang="tr-TR" sz="1100" dirty="0">
                          <a:effectLst/>
                        </a:rPr>
                        <a:t>B2.1 düzeyi: 210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86360" algn="ctr">
                        <a:spcAft>
                          <a:spcPts val="0"/>
                        </a:spcAft>
                      </a:pPr>
                      <a:r>
                        <a:rPr lang="tr-TR" sz="1200" dirty="0" smtClean="0">
                          <a:effectLst/>
                        </a:rPr>
                        <a:t>B2 </a:t>
                      </a:r>
                      <a:r>
                        <a:rPr lang="tr-TR" sz="1200" dirty="0">
                          <a:effectLst/>
                        </a:rPr>
                        <a:t>Düzeyi: 420 ders saati</a:t>
                      </a:r>
                      <a:endParaRPr lang="tr-TR" sz="1600" dirty="0">
                        <a:effectLst/>
                        <a:latin typeface="Calibri"/>
                        <a:ea typeface="Calibri"/>
                        <a:cs typeface="Calibri"/>
                      </a:endParaRPr>
                    </a:p>
                  </a:txBody>
                  <a:tcPr marL="0" marR="0" marT="0" marB="0" anchor="ctr"/>
                </a:tc>
              </a:tr>
              <a:tr h="394935">
                <a:tc>
                  <a:txBody>
                    <a:bodyPr/>
                    <a:lstStyle/>
                    <a:p>
                      <a:pPr marL="58420" marR="45085" algn="ctr">
                        <a:lnSpc>
                          <a:spcPts val="1215"/>
                        </a:lnSpc>
                        <a:spcAft>
                          <a:spcPts val="0"/>
                        </a:spcAft>
                      </a:pPr>
                      <a:r>
                        <a:rPr lang="tr-TR" sz="1100">
                          <a:effectLst/>
                        </a:rPr>
                        <a:t>1098-1308</a:t>
                      </a:r>
                      <a:endParaRPr lang="tr-TR" sz="1400">
                        <a:effectLst/>
                        <a:latin typeface="Calibri"/>
                        <a:ea typeface="Calibri"/>
                        <a:cs typeface="Calibri"/>
                      </a:endParaRPr>
                    </a:p>
                  </a:txBody>
                  <a:tcPr marL="0" marR="0" marT="0" marB="0" anchor="ctr"/>
                </a:tc>
                <a:tc>
                  <a:txBody>
                    <a:bodyPr/>
                    <a:lstStyle/>
                    <a:p>
                      <a:pPr marL="73660" marR="59690" algn="ctr">
                        <a:lnSpc>
                          <a:spcPts val="1215"/>
                        </a:lnSpc>
                        <a:spcAft>
                          <a:spcPts val="0"/>
                        </a:spcAft>
                      </a:pPr>
                      <a:r>
                        <a:rPr lang="tr-TR" sz="1100" dirty="0">
                          <a:effectLst/>
                        </a:rPr>
                        <a:t>B2.2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B2.2 düzeyi: 210 ders saati</a:t>
                      </a:r>
                      <a:endParaRPr lang="tr-TR" sz="1400" dirty="0">
                        <a:effectLst/>
                        <a:latin typeface="Calibri"/>
                        <a:ea typeface="Calibri"/>
                        <a:cs typeface="Calibri"/>
                      </a:endParaRPr>
                    </a:p>
                  </a:txBody>
                  <a:tcPr marL="0" marR="0" marT="0" marB="0" anchor="ctr"/>
                </a:tc>
                <a:tc vMerge="1">
                  <a:txBody>
                    <a:bodyPr/>
                    <a:lstStyle/>
                    <a:p>
                      <a:endParaRPr lang="tr-TR"/>
                    </a:p>
                  </a:txBody>
                  <a:tcPr/>
                </a:tc>
              </a:tr>
              <a:tr h="394935">
                <a:tc>
                  <a:txBody>
                    <a:bodyPr/>
                    <a:lstStyle/>
                    <a:p>
                      <a:pPr marL="58420" marR="45085" algn="ctr">
                        <a:lnSpc>
                          <a:spcPts val="1215"/>
                        </a:lnSpc>
                        <a:spcAft>
                          <a:spcPts val="0"/>
                        </a:spcAft>
                      </a:pPr>
                      <a:r>
                        <a:rPr lang="tr-TR" sz="1100">
                          <a:effectLst/>
                        </a:rPr>
                        <a:t>1308-1368</a:t>
                      </a:r>
                      <a:endParaRPr lang="tr-TR" sz="1400">
                        <a:effectLst/>
                        <a:latin typeface="Calibri"/>
                        <a:ea typeface="Calibri"/>
                        <a:cs typeface="Calibri"/>
                      </a:endParaRPr>
                    </a:p>
                  </a:txBody>
                  <a:tcPr marL="0" marR="0" marT="0" marB="0" anchor="ctr"/>
                </a:tc>
                <a:tc>
                  <a:txBody>
                    <a:bodyPr/>
                    <a:lstStyle/>
                    <a:p>
                      <a:pPr marL="73660" marR="61595" algn="ctr">
                        <a:lnSpc>
                          <a:spcPts val="1215"/>
                        </a:lnSpc>
                        <a:spcAft>
                          <a:spcPts val="0"/>
                        </a:spcAft>
                      </a:pPr>
                      <a:r>
                        <a:rPr lang="tr-TR" sz="1100" b="0" dirty="0">
                          <a:solidFill>
                            <a:schemeClr val="tx1"/>
                          </a:solidFill>
                          <a:effectLst/>
                        </a:rPr>
                        <a:t>C1.1</a:t>
                      </a:r>
                      <a:endParaRPr lang="tr-TR" sz="1400" b="0" dirty="0">
                        <a:solidFill>
                          <a:schemeClr val="tx1"/>
                        </a:solidFill>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b="0" dirty="0">
                          <a:solidFill>
                            <a:schemeClr val="tx1"/>
                          </a:solidFill>
                          <a:effectLst/>
                        </a:rPr>
                        <a:t>C1.1 düzeyi:   60 ders saati</a:t>
                      </a:r>
                      <a:endParaRPr lang="tr-TR" sz="1400" b="0" dirty="0">
                        <a:solidFill>
                          <a:schemeClr val="tx1"/>
                        </a:solidFill>
                        <a:effectLst/>
                        <a:latin typeface="Calibri"/>
                        <a:ea typeface="Calibri"/>
                        <a:cs typeface="Calibri"/>
                      </a:endParaRPr>
                    </a:p>
                  </a:txBody>
                  <a:tcPr marL="0" marR="0" marT="0" marB="0" anchor="ctr">
                    <a:solidFill>
                      <a:schemeClr val="accent1">
                        <a:lumMod val="40000"/>
                        <a:lumOff val="60000"/>
                      </a:schemeClr>
                    </a:solidFill>
                  </a:tcPr>
                </a:tc>
                <a:tc>
                  <a:txBody>
                    <a:bodyPr/>
                    <a:lstStyle/>
                    <a:p>
                      <a:pPr marL="86360" algn="ctr">
                        <a:spcBef>
                          <a:spcPts val="305"/>
                        </a:spcBef>
                        <a:spcAft>
                          <a:spcPts val="0"/>
                        </a:spcAft>
                      </a:pPr>
                      <a:r>
                        <a:rPr lang="tr-TR" sz="1200" dirty="0">
                          <a:effectLst/>
                        </a:rPr>
                        <a:t>C1.1 Düzeyi: 60 ders saati</a:t>
                      </a:r>
                      <a:endParaRPr lang="tr-TR" sz="1600" dirty="0">
                        <a:effectLst/>
                        <a:latin typeface="Calibri"/>
                        <a:ea typeface="Calibri"/>
                        <a:cs typeface="Calibri"/>
                      </a:endParaRPr>
                    </a:p>
                  </a:txBody>
                  <a:tcPr marL="0" marR="0" marT="0" marB="0" anchor="ctr"/>
                </a:tc>
              </a:tr>
            </a:tbl>
          </a:graphicData>
        </a:graphic>
      </p:graphicFrame>
      <p:sp>
        <p:nvSpPr>
          <p:cNvPr id="6" name="Metin kutusu 5"/>
          <p:cNvSpPr txBox="1"/>
          <p:nvPr/>
        </p:nvSpPr>
        <p:spPr>
          <a:xfrm>
            <a:off x="2727702" y="542441"/>
            <a:ext cx="184731" cy="369332"/>
          </a:xfrm>
          <a:prstGeom prst="rect">
            <a:avLst/>
          </a:prstGeom>
          <a:noFill/>
        </p:spPr>
        <p:txBody>
          <a:bodyPr wrap="none" rtlCol="0">
            <a:spAutoFit/>
          </a:bodyPr>
          <a:lstStyle/>
          <a:p>
            <a:endParaRPr lang="tr-TR"/>
          </a:p>
        </p:txBody>
      </p:sp>
      <p:sp>
        <p:nvSpPr>
          <p:cNvPr id="8" name="Metin kutusu 7"/>
          <p:cNvSpPr txBox="1"/>
          <p:nvPr/>
        </p:nvSpPr>
        <p:spPr>
          <a:xfrm>
            <a:off x="2051720" y="0"/>
            <a:ext cx="3991221" cy="954107"/>
          </a:xfrm>
          <a:prstGeom prst="rect">
            <a:avLst/>
          </a:prstGeom>
          <a:noFill/>
        </p:spPr>
        <p:txBody>
          <a:bodyPr wrap="none" rtlCol="0">
            <a:spAutoFit/>
          </a:bodyPr>
          <a:lstStyle/>
          <a:p>
            <a:pPr algn="ctr"/>
            <a:r>
              <a:rPr lang="tr-TR" sz="2800" b="1" dirty="0" smtClean="0">
                <a:solidFill>
                  <a:schemeClr val="bg1"/>
                </a:solidFill>
              </a:rPr>
              <a:t>Ders Saatlerine </a:t>
            </a:r>
            <a:r>
              <a:rPr lang="tr-TR" sz="2800" b="1" smtClean="0">
                <a:solidFill>
                  <a:schemeClr val="bg1"/>
                </a:solidFill>
              </a:rPr>
              <a:t>Göre </a:t>
            </a:r>
          </a:p>
          <a:p>
            <a:pPr algn="ctr"/>
            <a:r>
              <a:rPr lang="tr-TR" sz="2800" b="1" dirty="0" smtClean="0">
                <a:solidFill>
                  <a:schemeClr val="bg1"/>
                </a:solidFill>
              </a:rPr>
              <a:t>Dil Yeterlilik Seviyeleri</a:t>
            </a:r>
            <a:endParaRPr lang="tr-TR" sz="2800" dirty="0">
              <a:solidFill>
                <a:schemeClr val="bg1"/>
              </a:solidFill>
            </a:endParaRPr>
          </a:p>
        </p:txBody>
      </p:sp>
    </p:spTree>
    <p:extLst>
      <p:ext uri="{BB962C8B-B14F-4D97-AF65-F5344CB8AC3E}">
        <p14:creationId xmlns:p14="http://schemas.microsoft.com/office/powerpoint/2010/main" xmlns="" val="1994350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44</a:t>
            </a:fld>
            <a:endParaRPr lang="tr-TR"/>
          </a:p>
        </p:txBody>
      </p:sp>
      <p:sp>
        <p:nvSpPr>
          <p:cNvPr id="4" name="Dikdörtgen 3"/>
          <p:cNvSpPr/>
          <p:nvPr/>
        </p:nvSpPr>
        <p:spPr>
          <a:xfrm>
            <a:off x="1031783" y="188640"/>
            <a:ext cx="7128792" cy="523220"/>
          </a:xfrm>
          <a:prstGeom prst="rect">
            <a:avLst/>
          </a:prstGeom>
        </p:spPr>
        <p:txBody>
          <a:bodyPr wrap="square">
            <a:spAutoFit/>
          </a:bodyPr>
          <a:lstStyle/>
          <a:p>
            <a:pPr algn="ctr"/>
            <a:r>
              <a:rPr lang="tr-TR" sz="2800" b="1" dirty="0" smtClean="0">
                <a:solidFill>
                  <a:schemeClr val="bg1"/>
                </a:solidFill>
              </a:rPr>
              <a:t>Ünite ve Süre Tablosu</a:t>
            </a:r>
            <a:endParaRPr lang="tr-TR" sz="2800" dirty="0">
              <a:solidFill>
                <a:schemeClr val="bg1"/>
              </a:solidFill>
            </a:endParaRPr>
          </a:p>
        </p:txBody>
      </p:sp>
      <p:graphicFrame>
        <p:nvGraphicFramePr>
          <p:cNvPr id="6" name="5 Tablo"/>
          <p:cNvGraphicFramePr>
            <a:graphicFrameLocks noGrp="1"/>
          </p:cNvGraphicFramePr>
          <p:nvPr>
            <p:extLst>
              <p:ext uri="{D42A27DB-BD31-4B8C-83A1-F6EECF244321}">
                <p14:modId xmlns:p14="http://schemas.microsoft.com/office/powerpoint/2010/main" xmlns="" val="754820542"/>
              </p:ext>
            </p:extLst>
          </p:nvPr>
        </p:nvGraphicFramePr>
        <p:xfrm>
          <a:off x="642910" y="1142984"/>
          <a:ext cx="7929618" cy="5154960"/>
        </p:xfrm>
        <a:graphic>
          <a:graphicData uri="http://schemas.openxmlformats.org/drawingml/2006/table">
            <a:tbl>
              <a:tblPr/>
              <a:tblGrid>
                <a:gridCol w="1984874"/>
                <a:gridCol w="1728192"/>
                <a:gridCol w="1579576"/>
                <a:gridCol w="2636976"/>
              </a:tblGrid>
              <a:tr h="1014420">
                <a:tc>
                  <a:txBody>
                    <a:bodyPr/>
                    <a:lstStyle/>
                    <a:p>
                      <a:pPr algn="ctr"/>
                      <a:r>
                        <a:rPr lang="de-DE" sz="1800" b="1" dirty="0" smtClean="0">
                          <a:latin typeface="Times New Roman"/>
                          <a:ea typeface="Times New Roman"/>
                          <a:cs typeface="Times New Roman"/>
                        </a:rPr>
                        <a:t>Unterrichts</a:t>
                      </a:r>
                      <a:r>
                        <a:rPr lang="tr-TR" sz="1800" b="1" dirty="0" smtClean="0">
                          <a:latin typeface="Times New Roman"/>
                          <a:ea typeface="Times New Roman"/>
                          <a:cs typeface="Times New Roman"/>
                        </a:rPr>
                        <a:t>-</a:t>
                      </a:r>
                    </a:p>
                    <a:p>
                      <a:pPr algn="ctr"/>
                      <a:r>
                        <a:rPr lang="de-DE" sz="1800" b="1" dirty="0" smtClean="0">
                          <a:latin typeface="Times New Roman"/>
                          <a:ea typeface="Times New Roman"/>
                          <a:cs typeface="Times New Roman"/>
                        </a:rPr>
                        <a:t>stunden </a:t>
                      </a:r>
                      <a:r>
                        <a:rPr lang="de-DE" sz="1800" b="1" dirty="0">
                          <a:latin typeface="Times New Roman"/>
                          <a:ea typeface="Times New Roman"/>
                          <a:cs typeface="Times New Roman"/>
                        </a:rPr>
                        <a:t>nach den Niveaus</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b="1" dirty="0">
                          <a:latin typeface="Times New Roman"/>
                          <a:ea typeface="Times New Roman"/>
                          <a:cs typeface="Times New Roman"/>
                        </a:rPr>
                        <a:t>Das </a:t>
                      </a:r>
                      <a:endParaRPr lang="tr-TR" sz="1800" b="1" dirty="0" smtClean="0">
                        <a:latin typeface="Times New Roman"/>
                        <a:ea typeface="Times New Roman"/>
                        <a:cs typeface="Times New Roman"/>
                      </a:endParaRPr>
                    </a:p>
                    <a:p>
                      <a:pPr algn="ctr">
                        <a:spcAft>
                          <a:spcPts val="0"/>
                        </a:spcAft>
                      </a:pPr>
                      <a:r>
                        <a:rPr lang="de-DE" sz="1800" b="1" dirty="0" smtClean="0">
                          <a:latin typeface="Times New Roman"/>
                          <a:ea typeface="Times New Roman"/>
                          <a:cs typeface="Times New Roman"/>
                        </a:rPr>
                        <a:t>zu </a:t>
                      </a:r>
                      <a:r>
                        <a:rPr lang="de-DE" sz="1800" b="1" dirty="0">
                          <a:latin typeface="Times New Roman"/>
                          <a:ea typeface="Times New Roman"/>
                          <a:cs typeface="Times New Roman"/>
                        </a:rPr>
                        <a:t>erreichende Niveau</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DE" sz="1800" b="1" dirty="0">
                          <a:latin typeface="Times New Roman"/>
                          <a:ea typeface="Times New Roman"/>
                          <a:cs typeface="Times New Roman"/>
                        </a:rPr>
                        <a:t>Die Themenanzahl in den Lehrbüchern</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DE" sz="1800" b="1" dirty="0">
                          <a:latin typeface="Times New Roman"/>
                          <a:ea typeface="Times New Roman"/>
                          <a:cs typeface="Times New Roman"/>
                        </a:rPr>
                        <a:t>Erklärungen</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420">
                <a:tc rowSpan="2">
                  <a:txBody>
                    <a:bodyPr/>
                    <a:lstStyle/>
                    <a:p>
                      <a:pPr algn="l"/>
                      <a:r>
                        <a:rPr lang="de-DE" sz="1600">
                          <a:latin typeface="Times New Roman"/>
                          <a:ea typeface="Times New Roman"/>
                          <a:cs typeface="Times New Roman"/>
                        </a:rPr>
                        <a:t>A1 Niveau:</a:t>
                      </a:r>
                      <a:endParaRPr lang="tr-TR" sz="1600">
                        <a:latin typeface="Calibri"/>
                        <a:ea typeface="Times New Roman"/>
                        <a:cs typeface="Times New Roman"/>
                      </a:endParaRPr>
                    </a:p>
                    <a:p>
                      <a:pPr algn="l"/>
                      <a:r>
                        <a:rPr lang="de-DE" sz="1600">
                          <a:latin typeface="Times New Roman"/>
                          <a:ea typeface="Times New Roman"/>
                          <a:cs typeface="Times New Roman"/>
                        </a:rPr>
                        <a:t>288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600">
                          <a:latin typeface="Times New Roman"/>
                          <a:ea typeface="Times New Roman"/>
                          <a:cs typeface="Times New Roman"/>
                        </a:rPr>
                        <a:t>A 1.1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144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A 1.1 </a:t>
                      </a:r>
                      <a:endParaRPr lang="tr-TR" sz="1600">
                        <a:latin typeface="Calibri"/>
                        <a:ea typeface="Times New Roman"/>
                        <a:cs typeface="Times New Roman"/>
                      </a:endParaRPr>
                    </a:p>
                    <a:p>
                      <a:pPr algn="l"/>
                      <a:r>
                        <a:rPr lang="de-DE" sz="1600">
                          <a:latin typeface="Times New Roman"/>
                          <a:ea typeface="Times New Roman"/>
                          <a:cs typeface="Times New Roman"/>
                        </a:rPr>
                        <a:t>8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de-DE" sz="1600" dirty="0">
                          <a:latin typeface="Times New Roman"/>
                          <a:ea typeface="Times New Roman"/>
                          <a:cs typeface="Times New Roman"/>
                        </a:rPr>
                        <a:t>In Niveau A1 </a:t>
                      </a:r>
                      <a:r>
                        <a:rPr lang="tr-TR" sz="1600" dirty="0" err="1" smtClean="0">
                          <a:latin typeface="Times New Roman"/>
                          <a:ea typeface="Times New Roman"/>
                          <a:cs typeface="Times New Roman"/>
                        </a:rPr>
                        <a:t>kann</a:t>
                      </a:r>
                      <a:r>
                        <a:rPr lang="de-DE" sz="1600" dirty="0" smtClean="0">
                          <a:latin typeface="Times New Roman"/>
                          <a:ea typeface="Times New Roman"/>
                          <a:cs typeface="Times New Roman"/>
                        </a:rPr>
                        <a:t> </a:t>
                      </a:r>
                      <a:r>
                        <a:rPr lang="de-DE" sz="1600" dirty="0">
                          <a:latin typeface="Times New Roman"/>
                          <a:ea typeface="Times New Roman"/>
                          <a:cs typeface="Times New Roman"/>
                        </a:rPr>
                        <a:t>ein Thema in </a:t>
                      </a:r>
                      <a:r>
                        <a:rPr lang="de-DE" sz="1600" dirty="0" smtClean="0">
                          <a:latin typeface="Times New Roman"/>
                          <a:ea typeface="Times New Roman"/>
                          <a:cs typeface="Times New Roman"/>
                        </a:rPr>
                        <a:t>18 </a:t>
                      </a:r>
                      <a:r>
                        <a:rPr lang="de-DE" sz="1600" dirty="0">
                          <a:latin typeface="Times New Roman"/>
                          <a:ea typeface="Times New Roman"/>
                          <a:cs typeface="Times New Roman"/>
                        </a:rPr>
                        <a:t>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Jedes Thema beinhaltet 3 Untertitel. </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Jeder Untertitel </a:t>
                      </a:r>
                      <a:r>
                        <a:rPr lang="tr-TR" sz="1600" dirty="0" err="1" smtClean="0">
                          <a:latin typeface="Times New Roman"/>
                          <a:ea typeface="Times New Roman"/>
                          <a:cs typeface="Times New Roman"/>
                        </a:rPr>
                        <a:t>kann</a:t>
                      </a:r>
                      <a:r>
                        <a:rPr lang="de-DE" sz="1600" dirty="0" smtClean="0">
                          <a:latin typeface="Times New Roman"/>
                          <a:ea typeface="Times New Roman"/>
                          <a:cs typeface="Times New Roman"/>
                        </a:rPr>
                        <a:t> </a:t>
                      </a:r>
                      <a:r>
                        <a:rPr lang="de-DE" sz="1600" dirty="0">
                          <a:latin typeface="Times New Roman"/>
                          <a:ea typeface="Times New Roman"/>
                          <a:cs typeface="Times New Roman"/>
                        </a:rPr>
                        <a:t>in je 6 Unterrichtsstunden </a:t>
                      </a:r>
                      <a:r>
                        <a:rPr lang="de-DE" sz="1600" dirty="0" smtClean="0">
                          <a:latin typeface="Times New Roman"/>
                          <a:ea typeface="Times New Roman"/>
                          <a:cs typeface="Times New Roman"/>
                        </a:rPr>
                        <a:t>behandelt werden. </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420">
                <a:tc vMerge="1">
                  <a:txBody>
                    <a:bodyPr/>
                    <a:lstStyle/>
                    <a:p>
                      <a:endParaRPr lang="tr-TR"/>
                    </a:p>
                  </a:txBody>
                  <a:tcPr/>
                </a:tc>
                <a:tc>
                  <a:txBody>
                    <a:bodyPr/>
                    <a:lstStyle/>
                    <a:p>
                      <a:pPr algn="l">
                        <a:spcAft>
                          <a:spcPts val="0"/>
                        </a:spcAft>
                      </a:pPr>
                      <a:r>
                        <a:rPr lang="de-DE" sz="1600">
                          <a:latin typeface="Times New Roman"/>
                          <a:ea typeface="Times New Roman"/>
                          <a:cs typeface="Times New Roman"/>
                        </a:rPr>
                        <a:t>A1.2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144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A1.2 </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8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14420">
                <a:tc rowSpan="2">
                  <a:txBody>
                    <a:bodyPr/>
                    <a:lstStyle/>
                    <a:p>
                      <a:pPr algn="l"/>
                      <a:r>
                        <a:rPr lang="de-DE" sz="1600">
                          <a:latin typeface="Times New Roman"/>
                          <a:ea typeface="Times New Roman"/>
                          <a:cs typeface="Times New Roman"/>
                        </a:rPr>
                        <a:t>A2 Niveau:</a:t>
                      </a:r>
                      <a:endParaRPr lang="tr-TR" sz="1600">
                        <a:latin typeface="Calibri"/>
                        <a:ea typeface="Times New Roman"/>
                        <a:cs typeface="Times New Roman"/>
                      </a:endParaRPr>
                    </a:p>
                    <a:p>
                      <a:pPr algn="l"/>
                      <a:r>
                        <a:rPr lang="de-DE" sz="1600">
                          <a:latin typeface="Times New Roman"/>
                          <a:ea typeface="Times New Roman"/>
                          <a:cs typeface="Times New Roman"/>
                        </a:rPr>
                        <a:t>288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600">
                          <a:latin typeface="Times New Roman"/>
                          <a:ea typeface="Times New Roman"/>
                          <a:cs typeface="Times New Roman"/>
                        </a:rPr>
                        <a:t>A2.1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144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A2.1 </a:t>
                      </a:r>
                      <a:endParaRPr lang="tr-TR" sz="1600">
                        <a:latin typeface="Calibri"/>
                        <a:ea typeface="Times New Roman"/>
                        <a:cs typeface="Times New Roman"/>
                      </a:endParaRPr>
                    </a:p>
                    <a:p>
                      <a:pPr algn="l"/>
                      <a:r>
                        <a:rPr lang="de-DE" sz="1600">
                          <a:latin typeface="Times New Roman"/>
                          <a:ea typeface="Times New Roman"/>
                          <a:cs typeface="Times New Roman"/>
                        </a:rPr>
                        <a:t>6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de-DE" sz="1600" dirty="0" smtClean="0">
                          <a:latin typeface="Times New Roman"/>
                          <a:ea typeface="Times New Roman"/>
                          <a:cs typeface="Times New Roman"/>
                        </a:rPr>
                        <a:t>In </a:t>
                      </a:r>
                      <a:r>
                        <a:rPr lang="de-DE" sz="1600" dirty="0">
                          <a:latin typeface="Times New Roman"/>
                          <a:ea typeface="Times New Roman"/>
                          <a:cs typeface="Times New Roman"/>
                        </a:rPr>
                        <a:t>Niveau A2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ein </a:t>
                      </a:r>
                      <a:r>
                        <a:rPr lang="de-DE" sz="1600" dirty="0">
                          <a:latin typeface="Times New Roman"/>
                          <a:ea typeface="Times New Roman"/>
                          <a:cs typeface="Times New Roman"/>
                        </a:rPr>
                        <a:t>Thema in </a:t>
                      </a:r>
                      <a:r>
                        <a:rPr lang="de-DE" sz="1600" dirty="0" smtClean="0">
                          <a:latin typeface="Times New Roman"/>
                          <a:ea typeface="Times New Roman"/>
                          <a:cs typeface="Times New Roman"/>
                        </a:rPr>
                        <a:t>24 </a:t>
                      </a:r>
                      <a:r>
                        <a:rPr lang="de-DE" sz="1600" dirty="0">
                          <a:latin typeface="Times New Roman"/>
                          <a:ea typeface="Times New Roman"/>
                          <a:cs typeface="Times New Roman"/>
                        </a:rPr>
                        <a:t>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Jedes Thema beinhaltet 3 Untertitel. </a:t>
                      </a:r>
                      <a:endParaRPr lang="tr-TR" sz="1600" dirty="0">
                        <a:latin typeface="Calibri"/>
                        <a:ea typeface="Times New Roman"/>
                        <a:cs typeface="Times New Roman"/>
                      </a:endParaRPr>
                    </a:p>
                    <a:p>
                      <a:pPr algn="l"/>
                      <a:r>
                        <a:rPr lang="de-DE" sz="1600" dirty="0">
                          <a:latin typeface="Times New Roman"/>
                          <a:ea typeface="Times New Roman"/>
                          <a:cs typeface="Times New Roman"/>
                        </a:rPr>
                        <a:t>Jeder Untertitel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in </a:t>
                      </a:r>
                      <a:r>
                        <a:rPr lang="de-DE" sz="1600" dirty="0">
                          <a:latin typeface="Times New Roman"/>
                          <a:ea typeface="Times New Roman"/>
                          <a:cs typeface="Times New Roman"/>
                        </a:rPr>
                        <a:t>je 8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420">
                <a:tc vMerge="1">
                  <a:txBody>
                    <a:bodyPr/>
                    <a:lstStyle/>
                    <a:p>
                      <a:endParaRPr lang="tr-TR"/>
                    </a:p>
                  </a:txBody>
                  <a:tcPr/>
                </a:tc>
                <a:tc>
                  <a:txBody>
                    <a:bodyPr/>
                    <a:lstStyle/>
                    <a:p>
                      <a:pPr algn="l">
                        <a:spcAft>
                          <a:spcPts val="0"/>
                        </a:spcAft>
                      </a:pPr>
                      <a:r>
                        <a:rPr lang="de-DE" sz="1600">
                          <a:latin typeface="Times New Roman"/>
                          <a:ea typeface="Times New Roman"/>
                          <a:cs typeface="Times New Roman"/>
                        </a:rPr>
                        <a:t>A2.2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144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dirty="0">
                          <a:latin typeface="Times New Roman"/>
                          <a:ea typeface="Times New Roman"/>
                          <a:cs typeface="Times New Roman"/>
                        </a:rPr>
                        <a:t>A2.2</a:t>
                      </a:r>
                      <a:endParaRPr lang="tr-TR" sz="1600" dirty="0">
                        <a:latin typeface="Calibri"/>
                        <a:ea typeface="Times New Roman"/>
                        <a:cs typeface="Times New Roman"/>
                      </a:endParaRPr>
                    </a:p>
                    <a:p>
                      <a:pPr algn="l"/>
                      <a:r>
                        <a:rPr lang="de-DE" sz="1600" dirty="0">
                          <a:latin typeface="Times New Roman"/>
                          <a:ea typeface="Times New Roman"/>
                          <a:cs typeface="Times New Roman"/>
                        </a:rPr>
                        <a:t>6  Themen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Tree>
    <p:extLst>
      <p:ext uri="{BB962C8B-B14F-4D97-AF65-F5344CB8AC3E}">
        <p14:creationId xmlns:p14="http://schemas.microsoft.com/office/powerpoint/2010/main" xmlns="" val="3801927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45</a:t>
            </a:fld>
            <a:endParaRPr lang="tr-TR"/>
          </a:p>
        </p:txBody>
      </p:sp>
      <p:sp>
        <p:nvSpPr>
          <p:cNvPr id="4" name="Dikdörtgen 3"/>
          <p:cNvSpPr/>
          <p:nvPr/>
        </p:nvSpPr>
        <p:spPr>
          <a:xfrm>
            <a:off x="1031783" y="188640"/>
            <a:ext cx="7128792" cy="523220"/>
          </a:xfrm>
          <a:prstGeom prst="rect">
            <a:avLst/>
          </a:prstGeom>
        </p:spPr>
        <p:txBody>
          <a:bodyPr wrap="square">
            <a:spAutoFit/>
          </a:bodyPr>
          <a:lstStyle/>
          <a:p>
            <a:pPr algn="ctr"/>
            <a:r>
              <a:rPr lang="tr-TR" sz="2800" b="1" dirty="0" smtClean="0">
                <a:solidFill>
                  <a:schemeClr val="bg1"/>
                </a:solidFill>
              </a:rPr>
              <a:t>Ünite ve Süre Tablosu</a:t>
            </a:r>
            <a:endParaRPr lang="tr-TR" sz="2800" dirty="0">
              <a:solidFill>
                <a:schemeClr val="bg1"/>
              </a:solidFill>
            </a:endParaRPr>
          </a:p>
        </p:txBody>
      </p:sp>
      <p:graphicFrame>
        <p:nvGraphicFramePr>
          <p:cNvPr id="6" name="5 Tablo"/>
          <p:cNvGraphicFramePr>
            <a:graphicFrameLocks noGrp="1"/>
          </p:cNvGraphicFramePr>
          <p:nvPr>
            <p:extLst>
              <p:ext uri="{D42A27DB-BD31-4B8C-83A1-F6EECF244321}">
                <p14:modId xmlns:p14="http://schemas.microsoft.com/office/powerpoint/2010/main" xmlns="" val="696474496"/>
              </p:ext>
            </p:extLst>
          </p:nvPr>
        </p:nvGraphicFramePr>
        <p:xfrm>
          <a:off x="571472" y="1142984"/>
          <a:ext cx="8001055" cy="5218505"/>
        </p:xfrm>
        <a:graphic>
          <a:graphicData uri="http://schemas.openxmlformats.org/drawingml/2006/table">
            <a:tbl>
              <a:tblPr/>
              <a:tblGrid>
                <a:gridCol w="1730773"/>
                <a:gridCol w="1730773"/>
                <a:gridCol w="1618487"/>
                <a:gridCol w="2921022"/>
              </a:tblGrid>
              <a:tr h="967198">
                <a:tc>
                  <a:txBody>
                    <a:bodyPr/>
                    <a:lstStyle/>
                    <a:p>
                      <a:pPr algn="ctr"/>
                      <a:r>
                        <a:rPr lang="de-DE" sz="1800" b="1" dirty="0" smtClean="0">
                          <a:latin typeface="Times New Roman"/>
                          <a:ea typeface="Times New Roman"/>
                          <a:cs typeface="Times New Roman"/>
                        </a:rPr>
                        <a:t>Unterrichts</a:t>
                      </a:r>
                      <a:r>
                        <a:rPr lang="tr-TR" sz="1800" b="1" dirty="0" smtClean="0">
                          <a:latin typeface="Times New Roman"/>
                          <a:ea typeface="Times New Roman"/>
                          <a:cs typeface="Times New Roman"/>
                        </a:rPr>
                        <a:t>-</a:t>
                      </a:r>
                    </a:p>
                    <a:p>
                      <a:pPr algn="ctr"/>
                      <a:r>
                        <a:rPr lang="de-DE" sz="1800" b="1" dirty="0" smtClean="0">
                          <a:latin typeface="Times New Roman"/>
                          <a:ea typeface="Times New Roman"/>
                          <a:cs typeface="Times New Roman"/>
                        </a:rPr>
                        <a:t>stunden </a:t>
                      </a:r>
                      <a:r>
                        <a:rPr lang="de-DE" sz="1800" b="1" dirty="0">
                          <a:latin typeface="Times New Roman"/>
                          <a:ea typeface="Times New Roman"/>
                          <a:cs typeface="Times New Roman"/>
                        </a:rPr>
                        <a:t>nach den Niveaus</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b="1" dirty="0">
                          <a:latin typeface="Times New Roman"/>
                          <a:ea typeface="Times New Roman"/>
                          <a:cs typeface="Times New Roman"/>
                        </a:rPr>
                        <a:t>Das </a:t>
                      </a:r>
                      <a:endParaRPr lang="tr-TR" sz="1800" b="1" dirty="0" smtClean="0">
                        <a:latin typeface="Times New Roman"/>
                        <a:ea typeface="Times New Roman"/>
                        <a:cs typeface="Times New Roman"/>
                      </a:endParaRPr>
                    </a:p>
                    <a:p>
                      <a:pPr algn="ctr">
                        <a:spcAft>
                          <a:spcPts val="0"/>
                        </a:spcAft>
                      </a:pPr>
                      <a:r>
                        <a:rPr lang="de-DE" sz="1800" b="1" dirty="0" smtClean="0">
                          <a:latin typeface="Times New Roman"/>
                          <a:ea typeface="Times New Roman"/>
                          <a:cs typeface="Times New Roman"/>
                        </a:rPr>
                        <a:t>zu </a:t>
                      </a:r>
                      <a:r>
                        <a:rPr lang="de-DE" sz="1800" b="1" dirty="0">
                          <a:latin typeface="Times New Roman"/>
                          <a:ea typeface="Times New Roman"/>
                          <a:cs typeface="Times New Roman"/>
                        </a:rPr>
                        <a:t>erreichende Niveau</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DE" sz="1800" b="1" dirty="0">
                          <a:latin typeface="Times New Roman"/>
                          <a:ea typeface="Times New Roman"/>
                          <a:cs typeface="Times New Roman"/>
                        </a:rPr>
                        <a:t>Die Themenanzahl in den Lehrbüchern</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DE" sz="1800" b="1" dirty="0">
                          <a:latin typeface="Times New Roman"/>
                          <a:ea typeface="Times New Roman"/>
                          <a:cs typeface="Times New Roman"/>
                        </a:rPr>
                        <a:t>Erklärungen</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0693">
                <a:tc rowSpan="2">
                  <a:txBody>
                    <a:bodyPr/>
                    <a:lstStyle/>
                    <a:p>
                      <a:pPr algn="l"/>
                      <a:r>
                        <a:rPr lang="de-DE" sz="1600" dirty="0">
                          <a:latin typeface="Times New Roman"/>
                          <a:ea typeface="Times New Roman"/>
                          <a:cs typeface="Times New Roman"/>
                        </a:rPr>
                        <a:t>B1 Niveau:</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312  Unterrichtsstunden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600" dirty="0">
                          <a:latin typeface="Times New Roman"/>
                          <a:ea typeface="Times New Roman"/>
                          <a:cs typeface="Times New Roman"/>
                        </a:rPr>
                        <a:t>B1.1 Niveau</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144  Unterrichtsstunden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B1.1</a:t>
                      </a:r>
                      <a:endParaRPr lang="tr-TR" sz="1600">
                        <a:latin typeface="Calibri"/>
                        <a:ea typeface="Times New Roman"/>
                        <a:cs typeface="Times New Roman"/>
                      </a:endParaRPr>
                    </a:p>
                    <a:p>
                      <a:pPr algn="l"/>
                      <a:r>
                        <a:rPr lang="de-DE" sz="1600">
                          <a:latin typeface="Times New Roman"/>
                          <a:ea typeface="Times New Roman"/>
                          <a:cs typeface="Times New Roman"/>
                        </a:rPr>
                        <a:t>6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de-DE" sz="1600" dirty="0">
                          <a:latin typeface="Times New Roman"/>
                          <a:ea typeface="Times New Roman"/>
                          <a:cs typeface="Times New Roman"/>
                        </a:rPr>
                        <a:t>In Niveau B1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ein </a:t>
                      </a:r>
                      <a:r>
                        <a:rPr lang="de-DE" sz="1600" dirty="0">
                          <a:latin typeface="Times New Roman"/>
                          <a:ea typeface="Times New Roman"/>
                          <a:cs typeface="Times New Roman"/>
                        </a:rPr>
                        <a:t>Thema in </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24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Jedes Thema beinhaltet 3 Untertitel. </a:t>
                      </a:r>
                      <a:endParaRPr lang="tr-TR" sz="1600" dirty="0">
                        <a:latin typeface="Calibri"/>
                        <a:ea typeface="Times New Roman"/>
                        <a:cs typeface="Times New Roman"/>
                      </a:endParaRPr>
                    </a:p>
                    <a:p>
                      <a:pPr algn="l"/>
                      <a:r>
                        <a:rPr lang="de-DE" sz="1600" dirty="0">
                          <a:latin typeface="Times New Roman"/>
                          <a:ea typeface="Times New Roman"/>
                          <a:cs typeface="Times New Roman"/>
                        </a:rPr>
                        <a:t>Jeder Untertitel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in </a:t>
                      </a:r>
                      <a:r>
                        <a:rPr lang="de-DE" sz="1600" dirty="0">
                          <a:latin typeface="Times New Roman"/>
                          <a:ea typeface="Times New Roman"/>
                          <a:cs typeface="Times New Roman"/>
                        </a:rPr>
                        <a:t>je 8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9812">
                <a:tc vMerge="1">
                  <a:txBody>
                    <a:bodyPr/>
                    <a:lstStyle/>
                    <a:p>
                      <a:endParaRPr lang="tr-TR"/>
                    </a:p>
                  </a:txBody>
                  <a:tcPr/>
                </a:tc>
                <a:tc>
                  <a:txBody>
                    <a:bodyPr/>
                    <a:lstStyle/>
                    <a:p>
                      <a:pPr algn="l">
                        <a:spcAft>
                          <a:spcPts val="0"/>
                        </a:spcAft>
                      </a:pPr>
                      <a:r>
                        <a:rPr lang="de-DE" sz="1600">
                          <a:latin typeface="Times New Roman"/>
                          <a:ea typeface="Times New Roman"/>
                          <a:cs typeface="Times New Roman"/>
                        </a:rPr>
                        <a:t>B1.2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168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B1.2</a:t>
                      </a:r>
                      <a:endParaRPr lang="tr-TR" sz="1600">
                        <a:latin typeface="Calibri"/>
                        <a:ea typeface="Times New Roman"/>
                        <a:cs typeface="Times New Roman"/>
                      </a:endParaRPr>
                    </a:p>
                    <a:p>
                      <a:pPr algn="l"/>
                      <a:r>
                        <a:rPr lang="de-DE" sz="1600">
                          <a:latin typeface="Times New Roman"/>
                          <a:ea typeface="Times New Roman"/>
                          <a:cs typeface="Times New Roman"/>
                        </a:rPr>
                        <a:t>7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967198">
                <a:tc rowSpan="2">
                  <a:txBody>
                    <a:bodyPr/>
                    <a:lstStyle/>
                    <a:p>
                      <a:pPr algn="l"/>
                      <a:r>
                        <a:rPr lang="de-DE" sz="1600">
                          <a:latin typeface="Times New Roman"/>
                          <a:ea typeface="Times New Roman"/>
                          <a:cs typeface="Times New Roman"/>
                        </a:rPr>
                        <a:t>B2 Niveau:</a:t>
                      </a:r>
                      <a:endParaRPr lang="tr-TR" sz="1600">
                        <a:latin typeface="Calibri"/>
                        <a:ea typeface="Times New Roman"/>
                        <a:cs typeface="Times New Roman"/>
                      </a:endParaRPr>
                    </a:p>
                    <a:p>
                      <a:pPr algn="l"/>
                      <a:r>
                        <a:rPr lang="de-DE" sz="1600">
                          <a:latin typeface="Times New Roman"/>
                          <a:ea typeface="Times New Roman"/>
                          <a:cs typeface="Times New Roman"/>
                        </a:rPr>
                        <a:t>420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600">
                          <a:latin typeface="Times New Roman"/>
                          <a:ea typeface="Times New Roman"/>
                          <a:cs typeface="Times New Roman"/>
                        </a:rPr>
                        <a:t>B2.1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210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B2.1</a:t>
                      </a:r>
                      <a:endParaRPr lang="tr-TR" sz="1600">
                        <a:latin typeface="Calibri"/>
                        <a:ea typeface="Times New Roman"/>
                        <a:cs typeface="Times New Roman"/>
                      </a:endParaRPr>
                    </a:p>
                    <a:p>
                      <a:pPr algn="l"/>
                      <a:r>
                        <a:rPr lang="de-DE" sz="1600">
                          <a:latin typeface="Times New Roman"/>
                          <a:ea typeface="Times New Roman"/>
                          <a:cs typeface="Times New Roman"/>
                        </a:rPr>
                        <a:t>7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de-DE" sz="1600" dirty="0" smtClean="0">
                          <a:latin typeface="Times New Roman"/>
                          <a:ea typeface="Times New Roman"/>
                          <a:cs typeface="Times New Roman"/>
                        </a:rPr>
                        <a:t>In </a:t>
                      </a:r>
                      <a:r>
                        <a:rPr lang="de-DE" sz="1600" dirty="0">
                          <a:latin typeface="Times New Roman"/>
                          <a:ea typeface="Times New Roman"/>
                          <a:cs typeface="Times New Roman"/>
                        </a:rPr>
                        <a:t>Niveau B2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ein </a:t>
                      </a:r>
                      <a:r>
                        <a:rPr lang="de-DE" sz="1600" dirty="0">
                          <a:latin typeface="Times New Roman"/>
                          <a:ea typeface="Times New Roman"/>
                          <a:cs typeface="Times New Roman"/>
                        </a:rPr>
                        <a:t>Thema in </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30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Jedes Thema beinhaltet 3 Untertitel. </a:t>
                      </a:r>
                      <a:endParaRPr lang="tr-TR" sz="1600" dirty="0">
                        <a:latin typeface="Calibri"/>
                        <a:ea typeface="Times New Roman"/>
                        <a:cs typeface="Times New Roman"/>
                      </a:endParaRPr>
                    </a:p>
                    <a:p>
                      <a:pPr algn="l"/>
                      <a:r>
                        <a:rPr lang="de-DE" sz="1600" dirty="0">
                          <a:latin typeface="Times New Roman"/>
                          <a:ea typeface="Times New Roman"/>
                          <a:cs typeface="Times New Roman"/>
                        </a:rPr>
                        <a:t>Jeder Untertitel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in </a:t>
                      </a:r>
                      <a:r>
                        <a:rPr lang="de-DE" sz="1600" dirty="0">
                          <a:latin typeface="Times New Roman"/>
                          <a:ea typeface="Times New Roman"/>
                          <a:cs typeface="Times New Roman"/>
                        </a:rPr>
                        <a:t>je 10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198">
                <a:tc vMerge="1">
                  <a:txBody>
                    <a:bodyPr/>
                    <a:lstStyle/>
                    <a:p>
                      <a:endParaRPr lang="tr-TR"/>
                    </a:p>
                  </a:txBody>
                  <a:tcPr/>
                </a:tc>
                <a:tc>
                  <a:txBody>
                    <a:bodyPr/>
                    <a:lstStyle/>
                    <a:p>
                      <a:pPr algn="l">
                        <a:spcAft>
                          <a:spcPts val="0"/>
                        </a:spcAft>
                      </a:pPr>
                      <a:r>
                        <a:rPr lang="de-DE" sz="1600">
                          <a:latin typeface="Times New Roman"/>
                          <a:ea typeface="Times New Roman"/>
                          <a:cs typeface="Times New Roman"/>
                        </a:rPr>
                        <a:t>B2.2 Niveau</a:t>
                      </a:r>
                      <a:endParaRPr lang="tr-TR" sz="1600">
                        <a:latin typeface="Calibri"/>
                        <a:ea typeface="Times New Roman"/>
                        <a:cs typeface="Times New Roman"/>
                      </a:endParaRPr>
                    </a:p>
                    <a:p>
                      <a:pPr algn="l">
                        <a:spcAft>
                          <a:spcPts val="0"/>
                        </a:spcAft>
                      </a:pPr>
                      <a:r>
                        <a:rPr lang="de-DE" sz="1600">
                          <a:latin typeface="Times New Roman"/>
                          <a:ea typeface="Times New Roman"/>
                          <a:cs typeface="Times New Roman"/>
                        </a:rPr>
                        <a:t>210  Unterrichtsstunden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dirty="0">
                          <a:latin typeface="Times New Roman"/>
                          <a:ea typeface="Times New Roman"/>
                          <a:cs typeface="Times New Roman"/>
                        </a:rPr>
                        <a:t>B2.2</a:t>
                      </a:r>
                      <a:endParaRPr lang="tr-TR" sz="1600" dirty="0">
                        <a:latin typeface="Calibri"/>
                        <a:ea typeface="Times New Roman"/>
                        <a:cs typeface="Times New Roman"/>
                      </a:endParaRPr>
                    </a:p>
                    <a:p>
                      <a:pPr algn="l"/>
                      <a:r>
                        <a:rPr lang="de-DE" sz="1600" dirty="0">
                          <a:latin typeface="Times New Roman"/>
                          <a:ea typeface="Times New Roman"/>
                          <a:cs typeface="Times New Roman"/>
                        </a:rPr>
                        <a:t>7  Themen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Tree>
    <p:extLst>
      <p:ext uri="{BB962C8B-B14F-4D97-AF65-F5344CB8AC3E}">
        <p14:creationId xmlns:p14="http://schemas.microsoft.com/office/powerpoint/2010/main" xmlns="" val="3801927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46</a:t>
            </a:fld>
            <a:endParaRPr lang="tr-TR"/>
          </a:p>
        </p:txBody>
      </p:sp>
      <p:sp>
        <p:nvSpPr>
          <p:cNvPr id="4" name="Dikdörtgen 3"/>
          <p:cNvSpPr/>
          <p:nvPr/>
        </p:nvSpPr>
        <p:spPr>
          <a:xfrm>
            <a:off x="1031783" y="188640"/>
            <a:ext cx="7128792" cy="523220"/>
          </a:xfrm>
          <a:prstGeom prst="rect">
            <a:avLst/>
          </a:prstGeom>
        </p:spPr>
        <p:txBody>
          <a:bodyPr wrap="square">
            <a:spAutoFit/>
          </a:bodyPr>
          <a:lstStyle/>
          <a:p>
            <a:pPr algn="ctr"/>
            <a:r>
              <a:rPr lang="tr-TR" sz="2800" b="1" dirty="0" smtClean="0">
                <a:solidFill>
                  <a:schemeClr val="bg1"/>
                </a:solidFill>
              </a:rPr>
              <a:t>Ünite ve </a:t>
            </a:r>
            <a:r>
              <a:rPr lang="tr-TR" sz="2800" b="1" dirty="0">
                <a:solidFill>
                  <a:schemeClr val="bg1"/>
                </a:solidFill>
              </a:rPr>
              <a:t>Süre Tablosu</a:t>
            </a:r>
            <a:endParaRPr lang="tr-TR" sz="2800" dirty="0">
              <a:solidFill>
                <a:schemeClr val="bg1"/>
              </a:solidFill>
            </a:endParaRPr>
          </a:p>
        </p:txBody>
      </p:sp>
      <p:graphicFrame>
        <p:nvGraphicFramePr>
          <p:cNvPr id="6" name="5 Tablo"/>
          <p:cNvGraphicFramePr>
            <a:graphicFrameLocks noGrp="1"/>
          </p:cNvGraphicFramePr>
          <p:nvPr>
            <p:extLst>
              <p:ext uri="{D42A27DB-BD31-4B8C-83A1-F6EECF244321}">
                <p14:modId xmlns:p14="http://schemas.microsoft.com/office/powerpoint/2010/main" xmlns="" val="1173597821"/>
              </p:ext>
            </p:extLst>
          </p:nvPr>
        </p:nvGraphicFramePr>
        <p:xfrm>
          <a:off x="571472" y="1714488"/>
          <a:ext cx="8001055" cy="3500462"/>
        </p:xfrm>
        <a:graphic>
          <a:graphicData uri="http://schemas.openxmlformats.org/drawingml/2006/table">
            <a:tbl>
              <a:tblPr/>
              <a:tblGrid>
                <a:gridCol w="1730773"/>
                <a:gridCol w="1730773"/>
                <a:gridCol w="1618487"/>
                <a:gridCol w="2921022"/>
              </a:tblGrid>
              <a:tr h="1166820">
                <a:tc>
                  <a:txBody>
                    <a:bodyPr/>
                    <a:lstStyle/>
                    <a:p>
                      <a:pPr algn="ctr"/>
                      <a:r>
                        <a:rPr lang="de-DE" sz="1800" b="1" dirty="0" smtClean="0">
                          <a:latin typeface="Times New Roman"/>
                          <a:ea typeface="Times New Roman"/>
                          <a:cs typeface="Times New Roman"/>
                        </a:rPr>
                        <a:t>Unterrichts</a:t>
                      </a:r>
                      <a:r>
                        <a:rPr lang="tr-TR" sz="1800" b="1" dirty="0" smtClean="0">
                          <a:latin typeface="Times New Roman"/>
                          <a:ea typeface="Times New Roman"/>
                          <a:cs typeface="Times New Roman"/>
                        </a:rPr>
                        <a:t>-</a:t>
                      </a:r>
                    </a:p>
                    <a:p>
                      <a:pPr algn="ctr"/>
                      <a:r>
                        <a:rPr lang="de-DE" sz="1800" b="1" dirty="0" smtClean="0">
                          <a:latin typeface="Times New Roman"/>
                          <a:ea typeface="Times New Roman"/>
                          <a:cs typeface="Times New Roman"/>
                        </a:rPr>
                        <a:t>stunden </a:t>
                      </a:r>
                      <a:r>
                        <a:rPr lang="de-DE" sz="1800" b="1" dirty="0">
                          <a:latin typeface="Times New Roman"/>
                          <a:ea typeface="Times New Roman"/>
                          <a:cs typeface="Times New Roman"/>
                        </a:rPr>
                        <a:t>nach den Niveaus</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b="1" dirty="0">
                          <a:latin typeface="Times New Roman"/>
                          <a:ea typeface="Times New Roman"/>
                          <a:cs typeface="Times New Roman"/>
                        </a:rPr>
                        <a:t>Das </a:t>
                      </a:r>
                      <a:endParaRPr lang="tr-TR" sz="1800" b="1" dirty="0" smtClean="0">
                        <a:latin typeface="Times New Roman"/>
                        <a:ea typeface="Times New Roman"/>
                        <a:cs typeface="Times New Roman"/>
                      </a:endParaRPr>
                    </a:p>
                    <a:p>
                      <a:pPr algn="ctr">
                        <a:spcAft>
                          <a:spcPts val="0"/>
                        </a:spcAft>
                      </a:pPr>
                      <a:r>
                        <a:rPr lang="de-DE" sz="1800" b="1" dirty="0" smtClean="0">
                          <a:latin typeface="Times New Roman"/>
                          <a:ea typeface="Times New Roman"/>
                          <a:cs typeface="Times New Roman"/>
                        </a:rPr>
                        <a:t>zu </a:t>
                      </a:r>
                      <a:r>
                        <a:rPr lang="de-DE" sz="1800" b="1" dirty="0">
                          <a:latin typeface="Times New Roman"/>
                          <a:ea typeface="Times New Roman"/>
                          <a:cs typeface="Times New Roman"/>
                        </a:rPr>
                        <a:t>erreichende Niveau</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DE" sz="1800" b="1" dirty="0">
                          <a:latin typeface="Times New Roman"/>
                          <a:ea typeface="Times New Roman"/>
                          <a:cs typeface="Times New Roman"/>
                        </a:rPr>
                        <a:t>Die Themenanzahl in den Lehrbüchern</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DE" sz="1800" b="1" dirty="0">
                          <a:latin typeface="Times New Roman"/>
                          <a:ea typeface="Times New Roman"/>
                          <a:cs typeface="Times New Roman"/>
                        </a:rPr>
                        <a:t>Erklärungen</a:t>
                      </a:r>
                      <a:endParaRPr lang="tr-TR" sz="18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42">
                <a:tc>
                  <a:txBody>
                    <a:bodyPr/>
                    <a:lstStyle/>
                    <a:p>
                      <a:pPr algn="l"/>
                      <a:r>
                        <a:rPr lang="de-DE" sz="1600" dirty="0">
                          <a:latin typeface="Times New Roman"/>
                          <a:ea typeface="Times New Roman"/>
                          <a:cs typeface="Times New Roman"/>
                        </a:rPr>
                        <a:t>C1 Niveau:</a:t>
                      </a:r>
                      <a:endParaRPr lang="tr-TR" sz="1600" dirty="0">
                        <a:latin typeface="Calibri"/>
                        <a:ea typeface="Times New Roman"/>
                        <a:cs typeface="Times New Roman"/>
                      </a:endParaRPr>
                    </a:p>
                    <a:p>
                      <a:pPr algn="l"/>
                      <a:r>
                        <a:rPr lang="de-DE" sz="1600" dirty="0">
                          <a:latin typeface="Times New Roman"/>
                          <a:ea typeface="Times New Roman"/>
                          <a:cs typeface="Times New Roman"/>
                        </a:rPr>
                        <a:t>60  Unterrichtsstunden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dirty="0">
                          <a:latin typeface="Times New Roman"/>
                          <a:ea typeface="Times New Roman"/>
                          <a:cs typeface="Times New Roman"/>
                        </a:rPr>
                        <a:t>C1.1 Niveau</a:t>
                      </a:r>
                      <a:endParaRPr lang="tr-TR" sz="1600" dirty="0">
                        <a:latin typeface="Calibri"/>
                        <a:ea typeface="Times New Roman"/>
                        <a:cs typeface="Times New Roman"/>
                      </a:endParaRPr>
                    </a:p>
                    <a:p>
                      <a:pPr algn="l"/>
                      <a:r>
                        <a:rPr lang="de-DE" sz="1600" dirty="0">
                          <a:latin typeface="Times New Roman"/>
                          <a:ea typeface="Times New Roman"/>
                          <a:cs typeface="Times New Roman"/>
                        </a:rPr>
                        <a:t>60  Unterrichtsstunden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DE" sz="1600">
                          <a:latin typeface="Times New Roman"/>
                          <a:ea typeface="Times New Roman"/>
                          <a:cs typeface="Times New Roman"/>
                        </a:rPr>
                        <a:t>C1.1 </a:t>
                      </a:r>
                      <a:endParaRPr lang="tr-TR" sz="1600">
                        <a:latin typeface="Calibri"/>
                        <a:ea typeface="Times New Roman"/>
                        <a:cs typeface="Times New Roman"/>
                      </a:endParaRPr>
                    </a:p>
                    <a:p>
                      <a:pPr algn="l"/>
                      <a:r>
                        <a:rPr lang="de-DE" sz="1600">
                          <a:latin typeface="Times New Roman"/>
                          <a:ea typeface="Times New Roman"/>
                          <a:cs typeface="Times New Roman"/>
                        </a:rPr>
                        <a:t>2  Themen</a:t>
                      </a:r>
                      <a:endParaRPr lang="tr-TR" sz="160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de-DE" sz="1600" dirty="0">
                        <a:latin typeface="Times New Roman"/>
                        <a:ea typeface="Times New Roman"/>
                        <a:cs typeface="Times New Roman"/>
                      </a:endParaRPr>
                    </a:p>
                    <a:p>
                      <a:pPr algn="l">
                        <a:spcAft>
                          <a:spcPts val="0"/>
                        </a:spcAft>
                      </a:pPr>
                      <a:r>
                        <a:rPr lang="de-DE" sz="1600" dirty="0">
                          <a:latin typeface="Times New Roman"/>
                          <a:ea typeface="Times New Roman"/>
                          <a:cs typeface="Times New Roman"/>
                        </a:rPr>
                        <a:t>In Niveau C1.1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ein </a:t>
                      </a:r>
                      <a:r>
                        <a:rPr lang="de-DE" sz="1600" dirty="0">
                          <a:latin typeface="Times New Roman"/>
                          <a:ea typeface="Times New Roman"/>
                          <a:cs typeface="Times New Roman"/>
                        </a:rPr>
                        <a:t>Thema in </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30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p>
                      <a:pPr algn="l">
                        <a:spcAft>
                          <a:spcPts val="0"/>
                        </a:spcAft>
                      </a:pPr>
                      <a:r>
                        <a:rPr lang="de-DE" sz="1600" dirty="0">
                          <a:latin typeface="Times New Roman"/>
                          <a:ea typeface="Times New Roman"/>
                          <a:cs typeface="Times New Roman"/>
                        </a:rPr>
                        <a:t>Jedes Thema beinhaltet 3 Untertitel. </a:t>
                      </a:r>
                      <a:endParaRPr lang="tr-TR" sz="1600" dirty="0">
                        <a:latin typeface="Calibri"/>
                        <a:ea typeface="Times New Roman"/>
                        <a:cs typeface="Times New Roman"/>
                      </a:endParaRPr>
                    </a:p>
                    <a:p>
                      <a:pPr algn="l"/>
                      <a:r>
                        <a:rPr lang="de-DE" sz="1600" dirty="0">
                          <a:latin typeface="Times New Roman"/>
                          <a:ea typeface="Times New Roman"/>
                          <a:cs typeface="Times New Roman"/>
                        </a:rPr>
                        <a:t>Jeder Untertitel </a:t>
                      </a:r>
                      <a:r>
                        <a:rPr lang="tr-TR" sz="1600" dirty="0" err="1" smtClean="0">
                          <a:latin typeface="Times New Roman"/>
                          <a:ea typeface="Times New Roman"/>
                          <a:cs typeface="Times New Roman"/>
                        </a:rPr>
                        <a:t>kann</a:t>
                      </a:r>
                      <a:r>
                        <a:rPr lang="tr-TR" sz="1600" dirty="0" smtClean="0">
                          <a:latin typeface="Times New Roman"/>
                          <a:ea typeface="Times New Roman"/>
                          <a:cs typeface="Times New Roman"/>
                        </a:rPr>
                        <a:t>  </a:t>
                      </a:r>
                      <a:r>
                        <a:rPr lang="de-DE" sz="1600" dirty="0" smtClean="0">
                          <a:latin typeface="Times New Roman"/>
                          <a:ea typeface="Times New Roman"/>
                          <a:cs typeface="Times New Roman"/>
                        </a:rPr>
                        <a:t>in </a:t>
                      </a:r>
                      <a:r>
                        <a:rPr lang="de-DE" sz="1600" dirty="0">
                          <a:latin typeface="Times New Roman"/>
                          <a:ea typeface="Times New Roman"/>
                          <a:cs typeface="Times New Roman"/>
                        </a:rPr>
                        <a:t>je 10 Unterrichtsstunden </a:t>
                      </a:r>
                      <a:r>
                        <a:rPr lang="de-DE" sz="1600" dirty="0" smtClean="0">
                          <a:latin typeface="Times New Roman"/>
                          <a:ea typeface="Times New Roman"/>
                          <a:cs typeface="Times New Roman"/>
                        </a:rPr>
                        <a:t>behandelt werden.</a:t>
                      </a:r>
                      <a:endParaRPr lang="tr-TR" sz="1600" dirty="0">
                        <a:latin typeface="Calibri"/>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01927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47</a:t>
            </a:fld>
            <a:endParaRPr lang="tr-TR"/>
          </a:p>
        </p:txBody>
      </p:sp>
      <p:sp>
        <p:nvSpPr>
          <p:cNvPr id="5" name="4 Dikdörtgen"/>
          <p:cNvSpPr/>
          <p:nvPr/>
        </p:nvSpPr>
        <p:spPr>
          <a:xfrm>
            <a:off x="2432665" y="332656"/>
            <a:ext cx="4299575" cy="523220"/>
          </a:xfrm>
          <a:prstGeom prst="rect">
            <a:avLst/>
          </a:prstGeom>
        </p:spPr>
        <p:txBody>
          <a:bodyPr wrap="none">
            <a:spAutoFit/>
          </a:bodyPr>
          <a:lstStyle/>
          <a:p>
            <a:pPr algn="ctr"/>
            <a:r>
              <a:rPr lang="tr-TR" sz="2800" b="1" dirty="0" smtClean="0">
                <a:solidFill>
                  <a:schemeClr val="bg1"/>
                </a:solidFill>
              </a:rPr>
              <a:t>Ünite ve Kazanım Sayısı</a:t>
            </a:r>
            <a:endParaRPr lang="tr-TR" sz="2800" dirty="0">
              <a:solidFill>
                <a:schemeClr val="bg1"/>
              </a:solidFill>
            </a:endParaRPr>
          </a:p>
        </p:txBody>
      </p:sp>
      <p:graphicFrame>
        <p:nvGraphicFramePr>
          <p:cNvPr id="9" name="8 Tablo"/>
          <p:cNvGraphicFramePr>
            <a:graphicFrameLocks noGrp="1"/>
          </p:cNvGraphicFramePr>
          <p:nvPr/>
        </p:nvGraphicFramePr>
        <p:xfrm>
          <a:off x="857224" y="1214416"/>
          <a:ext cx="7715304" cy="5218176"/>
        </p:xfrm>
        <a:graphic>
          <a:graphicData uri="http://schemas.openxmlformats.org/drawingml/2006/table">
            <a:tbl>
              <a:tblPr/>
              <a:tblGrid>
                <a:gridCol w="2286016"/>
                <a:gridCol w="2857520"/>
                <a:gridCol w="2571768"/>
              </a:tblGrid>
              <a:tr h="317007">
                <a:tc rowSpan="4">
                  <a:txBody>
                    <a:bodyPr/>
                    <a:lstStyle/>
                    <a:p>
                      <a:pPr marL="457200" algn="ctr">
                        <a:lnSpc>
                          <a:spcPct val="107000"/>
                        </a:lnSpc>
                        <a:spcAft>
                          <a:spcPts val="0"/>
                        </a:spcAft>
                      </a:pPr>
                      <a:endParaRPr lang="tr-TR" sz="2400" dirty="0">
                        <a:latin typeface="Calibri"/>
                        <a:ea typeface="Calibri"/>
                        <a:cs typeface="Times New Roman"/>
                      </a:endParaRPr>
                    </a:p>
                    <a:p>
                      <a:pPr marL="457200" algn="ctr">
                        <a:lnSpc>
                          <a:spcPct val="107000"/>
                        </a:lnSpc>
                        <a:spcAft>
                          <a:spcPts val="0"/>
                        </a:spcAft>
                      </a:pPr>
                      <a:r>
                        <a:rPr lang="de-DE" sz="2400" b="1" dirty="0">
                          <a:latin typeface="Times New Roman"/>
                          <a:ea typeface="Calibri"/>
                          <a:cs typeface="Times New Roman"/>
                        </a:rPr>
                        <a:t>A1.1</a:t>
                      </a:r>
                      <a:endParaRPr lang="tr-T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2000" dirty="0">
                          <a:latin typeface="Times New Roman"/>
                          <a:ea typeface="Calibri"/>
                          <a:cs typeface="Times New Roman"/>
                        </a:rPr>
                        <a:t>Hören: 14</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2000" dirty="0">
                        <a:latin typeface="Times New Roman"/>
                        <a:ea typeface="Calibri"/>
                        <a:cs typeface="Times New Roman"/>
                      </a:endParaRPr>
                    </a:p>
                    <a:p>
                      <a:pPr marL="457200" algn="ctr">
                        <a:lnSpc>
                          <a:spcPct val="107000"/>
                        </a:lnSpc>
                        <a:spcAft>
                          <a:spcPts val="0"/>
                        </a:spcAft>
                      </a:pPr>
                      <a:r>
                        <a:rPr lang="de-DE" sz="2000" dirty="0">
                          <a:latin typeface="Times New Roman"/>
                          <a:ea typeface="Calibri"/>
                          <a:cs typeface="Times New Roman"/>
                        </a:rPr>
                        <a:t>Insgesamt: 85</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Sprechen: 29</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Lesen: 18</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Schreiben: 24</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rowSpan="4">
                  <a:txBody>
                    <a:bodyPr/>
                    <a:lstStyle/>
                    <a:p>
                      <a:pPr marL="457200" algn="ctr">
                        <a:lnSpc>
                          <a:spcPct val="107000"/>
                        </a:lnSpc>
                        <a:spcAft>
                          <a:spcPts val="0"/>
                        </a:spcAft>
                      </a:pPr>
                      <a:endParaRPr lang="tr-TR" sz="2400" dirty="0">
                        <a:latin typeface="Calibri"/>
                        <a:ea typeface="Calibri"/>
                        <a:cs typeface="Times New Roman"/>
                      </a:endParaRPr>
                    </a:p>
                    <a:p>
                      <a:pPr marL="457200" algn="ctr">
                        <a:lnSpc>
                          <a:spcPct val="107000"/>
                        </a:lnSpc>
                        <a:spcAft>
                          <a:spcPts val="0"/>
                        </a:spcAft>
                      </a:pPr>
                      <a:r>
                        <a:rPr lang="de-DE" sz="2400" b="1" dirty="0">
                          <a:latin typeface="Times New Roman"/>
                          <a:ea typeface="Calibri"/>
                          <a:cs typeface="Times New Roman"/>
                        </a:rPr>
                        <a:t>A1.2</a:t>
                      </a:r>
                      <a:endParaRPr lang="tr-T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2000" dirty="0">
                          <a:latin typeface="Times New Roman"/>
                          <a:ea typeface="Calibri"/>
                          <a:cs typeface="Times New Roman"/>
                        </a:rPr>
                        <a:t>Hören: 16</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2000" dirty="0">
                        <a:latin typeface="Times New Roman"/>
                        <a:ea typeface="Calibri"/>
                        <a:cs typeface="Times New Roman"/>
                      </a:endParaRPr>
                    </a:p>
                    <a:p>
                      <a:pPr marL="457200" algn="ctr">
                        <a:lnSpc>
                          <a:spcPct val="107000"/>
                        </a:lnSpc>
                        <a:spcAft>
                          <a:spcPts val="0"/>
                        </a:spcAft>
                      </a:pPr>
                      <a:r>
                        <a:rPr lang="de-DE" sz="2000" dirty="0">
                          <a:latin typeface="Times New Roman"/>
                          <a:ea typeface="Calibri"/>
                          <a:cs typeface="Times New Roman"/>
                        </a:rPr>
                        <a:t>Insgesamt: 68</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Sprechen: 22</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Lesen: 17</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Schreiben: 13</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rowSpan="4">
                  <a:txBody>
                    <a:bodyPr/>
                    <a:lstStyle/>
                    <a:p>
                      <a:pPr marL="457200" algn="ctr">
                        <a:lnSpc>
                          <a:spcPct val="107000"/>
                        </a:lnSpc>
                        <a:spcAft>
                          <a:spcPts val="0"/>
                        </a:spcAft>
                      </a:pPr>
                      <a:endParaRPr lang="tr-TR" sz="2400" dirty="0">
                        <a:latin typeface="Calibri"/>
                        <a:ea typeface="Calibri"/>
                        <a:cs typeface="Times New Roman"/>
                      </a:endParaRPr>
                    </a:p>
                    <a:p>
                      <a:pPr marL="457200" algn="ctr">
                        <a:lnSpc>
                          <a:spcPct val="107000"/>
                        </a:lnSpc>
                        <a:spcAft>
                          <a:spcPts val="0"/>
                        </a:spcAft>
                      </a:pPr>
                      <a:r>
                        <a:rPr lang="de-DE" sz="2400" b="1" dirty="0">
                          <a:latin typeface="Times New Roman"/>
                          <a:ea typeface="Calibri"/>
                          <a:cs typeface="Times New Roman"/>
                        </a:rPr>
                        <a:t>A2.1</a:t>
                      </a:r>
                      <a:endParaRPr lang="tr-T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2000" dirty="0">
                          <a:latin typeface="Times New Roman"/>
                          <a:ea typeface="Calibri"/>
                          <a:cs typeface="Times New Roman"/>
                        </a:rPr>
                        <a:t>Hören: 10</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2000" dirty="0">
                        <a:latin typeface="Times New Roman"/>
                        <a:ea typeface="Calibri"/>
                        <a:cs typeface="Times New Roman"/>
                      </a:endParaRPr>
                    </a:p>
                    <a:p>
                      <a:pPr marL="457200" algn="ctr">
                        <a:lnSpc>
                          <a:spcPct val="107000"/>
                        </a:lnSpc>
                        <a:spcAft>
                          <a:spcPts val="0"/>
                        </a:spcAft>
                      </a:pPr>
                      <a:r>
                        <a:rPr lang="de-DE" sz="2000" dirty="0">
                          <a:latin typeface="Times New Roman"/>
                          <a:ea typeface="Calibri"/>
                          <a:cs typeface="Times New Roman"/>
                        </a:rPr>
                        <a:t>Insgesamt: 59</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Sprechen: 27</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Lesen: 10</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Schreiben: 12</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rowSpan="4">
                  <a:txBody>
                    <a:bodyPr/>
                    <a:lstStyle/>
                    <a:p>
                      <a:pPr marL="457200" algn="ctr">
                        <a:lnSpc>
                          <a:spcPct val="107000"/>
                        </a:lnSpc>
                        <a:spcAft>
                          <a:spcPts val="0"/>
                        </a:spcAft>
                      </a:pPr>
                      <a:endParaRPr lang="tr-TR" sz="2400" dirty="0">
                        <a:latin typeface="Calibri"/>
                        <a:ea typeface="Calibri"/>
                        <a:cs typeface="Times New Roman"/>
                      </a:endParaRPr>
                    </a:p>
                    <a:p>
                      <a:pPr marL="457200" algn="ctr">
                        <a:lnSpc>
                          <a:spcPct val="107000"/>
                        </a:lnSpc>
                        <a:spcAft>
                          <a:spcPts val="0"/>
                        </a:spcAft>
                      </a:pPr>
                      <a:r>
                        <a:rPr lang="de-DE" sz="2400" b="1" dirty="0">
                          <a:latin typeface="Times New Roman"/>
                          <a:ea typeface="Calibri"/>
                          <a:cs typeface="Times New Roman"/>
                        </a:rPr>
                        <a:t>A2.2</a:t>
                      </a:r>
                      <a:endParaRPr lang="tr-T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2000" dirty="0">
                          <a:latin typeface="Times New Roman"/>
                          <a:ea typeface="Calibri"/>
                          <a:cs typeface="Times New Roman"/>
                        </a:rPr>
                        <a:t>Hören: 7</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2000" dirty="0">
                        <a:latin typeface="Times New Roman"/>
                        <a:ea typeface="Calibri"/>
                        <a:cs typeface="Times New Roman"/>
                      </a:endParaRPr>
                    </a:p>
                    <a:p>
                      <a:pPr marL="457200" algn="ctr">
                        <a:lnSpc>
                          <a:spcPct val="107000"/>
                        </a:lnSpc>
                        <a:spcAft>
                          <a:spcPts val="0"/>
                        </a:spcAft>
                      </a:pPr>
                      <a:r>
                        <a:rPr lang="de-DE" sz="2000" dirty="0">
                          <a:latin typeface="Times New Roman"/>
                          <a:ea typeface="Calibri"/>
                          <a:cs typeface="Times New Roman"/>
                        </a:rPr>
                        <a:t>Insgesamt: 56</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Sprechen: 25</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Lesen: 12</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17007">
                <a:tc vMerge="1">
                  <a:txBody>
                    <a:bodyPr/>
                    <a:lstStyle/>
                    <a:p>
                      <a:endParaRPr lang="tr-TR"/>
                    </a:p>
                  </a:txBody>
                  <a:tcPr/>
                </a:tc>
                <a:tc>
                  <a:txBody>
                    <a:bodyPr/>
                    <a:lstStyle/>
                    <a:p>
                      <a:pPr marL="457200">
                        <a:lnSpc>
                          <a:spcPct val="107000"/>
                        </a:lnSpc>
                        <a:spcAft>
                          <a:spcPts val="0"/>
                        </a:spcAft>
                      </a:pPr>
                      <a:r>
                        <a:rPr lang="de-DE" sz="2000" dirty="0">
                          <a:latin typeface="Times New Roman"/>
                          <a:ea typeface="Calibri"/>
                          <a:cs typeface="Times New Roman"/>
                        </a:rPr>
                        <a:t>Schreiben: 12</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48</a:t>
            </a:fld>
            <a:endParaRPr lang="tr-TR"/>
          </a:p>
        </p:txBody>
      </p:sp>
      <p:sp>
        <p:nvSpPr>
          <p:cNvPr id="5" name="4 Dikdörtgen"/>
          <p:cNvSpPr/>
          <p:nvPr/>
        </p:nvSpPr>
        <p:spPr>
          <a:xfrm>
            <a:off x="2233141" y="332656"/>
            <a:ext cx="4299575" cy="523220"/>
          </a:xfrm>
          <a:prstGeom prst="rect">
            <a:avLst/>
          </a:prstGeom>
        </p:spPr>
        <p:txBody>
          <a:bodyPr wrap="none">
            <a:spAutoFit/>
          </a:bodyPr>
          <a:lstStyle/>
          <a:p>
            <a:pPr algn="ctr"/>
            <a:r>
              <a:rPr lang="tr-TR" sz="2800" b="1" dirty="0" smtClean="0">
                <a:solidFill>
                  <a:schemeClr val="bg1"/>
                </a:solidFill>
              </a:rPr>
              <a:t>Ünite ve Kazanım Sayısı</a:t>
            </a:r>
            <a:endParaRPr lang="tr-TR" sz="2800" dirty="0">
              <a:solidFill>
                <a:schemeClr val="bg1"/>
              </a:solidFill>
            </a:endParaRPr>
          </a:p>
        </p:txBody>
      </p:sp>
      <p:graphicFrame>
        <p:nvGraphicFramePr>
          <p:cNvPr id="6" name="5 Tablo"/>
          <p:cNvGraphicFramePr>
            <a:graphicFrameLocks noGrp="1"/>
          </p:cNvGraphicFramePr>
          <p:nvPr/>
        </p:nvGraphicFramePr>
        <p:xfrm>
          <a:off x="857224" y="1000108"/>
          <a:ext cx="7358114" cy="5218440"/>
        </p:xfrm>
        <a:graphic>
          <a:graphicData uri="http://schemas.openxmlformats.org/drawingml/2006/table">
            <a:tbl>
              <a:tblPr/>
              <a:tblGrid>
                <a:gridCol w="1882046"/>
                <a:gridCol w="3023363"/>
                <a:gridCol w="2452705"/>
              </a:tblGrid>
              <a:tr h="250033">
                <a:tc rowSpan="4">
                  <a:txBody>
                    <a:bodyPr/>
                    <a:lstStyle/>
                    <a:p>
                      <a:pPr marL="457200" algn="ctr">
                        <a:lnSpc>
                          <a:spcPct val="107000"/>
                        </a:lnSpc>
                        <a:spcAft>
                          <a:spcPts val="0"/>
                        </a:spcAft>
                      </a:pPr>
                      <a:endParaRPr lang="tr-TR" sz="2000" dirty="0">
                        <a:latin typeface="Calibri"/>
                        <a:ea typeface="Calibri"/>
                        <a:cs typeface="Times New Roman"/>
                      </a:endParaRPr>
                    </a:p>
                    <a:p>
                      <a:pPr marL="457200" algn="ctr">
                        <a:lnSpc>
                          <a:spcPct val="107000"/>
                        </a:lnSpc>
                        <a:spcAft>
                          <a:spcPts val="0"/>
                        </a:spcAft>
                      </a:pPr>
                      <a:r>
                        <a:rPr lang="de-DE" sz="2000" b="1" dirty="0">
                          <a:latin typeface="Times New Roman"/>
                          <a:ea typeface="Calibri"/>
                          <a:cs typeface="Times New Roman"/>
                        </a:rPr>
                        <a:t>B1.1</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600" dirty="0">
                          <a:latin typeface="Times New Roman"/>
                          <a:ea typeface="Calibri"/>
                          <a:cs typeface="Times New Roman"/>
                        </a:rPr>
                        <a:t>Hören: 10</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1800" dirty="0">
                        <a:latin typeface="Times New Roman"/>
                        <a:ea typeface="Calibri"/>
                        <a:cs typeface="Times New Roman"/>
                      </a:endParaRPr>
                    </a:p>
                    <a:p>
                      <a:pPr marL="457200" algn="ctr">
                        <a:lnSpc>
                          <a:spcPct val="107000"/>
                        </a:lnSpc>
                        <a:spcAft>
                          <a:spcPts val="0"/>
                        </a:spcAft>
                      </a:pPr>
                      <a:r>
                        <a:rPr lang="de-DE" sz="1800" dirty="0">
                          <a:latin typeface="Times New Roman"/>
                          <a:ea typeface="Calibri"/>
                          <a:cs typeface="Times New Roman"/>
                        </a:rPr>
                        <a:t>Insgesamt: 58</a:t>
                      </a:r>
                      <a:endParaRPr lang="tr-T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Sprechen: 22</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Lesen: 12</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Schreiben: 14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rowSpan="4">
                  <a:txBody>
                    <a:bodyPr/>
                    <a:lstStyle/>
                    <a:p>
                      <a:pPr marL="457200" algn="ctr">
                        <a:lnSpc>
                          <a:spcPct val="107000"/>
                        </a:lnSpc>
                        <a:spcAft>
                          <a:spcPts val="0"/>
                        </a:spcAft>
                      </a:pPr>
                      <a:endParaRPr lang="tr-TR" sz="2000" dirty="0">
                        <a:latin typeface="Calibri"/>
                        <a:ea typeface="Calibri"/>
                        <a:cs typeface="Times New Roman"/>
                      </a:endParaRPr>
                    </a:p>
                    <a:p>
                      <a:pPr marL="457200" algn="ctr">
                        <a:lnSpc>
                          <a:spcPct val="107000"/>
                        </a:lnSpc>
                        <a:spcAft>
                          <a:spcPts val="0"/>
                        </a:spcAft>
                      </a:pPr>
                      <a:r>
                        <a:rPr lang="de-DE" sz="2000" b="1" dirty="0">
                          <a:latin typeface="Times New Roman"/>
                          <a:ea typeface="Calibri"/>
                          <a:cs typeface="Times New Roman"/>
                        </a:rPr>
                        <a:t>B1.2</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600" dirty="0">
                          <a:latin typeface="Times New Roman"/>
                          <a:ea typeface="Calibri"/>
                          <a:cs typeface="Times New Roman"/>
                        </a:rPr>
                        <a:t>Hören: 13</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gn="ctr">
                        <a:lnSpc>
                          <a:spcPct val="107000"/>
                        </a:lnSpc>
                        <a:spcAft>
                          <a:spcPts val="0"/>
                        </a:spcAft>
                      </a:pPr>
                      <a:endParaRPr lang="de-DE" sz="1800" dirty="0">
                        <a:latin typeface="Times New Roman"/>
                        <a:ea typeface="Calibri"/>
                        <a:cs typeface="Times New Roman"/>
                      </a:endParaRPr>
                    </a:p>
                    <a:p>
                      <a:pPr marL="457200" algn="ctr">
                        <a:lnSpc>
                          <a:spcPct val="107000"/>
                        </a:lnSpc>
                        <a:spcAft>
                          <a:spcPts val="0"/>
                        </a:spcAft>
                      </a:pPr>
                      <a:r>
                        <a:rPr lang="de-DE" sz="1800" dirty="0">
                          <a:latin typeface="Times New Roman"/>
                          <a:ea typeface="Calibri"/>
                          <a:cs typeface="Times New Roman"/>
                        </a:rPr>
                        <a:t>Insgesamt: 75</a:t>
                      </a:r>
                      <a:endParaRPr lang="tr-T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Sprechen: 32</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Lesen: 14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Schreiben: 16</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rowSpan="4">
                  <a:txBody>
                    <a:bodyPr/>
                    <a:lstStyle/>
                    <a:p>
                      <a:pPr marL="457200" algn="ctr">
                        <a:lnSpc>
                          <a:spcPct val="107000"/>
                        </a:lnSpc>
                        <a:spcAft>
                          <a:spcPts val="0"/>
                        </a:spcAft>
                      </a:pPr>
                      <a:endParaRPr lang="tr-TR" sz="2000" dirty="0">
                        <a:latin typeface="Calibri"/>
                        <a:ea typeface="Calibri"/>
                        <a:cs typeface="Times New Roman"/>
                      </a:endParaRPr>
                    </a:p>
                    <a:p>
                      <a:pPr marL="457200" algn="ctr">
                        <a:lnSpc>
                          <a:spcPct val="107000"/>
                        </a:lnSpc>
                        <a:spcAft>
                          <a:spcPts val="0"/>
                        </a:spcAft>
                      </a:pPr>
                      <a:r>
                        <a:rPr lang="de-DE" sz="2000" b="1" dirty="0">
                          <a:latin typeface="Times New Roman"/>
                          <a:ea typeface="Calibri"/>
                          <a:cs typeface="Times New Roman"/>
                        </a:rPr>
                        <a:t>B2.1</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600" dirty="0">
                          <a:latin typeface="Times New Roman"/>
                          <a:ea typeface="Calibri"/>
                          <a:cs typeface="Times New Roman"/>
                        </a:rPr>
                        <a:t>Hören: 9</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gn="ctr">
                        <a:lnSpc>
                          <a:spcPct val="107000"/>
                        </a:lnSpc>
                        <a:spcAft>
                          <a:spcPts val="0"/>
                        </a:spcAft>
                      </a:pPr>
                      <a:endParaRPr lang="de-DE" sz="1800" dirty="0">
                        <a:latin typeface="Times New Roman"/>
                        <a:ea typeface="Calibri"/>
                        <a:cs typeface="Times New Roman"/>
                      </a:endParaRPr>
                    </a:p>
                    <a:p>
                      <a:pPr marL="457200" algn="ctr">
                        <a:lnSpc>
                          <a:spcPct val="107000"/>
                        </a:lnSpc>
                        <a:spcAft>
                          <a:spcPts val="0"/>
                        </a:spcAft>
                      </a:pPr>
                      <a:r>
                        <a:rPr lang="de-DE" sz="1800" dirty="0">
                          <a:latin typeface="Times New Roman"/>
                          <a:ea typeface="Calibri"/>
                          <a:cs typeface="Times New Roman"/>
                        </a:rPr>
                        <a:t>Insgesamt: 53</a:t>
                      </a:r>
                      <a:endParaRPr lang="tr-T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Sprechen: 16</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Lesen: 14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Schreiben: 14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rowSpan="4">
                  <a:txBody>
                    <a:bodyPr/>
                    <a:lstStyle/>
                    <a:p>
                      <a:pPr marL="457200" algn="ctr">
                        <a:lnSpc>
                          <a:spcPct val="107000"/>
                        </a:lnSpc>
                        <a:spcAft>
                          <a:spcPts val="0"/>
                        </a:spcAft>
                      </a:pPr>
                      <a:endParaRPr lang="tr-TR" sz="2000" dirty="0">
                        <a:latin typeface="Calibri"/>
                        <a:ea typeface="Calibri"/>
                        <a:cs typeface="Times New Roman"/>
                      </a:endParaRPr>
                    </a:p>
                    <a:p>
                      <a:pPr marL="457200" algn="ctr">
                        <a:lnSpc>
                          <a:spcPct val="107000"/>
                        </a:lnSpc>
                        <a:spcAft>
                          <a:spcPts val="0"/>
                        </a:spcAft>
                      </a:pPr>
                      <a:r>
                        <a:rPr lang="de-DE" sz="2000" b="1" dirty="0">
                          <a:latin typeface="Times New Roman"/>
                          <a:ea typeface="Calibri"/>
                          <a:cs typeface="Times New Roman"/>
                        </a:rPr>
                        <a:t>B2.2</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600" dirty="0">
                          <a:latin typeface="Times New Roman"/>
                          <a:ea typeface="Calibri"/>
                          <a:cs typeface="Times New Roman"/>
                        </a:rPr>
                        <a:t>Hören: 13</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1800" dirty="0">
                        <a:latin typeface="Times New Roman"/>
                        <a:ea typeface="Calibri"/>
                        <a:cs typeface="Times New Roman"/>
                      </a:endParaRPr>
                    </a:p>
                    <a:p>
                      <a:pPr marL="457200" algn="ctr">
                        <a:lnSpc>
                          <a:spcPct val="107000"/>
                        </a:lnSpc>
                        <a:spcAft>
                          <a:spcPts val="0"/>
                        </a:spcAft>
                      </a:pPr>
                      <a:r>
                        <a:rPr lang="de-DE" sz="1800" dirty="0">
                          <a:latin typeface="Times New Roman"/>
                          <a:ea typeface="Calibri"/>
                          <a:cs typeface="Times New Roman"/>
                        </a:rPr>
                        <a:t>Insgesamt: 67</a:t>
                      </a:r>
                      <a:endParaRPr lang="tr-T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Sprechen: 24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Lesen: 15</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Schreiben: 15</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rowSpan="4">
                  <a:txBody>
                    <a:bodyPr/>
                    <a:lstStyle/>
                    <a:p>
                      <a:pPr marL="457200" algn="ctr">
                        <a:lnSpc>
                          <a:spcPct val="107000"/>
                        </a:lnSpc>
                        <a:spcAft>
                          <a:spcPts val="0"/>
                        </a:spcAft>
                      </a:pPr>
                      <a:endParaRPr lang="tr-TR" sz="2000" dirty="0">
                        <a:latin typeface="Calibri"/>
                        <a:ea typeface="Calibri"/>
                        <a:cs typeface="Times New Roman"/>
                      </a:endParaRPr>
                    </a:p>
                    <a:p>
                      <a:pPr marL="457200" algn="ctr">
                        <a:lnSpc>
                          <a:spcPct val="107000"/>
                        </a:lnSpc>
                        <a:spcAft>
                          <a:spcPts val="0"/>
                        </a:spcAft>
                      </a:pPr>
                      <a:r>
                        <a:rPr lang="de-DE" sz="2000" b="1" dirty="0">
                          <a:latin typeface="Times New Roman"/>
                          <a:ea typeface="Calibri"/>
                          <a:cs typeface="Times New Roman"/>
                        </a:rPr>
                        <a:t>C1.1</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600" dirty="0">
                          <a:latin typeface="Times New Roman"/>
                          <a:ea typeface="Calibri"/>
                          <a:cs typeface="Times New Roman"/>
                        </a:rPr>
                        <a:t>Hören: 3</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57200">
                        <a:lnSpc>
                          <a:spcPct val="107000"/>
                        </a:lnSpc>
                        <a:spcAft>
                          <a:spcPts val="0"/>
                        </a:spcAft>
                      </a:pPr>
                      <a:endParaRPr lang="de-DE" sz="1800" dirty="0">
                        <a:latin typeface="Times New Roman"/>
                        <a:ea typeface="Calibri"/>
                        <a:cs typeface="Times New Roman"/>
                      </a:endParaRPr>
                    </a:p>
                    <a:p>
                      <a:pPr marL="457200" algn="ctr">
                        <a:lnSpc>
                          <a:spcPct val="107000"/>
                        </a:lnSpc>
                        <a:spcAft>
                          <a:spcPts val="0"/>
                        </a:spcAft>
                      </a:pPr>
                      <a:r>
                        <a:rPr lang="de-DE" sz="1800" dirty="0">
                          <a:latin typeface="Times New Roman"/>
                          <a:ea typeface="Calibri"/>
                          <a:cs typeface="Times New Roman"/>
                        </a:rPr>
                        <a:t>Insgesamt: 16</a:t>
                      </a:r>
                      <a:endParaRPr lang="tr-T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Sprechen: 5</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Lesen: 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250033">
                <a:tc vMerge="1">
                  <a:txBody>
                    <a:bodyPr/>
                    <a:lstStyle/>
                    <a:p>
                      <a:endParaRPr lang="tr-TR"/>
                    </a:p>
                  </a:txBody>
                  <a:tcPr/>
                </a:tc>
                <a:tc>
                  <a:txBody>
                    <a:bodyPr/>
                    <a:lstStyle/>
                    <a:p>
                      <a:pPr marL="457200">
                        <a:lnSpc>
                          <a:spcPct val="107000"/>
                        </a:lnSpc>
                        <a:spcAft>
                          <a:spcPts val="0"/>
                        </a:spcAft>
                      </a:pPr>
                      <a:r>
                        <a:rPr lang="de-DE" sz="1600" dirty="0">
                          <a:latin typeface="Times New Roman"/>
                          <a:ea typeface="Calibri"/>
                          <a:cs typeface="Times New Roman"/>
                        </a:rPr>
                        <a:t>Schreiben: 4</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49</a:t>
            </a:fld>
            <a:endParaRPr lang="tr-TR"/>
          </a:p>
        </p:txBody>
      </p:sp>
      <p:sp>
        <p:nvSpPr>
          <p:cNvPr id="4" name="Dikdörtgen 3"/>
          <p:cNvSpPr/>
          <p:nvPr/>
        </p:nvSpPr>
        <p:spPr>
          <a:xfrm>
            <a:off x="1187624" y="188640"/>
            <a:ext cx="6696744" cy="523220"/>
          </a:xfrm>
          <a:prstGeom prst="rect">
            <a:avLst/>
          </a:prstGeom>
        </p:spPr>
        <p:txBody>
          <a:bodyPr wrap="square">
            <a:spAutoFit/>
          </a:bodyPr>
          <a:lstStyle/>
          <a:p>
            <a:pPr algn="ctr"/>
            <a:r>
              <a:rPr lang="tr-TR" sz="2800" b="1" dirty="0">
                <a:solidFill>
                  <a:schemeClr val="bg1"/>
                </a:solidFill>
              </a:rPr>
              <a:t>Programın Yapısı </a:t>
            </a:r>
          </a:p>
        </p:txBody>
      </p:sp>
      <p:pic>
        <p:nvPicPr>
          <p:cNvPr id="10242" name="Picture 2"/>
          <p:cNvPicPr>
            <a:picLocks noChangeAspect="1" noChangeArrowheads="1"/>
          </p:cNvPicPr>
          <p:nvPr/>
        </p:nvPicPr>
        <p:blipFill>
          <a:blip r:embed="rId2" cstate="print"/>
          <a:srcRect/>
          <a:stretch>
            <a:fillRect/>
          </a:stretch>
        </p:blipFill>
        <p:spPr bwMode="auto">
          <a:xfrm>
            <a:off x="1500166" y="2000240"/>
            <a:ext cx="6357982" cy="3398484"/>
          </a:xfrm>
          <a:prstGeom prst="rect">
            <a:avLst/>
          </a:prstGeom>
          <a:noFill/>
          <a:ln w="9525">
            <a:noFill/>
            <a:miter lim="800000"/>
            <a:headEnd/>
            <a:tailEnd/>
          </a:ln>
          <a:effectLst/>
        </p:spPr>
      </p:pic>
      <p:sp>
        <p:nvSpPr>
          <p:cNvPr id="8" name="7 Yuvarlatılmış Dikdörtgen"/>
          <p:cNvSpPr/>
          <p:nvPr/>
        </p:nvSpPr>
        <p:spPr>
          <a:xfrm>
            <a:off x="928662" y="1571612"/>
            <a:ext cx="185738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Dilsel işlevler</a:t>
            </a:r>
            <a:endParaRPr lang="tr-TR" dirty="0"/>
          </a:p>
        </p:txBody>
      </p:sp>
      <p:sp>
        <p:nvSpPr>
          <p:cNvPr id="9" name="8 Yuvarlatılmış Dikdörtgen"/>
          <p:cNvSpPr/>
          <p:nvPr/>
        </p:nvSpPr>
        <p:spPr>
          <a:xfrm>
            <a:off x="357158" y="5072074"/>
            <a:ext cx="185738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Örnek cümleler</a:t>
            </a:r>
            <a:endParaRPr lang="tr-TR" dirty="0"/>
          </a:p>
        </p:txBody>
      </p:sp>
      <p:sp>
        <p:nvSpPr>
          <p:cNvPr id="10" name="9 Yuvarlatılmış Dikdörtgen"/>
          <p:cNvSpPr/>
          <p:nvPr/>
        </p:nvSpPr>
        <p:spPr>
          <a:xfrm>
            <a:off x="3643306" y="5500702"/>
            <a:ext cx="2357454"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Dört dil becerisine yönelik kazanımlar</a:t>
            </a:r>
            <a:endParaRPr lang="tr-TR" dirty="0"/>
          </a:p>
        </p:txBody>
      </p:sp>
      <p:sp>
        <p:nvSpPr>
          <p:cNvPr id="11" name="10 Yuvarlatılmış Dikdörtgen"/>
          <p:cNvSpPr/>
          <p:nvPr/>
        </p:nvSpPr>
        <p:spPr>
          <a:xfrm>
            <a:off x="3786182" y="1071546"/>
            <a:ext cx="185738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Ünitenin numarası ve adı</a:t>
            </a:r>
            <a:endParaRPr lang="tr-TR" dirty="0"/>
          </a:p>
        </p:txBody>
      </p:sp>
      <p:sp>
        <p:nvSpPr>
          <p:cNvPr id="12" name="11 Yuvarlatılmış Dikdörtgen"/>
          <p:cNvSpPr/>
          <p:nvPr/>
        </p:nvSpPr>
        <p:spPr>
          <a:xfrm>
            <a:off x="6500826" y="1571612"/>
            <a:ext cx="185738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Dil seviyesi</a:t>
            </a:r>
            <a:endParaRPr lang="tr-TR" dirty="0"/>
          </a:p>
        </p:txBody>
      </p:sp>
      <p:sp>
        <p:nvSpPr>
          <p:cNvPr id="14" name="13 Yuvarlatılmış Dikdörtgen"/>
          <p:cNvSpPr/>
          <p:nvPr/>
        </p:nvSpPr>
        <p:spPr>
          <a:xfrm>
            <a:off x="6786578" y="4929198"/>
            <a:ext cx="185738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Dilbilgisi konuları</a:t>
            </a:r>
            <a:endParaRPr lang="tr-TR" dirty="0"/>
          </a:p>
        </p:txBody>
      </p:sp>
      <p:cxnSp>
        <p:nvCxnSpPr>
          <p:cNvPr id="16" name="15 Düz Ok Bağlayıcısı"/>
          <p:cNvCxnSpPr/>
          <p:nvPr/>
        </p:nvCxnSpPr>
        <p:spPr>
          <a:xfrm>
            <a:off x="1071538" y="2285992"/>
            <a:ext cx="714380" cy="642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Düz Ok Bağlayıcısı"/>
          <p:cNvCxnSpPr/>
          <p:nvPr/>
        </p:nvCxnSpPr>
        <p:spPr>
          <a:xfrm flipV="1">
            <a:off x="1214414" y="4714884"/>
            <a:ext cx="785818" cy="3571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18 Düz Ok Bağlayıcısı"/>
          <p:cNvCxnSpPr/>
          <p:nvPr/>
        </p:nvCxnSpPr>
        <p:spPr>
          <a:xfrm rot="5400000" flipH="1" flipV="1">
            <a:off x="4499768" y="5429264"/>
            <a:ext cx="429422"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22 Düz Ok Bağlayıcısı"/>
          <p:cNvCxnSpPr/>
          <p:nvPr/>
        </p:nvCxnSpPr>
        <p:spPr>
          <a:xfrm rot="16200000" flipV="1">
            <a:off x="6786181" y="4429529"/>
            <a:ext cx="929488" cy="3571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25 Düz Ok Bağlayıcısı"/>
          <p:cNvCxnSpPr/>
          <p:nvPr/>
        </p:nvCxnSpPr>
        <p:spPr>
          <a:xfrm rot="10800000" flipV="1">
            <a:off x="6286512" y="2000240"/>
            <a:ext cx="642942"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30 Düz Ok Bağlayıcısı"/>
          <p:cNvCxnSpPr>
            <a:stCxn id="11" idx="2"/>
          </p:cNvCxnSpPr>
          <p:nvPr/>
        </p:nvCxnSpPr>
        <p:spPr>
          <a:xfrm rot="5400000">
            <a:off x="4536281" y="2035959"/>
            <a:ext cx="35719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17742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latin typeface="Arial" charset="-94"/>
                <a:ea typeface="Arial" charset="-94"/>
                <a:cs typeface="Arial" charset="-94"/>
              </a:rPr>
              <a:t>Güncelleme Sürecinde</a:t>
            </a:r>
            <a:br>
              <a:rPr lang="tr-TR" sz="2800" b="1" dirty="0">
                <a:latin typeface="Arial" charset="-94"/>
                <a:ea typeface="Arial" charset="-94"/>
                <a:cs typeface="Arial" charset="-94"/>
              </a:rPr>
            </a:br>
            <a:r>
              <a:rPr lang="tr-TR" sz="2800" b="1" dirty="0" smtClean="0">
                <a:latin typeface="Arial" charset="-94"/>
                <a:ea typeface="Arial" charset="-94"/>
                <a:cs typeface="Arial" charset="-94"/>
              </a:rPr>
              <a:t>Yapılan Çalışmalar</a:t>
            </a:r>
            <a:endParaRPr lang="tr-TR" sz="2800" b="1" dirty="0">
              <a:latin typeface="Arial" charset="-94"/>
              <a:ea typeface="Arial" charset="-94"/>
              <a:cs typeface="Arial" charset="-94"/>
            </a:endParaRPr>
          </a:p>
        </p:txBody>
      </p:sp>
      <p:sp>
        <p:nvSpPr>
          <p:cNvPr id="3" name="Slayt Numarası Yer Tutucusu 2"/>
          <p:cNvSpPr>
            <a:spLocks noGrp="1"/>
          </p:cNvSpPr>
          <p:nvPr>
            <p:ph type="sldNum" sz="quarter" idx="12"/>
          </p:nvPr>
        </p:nvSpPr>
        <p:spPr/>
        <p:txBody>
          <a:bodyPr/>
          <a:lstStyle/>
          <a:p>
            <a:pPr>
              <a:defRPr/>
            </a:pPr>
            <a:fld id="{BBA4644C-00A8-47E6-A3FF-99466AA884C0}" type="slidenum">
              <a:rPr lang="tr-TR" altLang="tr-TR" smtClean="0"/>
              <a:pPr>
                <a:defRPr/>
              </a:pPr>
              <a:t>5</a:t>
            </a:fld>
            <a:endParaRPr lang="tr-TR" altLang="tr-TR"/>
          </a:p>
        </p:txBody>
      </p:sp>
      <p:sp>
        <p:nvSpPr>
          <p:cNvPr id="4" name="10 Dikdörtgen"/>
          <p:cNvSpPr/>
          <p:nvPr/>
        </p:nvSpPr>
        <p:spPr>
          <a:xfrm>
            <a:off x="197768" y="1568737"/>
            <a:ext cx="7946132" cy="4893647"/>
          </a:xfrm>
          <a:prstGeom prst="rect">
            <a:avLst/>
          </a:prstGeom>
        </p:spPr>
        <p:txBody>
          <a:bodyPr wrap="square">
            <a:spAutoFit/>
          </a:bodyPr>
          <a:lstStyle/>
          <a:p>
            <a:pPr>
              <a:lnSpc>
                <a:spcPct val="150000"/>
              </a:lnSpc>
            </a:pPr>
            <a:r>
              <a:rPr lang="tr-TR" sz="2400" dirty="0" smtClean="0">
                <a:latin typeface="Tahoma" pitchFamily="34" charset="0"/>
              </a:rPr>
              <a:t>    </a:t>
            </a:r>
            <a:r>
              <a:rPr lang="tr-TR" sz="2400" dirty="0" smtClean="0"/>
              <a:t>İhtiyaç analizleri doğrultusunda hazırlanmış temalar </a:t>
            </a:r>
          </a:p>
          <a:p>
            <a:pPr>
              <a:lnSpc>
                <a:spcPct val="150000"/>
              </a:lnSpc>
              <a:buFont typeface="Wingdings" panose="05000000000000000000" pitchFamily="2" charset="2"/>
              <a:buChar char="Ø"/>
            </a:pPr>
            <a:r>
              <a:rPr lang="tr-TR" sz="2400" dirty="0" smtClean="0"/>
              <a:t> hedeflediği dil işlevleri, </a:t>
            </a:r>
          </a:p>
          <a:p>
            <a:pPr>
              <a:lnSpc>
                <a:spcPct val="150000"/>
              </a:lnSpc>
              <a:buFont typeface="Wingdings" panose="05000000000000000000" pitchFamily="2" charset="2"/>
              <a:buChar char="Ø"/>
            </a:pPr>
            <a:r>
              <a:rPr lang="tr-TR" sz="2400" dirty="0" smtClean="0"/>
              <a:t> değerler eğitimi,</a:t>
            </a:r>
          </a:p>
          <a:p>
            <a:pPr>
              <a:lnSpc>
                <a:spcPct val="150000"/>
              </a:lnSpc>
              <a:buFont typeface="Wingdings" panose="05000000000000000000" pitchFamily="2" charset="2"/>
              <a:buChar char="Ø"/>
            </a:pPr>
            <a:r>
              <a:rPr lang="tr-TR" sz="2400" dirty="0" smtClean="0"/>
              <a:t> 21. yy becerileri,</a:t>
            </a:r>
          </a:p>
          <a:p>
            <a:pPr>
              <a:lnSpc>
                <a:spcPct val="150000"/>
              </a:lnSpc>
              <a:buFont typeface="Wingdings" panose="05000000000000000000" pitchFamily="2" charset="2"/>
              <a:buChar char="Ø"/>
            </a:pPr>
            <a:r>
              <a:rPr lang="tr-TR" sz="2400" dirty="0" smtClean="0"/>
              <a:t> ve alan öğretmenlerinden gelen önerilere göre yeniden</a:t>
            </a:r>
          </a:p>
          <a:p>
            <a:pPr>
              <a:lnSpc>
                <a:spcPct val="150000"/>
              </a:lnSpc>
            </a:pPr>
            <a:r>
              <a:rPr lang="tr-TR" sz="2400" dirty="0" smtClean="0"/>
              <a:t>     düzenlenmiştir. </a:t>
            </a:r>
          </a:p>
          <a:p>
            <a:endParaRPr lang="tr-TR" sz="2400" dirty="0">
              <a:latin typeface="Tahoma" pitchFamily="34" charset="0"/>
            </a:endParaRPr>
          </a:p>
          <a:p>
            <a:endParaRPr lang="tr-TR" sz="2400" dirty="0" smtClean="0"/>
          </a:p>
          <a:p>
            <a:endParaRPr lang="tr-TR" sz="2400" dirty="0" smtClean="0"/>
          </a:p>
          <a:p>
            <a:endParaRPr lang="tr-TR" sz="2400" dirty="0" smtClean="0"/>
          </a:p>
        </p:txBody>
      </p:sp>
    </p:spTree>
    <p:extLst>
      <p:ext uri="{BB962C8B-B14F-4D97-AF65-F5344CB8AC3E}">
        <p14:creationId xmlns:p14="http://schemas.microsoft.com/office/powerpoint/2010/main" xmlns="" val="21205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50</a:t>
            </a:fld>
            <a:endParaRPr lang="tr-TR"/>
          </a:p>
        </p:txBody>
      </p:sp>
      <p:sp>
        <p:nvSpPr>
          <p:cNvPr id="5" name="Dikdörtgen 4"/>
          <p:cNvSpPr/>
          <p:nvPr/>
        </p:nvSpPr>
        <p:spPr>
          <a:xfrm>
            <a:off x="899592" y="0"/>
            <a:ext cx="8244408" cy="954107"/>
          </a:xfrm>
          <a:prstGeom prst="rect">
            <a:avLst/>
          </a:prstGeom>
        </p:spPr>
        <p:txBody>
          <a:bodyPr wrap="square">
            <a:spAutoFit/>
          </a:bodyPr>
          <a:lstStyle/>
          <a:p>
            <a:pPr algn="ctr"/>
            <a:r>
              <a:rPr lang="tr-TR" sz="2400" dirty="0" smtClean="0">
                <a:solidFill>
                  <a:schemeClr val="bg1"/>
                </a:solidFill>
              </a:rPr>
              <a:t> </a:t>
            </a:r>
            <a:r>
              <a:rPr lang="tr-TR" sz="2800" b="1" dirty="0" smtClean="0">
                <a:solidFill>
                  <a:schemeClr val="bg1"/>
                </a:solidFill>
              </a:rPr>
              <a:t>Almanca </a:t>
            </a:r>
            <a:r>
              <a:rPr lang="tr-TR" sz="2800" b="1" dirty="0">
                <a:solidFill>
                  <a:schemeClr val="bg1"/>
                </a:solidFill>
              </a:rPr>
              <a:t>Öğretim Programlarının Karşılaştırılması</a:t>
            </a:r>
          </a:p>
        </p:txBody>
      </p:sp>
      <p:graphicFrame>
        <p:nvGraphicFramePr>
          <p:cNvPr id="6" name="5 Tablo"/>
          <p:cNvGraphicFramePr>
            <a:graphicFrameLocks noGrp="1"/>
          </p:cNvGraphicFramePr>
          <p:nvPr>
            <p:extLst>
              <p:ext uri="{D42A27DB-BD31-4B8C-83A1-F6EECF244321}">
                <p14:modId xmlns:p14="http://schemas.microsoft.com/office/powerpoint/2010/main" xmlns="" val="1683823043"/>
              </p:ext>
            </p:extLst>
          </p:nvPr>
        </p:nvGraphicFramePr>
        <p:xfrm>
          <a:off x="285720" y="1142985"/>
          <a:ext cx="8429684" cy="5217012"/>
        </p:xfrm>
        <a:graphic>
          <a:graphicData uri="http://schemas.openxmlformats.org/drawingml/2006/table">
            <a:tbl>
              <a:tblPr/>
              <a:tblGrid>
                <a:gridCol w="592715"/>
                <a:gridCol w="3981597"/>
                <a:gridCol w="3855372"/>
              </a:tblGrid>
              <a:tr h="837601">
                <a:tc>
                  <a:txBody>
                    <a:bodyPr/>
                    <a:lstStyle/>
                    <a:p>
                      <a:pPr algn="ctr">
                        <a:lnSpc>
                          <a:spcPct val="115000"/>
                        </a:lnSpc>
                        <a:spcAft>
                          <a:spcPts val="0"/>
                        </a:spcAft>
                      </a:pPr>
                      <a:r>
                        <a:rPr lang="tr-TR" sz="2400" b="1" dirty="0">
                          <a:latin typeface="Times New Roman"/>
                          <a:ea typeface="Calibri"/>
                          <a:cs typeface="Times New Roman"/>
                        </a:rPr>
                        <a:t>Sıra No</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Eski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Yeni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2498">
                <a:tc>
                  <a:txBody>
                    <a:bodyPr/>
                    <a:lstStyle/>
                    <a:p>
                      <a:pPr algn="ctr">
                        <a:lnSpc>
                          <a:spcPct val="100000"/>
                        </a:lnSpc>
                        <a:spcAft>
                          <a:spcPts val="0"/>
                        </a:spcAft>
                      </a:pPr>
                      <a:r>
                        <a:rPr lang="tr-TR" sz="2400">
                          <a:latin typeface="Times New Roman"/>
                          <a:ea typeface="Calibri"/>
                          <a:cs typeface="Times New Roman"/>
                        </a:rPr>
                        <a:t>1</a:t>
                      </a:r>
                      <a:endParaRPr lang="tr-TR" sz="240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2400" dirty="0">
                          <a:latin typeface="Times New Roman"/>
                          <a:ea typeface="Calibri"/>
                          <a:cs typeface="Times New Roman"/>
                        </a:rPr>
                        <a:t>Almanca Dersi Öğretim Programı’nın tamamı Türkçedir. </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2400" spc="-5" dirty="0">
                          <a:latin typeface="Times New Roman"/>
                          <a:ea typeface="Calibri"/>
                          <a:cs typeface="Times New Roman"/>
                        </a:rPr>
                        <a:t>Almanca </a:t>
                      </a:r>
                      <a:r>
                        <a:rPr lang="tr-TR" sz="2400" spc="-5" dirty="0" smtClean="0">
                          <a:latin typeface="Times New Roman"/>
                          <a:ea typeface="Calibri"/>
                          <a:cs typeface="Times New Roman"/>
                        </a:rPr>
                        <a:t>Dersi </a:t>
                      </a:r>
                      <a:r>
                        <a:rPr lang="tr-TR" sz="2400" spc="-5" dirty="0">
                          <a:latin typeface="Times New Roman"/>
                          <a:ea typeface="Calibri"/>
                          <a:cs typeface="Times New Roman"/>
                        </a:rPr>
                        <a:t>Öğretim Programı Almancadır.</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266">
                <a:tc>
                  <a:txBody>
                    <a:bodyPr/>
                    <a:lstStyle/>
                    <a:p>
                      <a:pPr algn="ctr">
                        <a:lnSpc>
                          <a:spcPct val="100000"/>
                        </a:lnSpc>
                        <a:spcAft>
                          <a:spcPts val="0"/>
                        </a:spcAft>
                      </a:pPr>
                      <a:r>
                        <a:rPr lang="tr-TR" sz="2400" dirty="0" smtClean="0">
                          <a:latin typeface="Times New Roman"/>
                          <a:ea typeface="Calibri"/>
                          <a:cs typeface="Times New Roman"/>
                        </a:rPr>
                        <a:t>2</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2400" dirty="0">
                          <a:latin typeface="Times New Roman"/>
                          <a:ea typeface="Calibri"/>
                          <a:cs typeface="Times New Roman"/>
                        </a:rPr>
                        <a:t>Program yazımında okul türleri göz önünde bulundurulmuştur:</a:t>
                      </a:r>
                      <a:endParaRPr lang="tr-TR" sz="2400" dirty="0">
                        <a:latin typeface="Calibri"/>
                        <a:ea typeface="Times New Roman"/>
                        <a:cs typeface="Times New Roman"/>
                      </a:endParaRPr>
                    </a:p>
                    <a:p>
                      <a:pPr>
                        <a:lnSpc>
                          <a:spcPct val="100000"/>
                        </a:lnSpc>
                        <a:spcAft>
                          <a:spcPts val="0"/>
                        </a:spcAft>
                      </a:pPr>
                      <a:r>
                        <a:rPr lang="tr-TR" sz="2400" b="0" dirty="0">
                          <a:latin typeface="Times New Roman"/>
                          <a:ea typeface="Calibri"/>
                          <a:cs typeface="Times New Roman"/>
                        </a:rPr>
                        <a:t>Anadolu Türü Olmayan Ortaöğretim Kurumları:</a:t>
                      </a:r>
                      <a:endParaRPr lang="tr-TR" sz="2400" b="0" dirty="0">
                        <a:latin typeface="Calibri"/>
                        <a:ea typeface="Times New Roman"/>
                        <a:cs typeface="Times New Roman"/>
                      </a:endParaRPr>
                    </a:p>
                    <a:p>
                      <a:pPr>
                        <a:lnSpc>
                          <a:spcPct val="100000"/>
                        </a:lnSpc>
                        <a:spcAft>
                          <a:spcPts val="0"/>
                        </a:spcAft>
                      </a:pPr>
                      <a:r>
                        <a:rPr lang="tr-TR" sz="2400" b="0" dirty="0" smtClean="0">
                          <a:latin typeface="Times New Roman"/>
                          <a:ea typeface="Calibri"/>
                          <a:cs typeface="Times New Roman"/>
                        </a:rPr>
                        <a:t>Anadolu </a:t>
                      </a:r>
                      <a:r>
                        <a:rPr lang="tr-TR" sz="2400" b="0" dirty="0">
                          <a:latin typeface="Times New Roman"/>
                          <a:ea typeface="Calibri"/>
                          <a:cs typeface="Times New Roman"/>
                        </a:rPr>
                        <a:t>Türü Olan Ortaöğretim Kurumları:</a:t>
                      </a:r>
                      <a:endParaRPr lang="tr-TR" sz="2400" b="0" dirty="0">
                        <a:latin typeface="Calibri"/>
                        <a:ea typeface="Times New Roman"/>
                        <a:cs typeface="Times New Roman"/>
                      </a:endParaRPr>
                    </a:p>
                    <a:p>
                      <a:pPr>
                        <a:lnSpc>
                          <a:spcPct val="100000"/>
                        </a:lnSpc>
                        <a:spcAft>
                          <a:spcPts val="0"/>
                        </a:spcAft>
                      </a:pPr>
                      <a:r>
                        <a:rPr lang="tr-TR" sz="2400" b="0" dirty="0" smtClean="0">
                          <a:latin typeface="Times New Roman"/>
                          <a:ea typeface="Calibri"/>
                          <a:cs typeface="Times New Roman"/>
                        </a:rPr>
                        <a:t>Hazırlık </a:t>
                      </a:r>
                      <a:r>
                        <a:rPr lang="tr-TR" sz="2400" b="0" dirty="0">
                          <a:latin typeface="Times New Roman"/>
                          <a:ea typeface="Calibri"/>
                          <a:cs typeface="Times New Roman"/>
                        </a:rPr>
                        <a:t>Sınıfı Bulunan Ortaöğretim Kurumları</a:t>
                      </a:r>
                      <a:r>
                        <a:rPr lang="tr-TR" sz="2400" b="0" dirty="0" smtClean="0">
                          <a:latin typeface="Times New Roman"/>
                          <a:ea typeface="Calibri"/>
                          <a:cs typeface="Times New Roman"/>
                        </a:rPr>
                        <a:t>:</a:t>
                      </a:r>
                      <a:endParaRPr lang="tr-TR" sz="2400" b="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2400" dirty="0">
                          <a:latin typeface="Times New Roman"/>
                          <a:ea typeface="Calibri"/>
                          <a:cs typeface="Times New Roman"/>
                        </a:rPr>
                        <a:t>Avrupa Dil Kriterleri Çerçevesine göre okul türü yerine tüm okul gruplarını içine alan A1’den C1’e kadar giden dil düzeylerini </a:t>
                      </a:r>
                      <a:r>
                        <a:rPr lang="tr-TR" sz="2400" dirty="0" smtClean="0">
                          <a:latin typeface="Times New Roman"/>
                          <a:ea typeface="Calibri"/>
                          <a:cs typeface="Times New Roman"/>
                        </a:rPr>
                        <a:t>içeren </a:t>
                      </a:r>
                      <a:r>
                        <a:rPr lang="tr-TR" sz="2400" dirty="0">
                          <a:latin typeface="Times New Roman"/>
                          <a:ea typeface="Calibri"/>
                          <a:cs typeface="Times New Roman"/>
                        </a:rPr>
                        <a:t>öğretim programı hazırlanmıştır.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04725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51</a:t>
            </a:fld>
            <a:endParaRPr lang="tr-TR"/>
          </a:p>
        </p:txBody>
      </p:sp>
      <p:sp>
        <p:nvSpPr>
          <p:cNvPr id="5" name="Dikdörtgen 4"/>
          <p:cNvSpPr/>
          <p:nvPr/>
        </p:nvSpPr>
        <p:spPr>
          <a:xfrm>
            <a:off x="899592" y="-3289"/>
            <a:ext cx="8244408" cy="954107"/>
          </a:xfrm>
          <a:prstGeom prst="rect">
            <a:avLst/>
          </a:prstGeom>
        </p:spPr>
        <p:txBody>
          <a:bodyPr wrap="square">
            <a:spAutoFit/>
          </a:bodyPr>
          <a:lstStyle/>
          <a:p>
            <a:pPr algn="ctr"/>
            <a:r>
              <a:rPr lang="tr-TR" sz="2800" b="1" dirty="0" smtClean="0">
                <a:solidFill>
                  <a:schemeClr val="bg1"/>
                </a:solidFill>
              </a:rPr>
              <a:t>Almanca </a:t>
            </a:r>
            <a:r>
              <a:rPr lang="tr-TR" sz="2800" b="1" dirty="0">
                <a:solidFill>
                  <a:schemeClr val="bg1"/>
                </a:solidFill>
              </a:rPr>
              <a:t>Öğretim Programlarının Karşılaştırılması</a:t>
            </a:r>
          </a:p>
        </p:txBody>
      </p:sp>
      <p:graphicFrame>
        <p:nvGraphicFramePr>
          <p:cNvPr id="6" name="5 Tablo"/>
          <p:cNvGraphicFramePr>
            <a:graphicFrameLocks noGrp="1"/>
          </p:cNvGraphicFramePr>
          <p:nvPr>
            <p:extLst>
              <p:ext uri="{D42A27DB-BD31-4B8C-83A1-F6EECF244321}">
                <p14:modId xmlns:p14="http://schemas.microsoft.com/office/powerpoint/2010/main" xmlns="" val="921591283"/>
              </p:ext>
            </p:extLst>
          </p:nvPr>
        </p:nvGraphicFramePr>
        <p:xfrm>
          <a:off x="357158" y="1214422"/>
          <a:ext cx="8358246" cy="4626864"/>
        </p:xfrm>
        <a:graphic>
          <a:graphicData uri="http://schemas.openxmlformats.org/drawingml/2006/table">
            <a:tbl>
              <a:tblPr/>
              <a:tblGrid>
                <a:gridCol w="587692"/>
                <a:gridCol w="3826507"/>
                <a:gridCol w="3944047"/>
              </a:tblGrid>
              <a:tr h="796355">
                <a:tc>
                  <a:txBody>
                    <a:bodyPr/>
                    <a:lstStyle/>
                    <a:p>
                      <a:pPr algn="ctr">
                        <a:lnSpc>
                          <a:spcPct val="115000"/>
                        </a:lnSpc>
                        <a:spcAft>
                          <a:spcPts val="0"/>
                        </a:spcAft>
                      </a:pPr>
                      <a:r>
                        <a:rPr lang="tr-TR" sz="2400" b="1" dirty="0">
                          <a:latin typeface="Times New Roman"/>
                          <a:ea typeface="Calibri"/>
                          <a:cs typeface="Times New Roman"/>
                        </a:rPr>
                        <a:t>Sıra No</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Eski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Yeni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211">
                <a:tc>
                  <a:txBody>
                    <a:bodyPr/>
                    <a:lstStyle/>
                    <a:p>
                      <a:pPr algn="ctr">
                        <a:lnSpc>
                          <a:spcPct val="115000"/>
                        </a:lnSpc>
                        <a:spcAft>
                          <a:spcPts val="0"/>
                        </a:spcAft>
                      </a:pPr>
                      <a:r>
                        <a:rPr lang="tr-TR" sz="2400" dirty="0" smtClean="0">
                          <a:latin typeface="Times New Roman"/>
                          <a:ea typeface="Calibri"/>
                          <a:cs typeface="Times New Roman"/>
                        </a:rPr>
                        <a:t>3</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Kazanımlar yazılırken, okul türlerine ve sınıf düzeylerine göre ayrıma gidilerek, aynı dil düzeylerinde tekrarlar oluşmuş.</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Kazanımlar dil seviyeleri temel alınarak yazılmış olup, okul türü ortadan kaldırılmıştır.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211">
                <a:tc>
                  <a:txBody>
                    <a:bodyPr/>
                    <a:lstStyle/>
                    <a:p>
                      <a:pPr algn="ctr">
                        <a:lnSpc>
                          <a:spcPct val="115000"/>
                        </a:lnSpc>
                        <a:spcAft>
                          <a:spcPts val="0"/>
                        </a:spcAft>
                      </a:pPr>
                      <a:r>
                        <a:rPr lang="tr-TR" sz="2400" dirty="0" smtClean="0">
                          <a:latin typeface="Times New Roman"/>
                          <a:ea typeface="Calibri"/>
                          <a:cs typeface="Times New Roman"/>
                        </a:rPr>
                        <a:t>4</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Kazanımlar A1 düzeyinden başlayarak </a:t>
                      </a:r>
                      <a:endParaRPr lang="tr-TR" sz="2400" dirty="0">
                        <a:latin typeface="Calibri"/>
                        <a:ea typeface="Times New Roman"/>
                        <a:cs typeface="Times New Roman"/>
                      </a:endParaRPr>
                    </a:p>
                    <a:p>
                      <a:pPr>
                        <a:lnSpc>
                          <a:spcPct val="115000"/>
                        </a:lnSpc>
                        <a:spcAft>
                          <a:spcPts val="0"/>
                        </a:spcAft>
                      </a:pPr>
                      <a:r>
                        <a:rPr lang="tr-TR" sz="2400" dirty="0">
                          <a:latin typeface="Times New Roman"/>
                          <a:ea typeface="Calibri"/>
                          <a:cs typeface="Times New Roman"/>
                        </a:rPr>
                        <a:t>C1 düzeyine kadar listelenmiştir.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Kazanımlar, A1 düzeyinden başlayarak C1 düzeyine kadar her seviyede temalara yer verilerek dağıtılmıştır.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04725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52</a:t>
            </a:fld>
            <a:endParaRPr lang="tr-TR"/>
          </a:p>
        </p:txBody>
      </p:sp>
      <p:sp>
        <p:nvSpPr>
          <p:cNvPr id="5" name="Dikdörtgen 4"/>
          <p:cNvSpPr/>
          <p:nvPr/>
        </p:nvSpPr>
        <p:spPr>
          <a:xfrm>
            <a:off x="899592" y="-3289"/>
            <a:ext cx="8244408" cy="954107"/>
          </a:xfrm>
          <a:prstGeom prst="rect">
            <a:avLst/>
          </a:prstGeom>
        </p:spPr>
        <p:txBody>
          <a:bodyPr wrap="square">
            <a:spAutoFit/>
          </a:bodyPr>
          <a:lstStyle/>
          <a:p>
            <a:pPr algn="ctr"/>
            <a:r>
              <a:rPr lang="tr-TR" sz="2800" b="1" dirty="0" smtClean="0">
                <a:solidFill>
                  <a:schemeClr val="bg1"/>
                </a:solidFill>
              </a:rPr>
              <a:t>Almanca </a:t>
            </a:r>
            <a:r>
              <a:rPr lang="tr-TR" sz="2800" b="1" dirty="0">
                <a:solidFill>
                  <a:schemeClr val="bg1"/>
                </a:solidFill>
              </a:rPr>
              <a:t>Öğretim Programlarının Karşılaştırılması</a:t>
            </a:r>
          </a:p>
        </p:txBody>
      </p:sp>
      <p:graphicFrame>
        <p:nvGraphicFramePr>
          <p:cNvPr id="6" name="5 Tablo"/>
          <p:cNvGraphicFramePr>
            <a:graphicFrameLocks noGrp="1"/>
          </p:cNvGraphicFramePr>
          <p:nvPr>
            <p:extLst>
              <p:ext uri="{D42A27DB-BD31-4B8C-83A1-F6EECF244321}">
                <p14:modId xmlns:p14="http://schemas.microsoft.com/office/powerpoint/2010/main" xmlns="" val="182128907"/>
              </p:ext>
            </p:extLst>
          </p:nvPr>
        </p:nvGraphicFramePr>
        <p:xfrm>
          <a:off x="357158" y="1214423"/>
          <a:ext cx="8358246" cy="4943052"/>
        </p:xfrm>
        <a:graphic>
          <a:graphicData uri="http://schemas.openxmlformats.org/drawingml/2006/table">
            <a:tbl>
              <a:tblPr/>
              <a:tblGrid>
                <a:gridCol w="587692"/>
                <a:gridCol w="3826507"/>
                <a:gridCol w="3944047"/>
              </a:tblGrid>
              <a:tr h="718649">
                <a:tc>
                  <a:txBody>
                    <a:bodyPr/>
                    <a:lstStyle/>
                    <a:p>
                      <a:pPr algn="ctr">
                        <a:lnSpc>
                          <a:spcPct val="115000"/>
                        </a:lnSpc>
                        <a:spcAft>
                          <a:spcPts val="0"/>
                        </a:spcAft>
                      </a:pPr>
                      <a:r>
                        <a:rPr lang="tr-TR" sz="2400" b="1" dirty="0">
                          <a:latin typeface="Times New Roman"/>
                          <a:ea typeface="Calibri"/>
                          <a:cs typeface="Times New Roman"/>
                        </a:rPr>
                        <a:t>Sıra No</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Eski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Yeni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6140">
                <a:tc>
                  <a:txBody>
                    <a:bodyPr/>
                    <a:lstStyle/>
                    <a:p>
                      <a:pPr algn="ctr">
                        <a:lnSpc>
                          <a:spcPct val="115000"/>
                        </a:lnSpc>
                        <a:spcAft>
                          <a:spcPts val="0"/>
                        </a:spcAft>
                      </a:pPr>
                      <a:r>
                        <a:rPr lang="tr-TR" sz="2400" dirty="0" smtClean="0">
                          <a:latin typeface="Times New Roman"/>
                          <a:ea typeface="Calibri"/>
                          <a:cs typeface="Times New Roman"/>
                        </a:rPr>
                        <a:t>5</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Tüm okul türlerini içeren program genelinde kazanım sayısı 5108`</a:t>
                      </a:r>
                      <a:r>
                        <a:rPr lang="tr-TR" sz="2400" dirty="0" err="1">
                          <a:latin typeface="Times New Roman"/>
                          <a:ea typeface="Calibri"/>
                          <a:cs typeface="Times New Roman"/>
                        </a:rPr>
                        <a:t>dir</a:t>
                      </a:r>
                      <a:r>
                        <a:rPr lang="tr-TR" sz="2400" dirty="0">
                          <a:latin typeface="Times New Roman"/>
                          <a:ea typeface="Calibri"/>
                          <a:cs typeface="Times New Roman"/>
                        </a:rPr>
                        <a:t>.</a:t>
                      </a:r>
                      <a:endParaRPr lang="tr-TR" sz="2400" dirty="0">
                        <a:latin typeface="Calibri"/>
                        <a:ea typeface="Times New Roman"/>
                        <a:cs typeface="Times New Roman"/>
                      </a:endParaRPr>
                    </a:p>
                    <a:p>
                      <a:pPr>
                        <a:lnSpc>
                          <a:spcPct val="115000"/>
                        </a:lnSpc>
                        <a:spcAft>
                          <a:spcPts val="0"/>
                        </a:spcAft>
                      </a:pPr>
                      <a:r>
                        <a:rPr lang="tr-TR" sz="2400" dirty="0">
                          <a:latin typeface="Times New Roman"/>
                          <a:ea typeface="Calibri"/>
                          <a:cs typeface="Times New Roman"/>
                        </a:rPr>
                        <a:t>Bir okul türünde A1 düzeyinden C1 düzeyine kadar olan kazanım sayısı 1805’tir.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Programın tamamında, A1 düzeyinden C1 düzeyine kadar olan kazanım sayısı 537`</a:t>
                      </a:r>
                      <a:r>
                        <a:rPr lang="tr-TR" sz="2400" dirty="0" err="1">
                          <a:latin typeface="Times New Roman"/>
                          <a:ea typeface="Calibri"/>
                          <a:cs typeface="Times New Roman"/>
                        </a:rPr>
                        <a:t>dir</a:t>
                      </a:r>
                      <a:r>
                        <a:rPr lang="tr-TR" sz="2400" dirty="0">
                          <a:latin typeface="Times New Roman"/>
                          <a:ea typeface="Calibri"/>
                          <a:cs typeface="Times New Roman"/>
                        </a:rPr>
                        <a:t>. </a:t>
                      </a:r>
                      <a:endParaRPr lang="tr-TR" sz="2400" dirty="0">
                        <a:latin typeface="Calibri"/>
                        <a:ea typeface="Times New Roman"/>
                        <a:cs typeface="Times New Roman"/>
                      </a:endParaRPr>
                    </a:p>
                    <a:p>
                      <a:pPr>
                        <a:lnSpc>
                          <a:spcPct val="115000"/>
                        </a:lnSpc>
                        <a:spcAft>
                          <a:spcPts val="0"/>
                        </a:spcAft>
                      </a:pPr>
                      <a:r>
                        <a:rPr lang="tr-TR" sz="2400" dirty="0">
                          <a:latin typeface="Times New Roman"/>
                          <a:ea typeface="Calibri"/>
                          <a:cs typeface="Times New Roman"/>
                        </a:rPr>
                        <a:t> (% 37.61 konuşma ağırlıklı) </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060">
                <a:tc>
                  <a:txBody>
                    <a:bodyPr/>
                    <a:lstStyle/>
                    <a:p>
                      <a:pPr algn="ctr">
                        <a:lnSpc>
                          <a:spcPct val="115000"/>
                        </a:lnSpc>
                        <a:spcAft>
                          <a:spcPts val="0"/>
                        </a:spcAft>
                      </a:pPr>
                      <a:r>
                        <a:rPr lang="tr-TR" sz="2400" dirty="0" smtClean="0">
                          <a:latin typeface="Times New Roman"/>
                          <a:ea typeface="Calibri"/>
                          <a:cs typeface="Times New Roman"/>
                        </a:rPr>
                        <a:t>6</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Programın tamamı 531 sayfadan oluşmaktaydı.</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smtClean="0">
                          <a:latin typeface="Times New Roman"/>
                          <a:ea typeface="Calibri"/>
                          <a:cs typeface="Times New Roman"/>
                        </a:rPr>
                        <a:t> </a:t>
                      </a:r>
                      <a:r>
                        <a:rPr lang="de-DE" sz="2400" dirty="0" smtClean="0">
                          <a:latin typeface="Times New Roman"/>
                          <a:ea typeface="Calibri"/>
                          <a:cs typeface="Times New Roman"/>
                        </a:rPr>
                        <a:t>P</a:t>
                      </a:r>
                      <a:r>
                        <a:rPr lang="tr-TR" sz="2400" dirty="0" err="1" smtClean="0">
                          <a:latin typeface="Times New Roman"/>
                          <a:ea typeface="Calibri"/>
                          <a:cs typeface="Times New Roman"/>
                        </a:rPr>
                        <a:t>rogramın</a:t>
                      </a:r>
                      <a:r>
                        <a:rPr lang="tr-TR" sz="2400" dirty="0" smtClean="0">
                          <a:latin typeface="Times New Roman"/>
                          <a:ea typeface="Calibri"/>
                          <a:cs typeface="Times New Roman"/>
                        </a:rPr>
                        <a:t> </a:t>
                      </a:r>
                      <a:r>
                        <a:rPr lang="tr-TR" sz="2400" dirty="0">
                          <a:latin typeface="Times New Roman"/>
                          <a:ea typeface="Calibri"/>
                          <a:cs typeface="Times New Roman"/>
                        </a:rPr>
                        <a:t>tamamı </a:t>
                      </a:r>
                      <a:r>
                        <a:rPr lang="de-DE" sz="2400" dirty="0" smtClean="0">
                          <a:latin typeface="Times New Roman"/>
                          <a:ea typeface="Calibri"/>
                          <a:cs typeface="Times New Roman"/>
                        </a:rPr>
                        <a:t>89</a:t>
                      </a:r>
                      <a:r>
                        <a:rPr lang="tr-TR" sz="2400" dirty="0" smtClean="0">
                          <a:latin typeface="Times New Roman"/>
                          <a:ea typeface="Calibri"/>
                          <a:cs typeface="Times New Roman"/>
                        </a:rPr>
                        <a:t> </a:t>
                      </a:r>
                      <a:r>
                        <a:rPr lang="tr-TR" sz="2400" dirty="0">
                          <a:latin typeface="Times New Roman"/>
                          <a:ea typeface="Calibri"/>
                          <a:cs typeface="Times New Roman"/>
                        </a:rPr>
                        <a:t>sayfadır.</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093114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53</a:t>
            </a:fld>
            <a:endParaRPr lang="tr-TR"/>
          </a:p>
        </p:txBody>
      </p:sp>
      <p:sp>
        <p:nvSpPr>
          <p:cNvPr id="5" name="Dikdörtgen 4"/>
          <p:cNvSpPr/>
          <p:nvPr/>
        </p:nvSpPr>
        <p:spPr>
          <a:xfrm>
            <a:off x="879727" y="-33270"/>
            <a:ext cx="8244408" cy="954107"/>
          </a:xfrm>
          <a:prstGeom prst="rect">
            <a:avLst/>
          </a:prstGeom>
        </p:spPr>
        <p:txBody>
          <a:bodyPr wrap="square">
            <a:spAutoFit/>
          </a:bodyPr>
          <a:lstStyle/>
          <a:p>
            <a:pPr algn="ctr"/>
            <a:r>
              <a:rPr lang="tr-TR" sz="2800" b="1" dirty="0" smtClean="0">
                <a:solidFill>
                  <a:schemeClr val="bg1"/>
                </a:solidFill>
              </a:rPr>
              <a:t>Almanca </a:t>
            </a:r>
            <a:r>
              <a:rPr lang="tr-TR" sz="2800" b="1" dirty="0">
                <a:solidFill>
                  <a:schemeClr val="bg1"/>
                </a:solidFill>
              </a:rPr>
              <a:t>Öğretim Programlarının Karşılaştırılması</a:t>
            </a:r>
          </a:p>
        </p:txBody>
      </p:sp>
      <p:graphicFrame>
        <p:nvGraphicFramePr>
          <p:cNvPr id="6" name="5 Tablo"/>
          <p:cNvGraphicFramePr>
            <a:graphicFrameLocks noGrp="1"/>
          </p:cNvGraphicFramePr>
          <p:nvPr>
            <p:extLst>
              <p:ext uri="{D42A27DB-BD31-4B8C-83A1-F6EECF244321}">
                <p14:modId xmlns:p14="http://schemas.microsoft.com/office/powerpoint/2010/main" xmlns="" val="828788096"/>
              </p:ext>
            </p:extLst>
          </p:nvPr>
        </p:nvGraphicFramePr>
        <p:xfrm>
          <a:off x="357158" y="1214422"/>
          <a:ext cx="8429684" cy="4206240"/>
        </p:xfrm>
        <a:graphic>
          <a:graphicData uri="http://schemas.openxmlformats.org/drawingml/2006/table">
            <a:tbl>
              <a:tblPr/>
              <a:tblGrid>
                <a:gridCol w="592715"/>
                <a:gridCol w="3262087"/>
                <a:gridCol w="4574882"/>
              </a:tblGrid>
              <a:tr h="821537">
                <a:tc>
                  <a:txBody>
                    <a:bodyPr/>
                    <a:lstStyle/>
                    <a:p>
                      <a:pPr algn="ctr">
                        <a:lnSpc>
                          <a:spcPct val="115000"/>
                        </a:lnSpc>
                        <a:spcAft>
                          <a:spcPts val="0"/>
                        </a:spcAft>
                      </a:pPr>
                      <a:r>
                        <a:rPr lang="tr-TR" sz="2400" b="1" dirty="0">
                          <a:latin typeface="Times New Roman"/>
                          <a:ea typeface="Calibri"/>
                          <a:cs typeface="Times New Roman"/>
                        </a:rPr>
                        <a:t>Sıra No</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a:t>
                      </a:r>
                      <a:r>
                        <a:rPr lang="tr-TR" sz="2400" b="1" dirty="0" smtClean="0">
                          <a:latin typeface="Times New Roman"/>
                          <a:ea typeface="Calibri"/>
                          <a:cs typeface="Times New Roman"/>
                        </a:rPr>
                        <a:t>Öğretim</a:t>
                      </a:r>
                      <a:r>
                        <a:rPr lang="tr-TR" sz="2400" b="1" baseline="0" dirty="0" smtClean="0">
                          <a:latin typeface="Times New Roman"/>
                          <a:ea typeface="Calibri"/>
                          <a:cs typeface="Times New Roman"/>
                        </a:rPr>
                        <a:t> </a:t>
                      </a:r>
                      <a:r>
                        <a:rPr lang="tr-TR" sz="2400" b="1" dirty="0" smtClean="0">
                          <a:latin typeface="Times New Roman"/>
                          <a:ea typeface="Calibri"/>
                          <a:cs typeface="Times New Roman"/>
                        </a:rPr>
                        <a:t>Programı</a:t>
                      </a:r>
                      <a:r>
                        <a:rPr lang="tr-TR" sz="2400" b="0" baseline="0" dirty="0">
                          <a:latin typeface="Calibri"/>
                          <a:ea typeface="Times New Roman"/>
                          <a:cs typeface="Times New Roman"/>
                        </a:rPr>
                        <a:t> </a:t>
                      </a:r>
                      <a:r>
                        <a:rPr lang="tr-TR" sz="2400" b="1" dirty="0" smtClean="0">
                          <a:latin typeface="Times New Roman"/>
                          <a:ea typeface="Calibri"/>
                          <a:cs typeface="Times New Roman"/>
                        </a:rPr>
                        <a:t>Eski </a:t>
                      </a:r>
                      <a:r>
                        <a:rPr lang="tr-TR" sz="2400" b="1" dirty="0">
                          <a:latin typeface="Times New Roman"/>
                          <a:ea typeface="Calibri"/>
                          <a:cs typeface="Times New Roman"/>
                        </a:rPr>
                        <a:t>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latin typeface="Times New Roman"/>
                          <a:ea typeface="Calibri"/>
                          <a:cs typeface="Times New Roman"/>
                        </a:rPr>
                        <a:t>Almanca Dersi Öğretim Programı</a:t>
                      </a:r>
                      <a:endParaRPr lang="tr-TR" sz="2400">
                        <a:latin typeface="Calibri"/>
                        <a:ea typeface="Times New Roman"/>
                        <a:cs typeface="Times New Roman"/>
                      </a:endParaRPr>
                    </a:p>
                    <a:p>
                      <a:pPr algn="ctr">
                        <a:lnSpc>
                          <a:spcPct val="115000"/>
                        </a:lnSpc>
                        <a:spcAft>
                          <a:spcPts val="0"/>
                        </a:spcAft>
                      </a:pPr>
                      <a:r>
                        <a:rPr lang="tr-TR" sz="2400" b="1">
                          <a:latin typeface="Times New Roman"/>
                          <a:ea typeface="Calibri"/>
                          <a:cs typeface="Times New Roman"/>
                        </a:rPr>
                        <a:t>Yeni Hali</a:t>
                      </a:r>
                      <a:endParaRPr lang="tr-TR" sz="240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306">
                <a:tc>
                  <a:txBody>
                    <a:bodyPr/>
                    <a:lstStyle/>
                    <a:p>
                      <a:pPr algn="ctr">
                        <a:lnSpc>
                          <a:spcPct val="115000"/>
                        </a:lnSpc>
                        <a:spcAft>
                          <a:spcPts val="0"/>
                        </a:spcAft>
                      </a:pPr>
                      <a:r>
                        <a:rPr lang="tr-TR" sz="2400" dirty="0" smtClean="0">
                          <a:latin typeface="Times New Roman"/>
                          <a:ea typeface="Calibri"/>
                          <a:cs typeface="Times New Roman"/>
                        </a:rPr>
                        <a:t>7</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dirty="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21. Yüzyıl anahtar yeterlikleri ve 21. Yüzyıl </a:t>
                      </a:r>
                      <a:r>
                        <a:rPr lang="tr-TR" sz="2400" dirty="0" smtClean="0">
                          <a:latin typeface="Times New Roman"/>
                          <a:ea typeface="Calibri"/>
                          <a:cs typeface="Times New Roman"/>
                        </a:rPr>
                        <a:t>becerileri </a:t>
                      </a:r>
                      <a:r>
                        <a:rPr lang="tr-TR" sz="2400" dirty="0">
                          <a:latin typeface="Times New Roman"/>
                          <a:ea typeface="Calibri"/>
                          <a:cs typeface="Times New Roman"/>
                        </a:rPr>
                        <a:t>programa eklenmiştir.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537">
                <a:tc>
                  <a:txBody>
                    <a:bodyPr/>
                    <a:lstStyle/>
                    <a:p>
                      <a:pPr algn="ctr">
                        <a:lnSpc>
                          <a:spcPct val="115000"/>
                        </a:lnSpc>
                        <a:spcAft>
                          <a:spcPts val="0"/>
                        </a:spcAft>
                      </a:pPr>
                      <a:r>
                        <a:rPr lang="tr-TR" sz="2400" dirty="0" smtClean="0">
                          <a:latin typeface="Times New Roman"/>
                          <a:ea typeface="Calibri"/>
                          <a:cs typeface="Times New Roman"/>
                        </a:rPr>
                        <a:t>8</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dirty="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400" dirty="0" smtClean="0">
                          <a:latin typeface="Times New Roman"/>
                          <a:ea typeface="Calibri"/>
                          <a:cs typeface="Times New Roman"/>
                        </a:rPr>
                        <a:t>P</a:t>
                      </a:r>
                      <a:r>
                        <a:rPr lang="tr-TR" sz="2400" dirty="0" err="1" smtClean="0">
                          <a:latin typeface="Times New Roman"/>
                          <a:ea typeface="Calibri"/>
                          <a:cs typeface="Times New Roman"/>
                        </a:rPr>
                        <a:t>rogramda</a:t>
                      </a:r>
                      <a:r>
                        <a:rPr lang="tr-TR" sz="2400" dirty="0" smtClean="0">
                          <a:latin typeface="Times New Roman"/>
                          <a:ea typeface="Calibri"/>
                          <a:cs typeface="Times New Roman"/>
                        </a:rPr>
                        <a:t> </a:t>
                      </a:r>
                      <a:r>
                        <a:rPr lang="tr-TR" sz="2400" dirty="0">
                          <a:latin typeface="Times New Roman"/>
                          <a:ea typeface="Calibri"/>
                          <a:cs typeface="Times New Roman"/>
                        </a:rPr>
                        <a:t>milli ve manevi değerlere yer verilmiştir.  </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306">
                <a:tc>
                  <a:txBody>
                    <a:bodyPr/>
                    <a:lstStyle/>
                    <a:p>
                      <a:pPr algn="ctr">
                        <a:lnSpc>
                          <a:spcPct val="115000"/>
                        </a:lnSpc>
                        <a:spcAft>
                          <a:spcPts val="0"/>
                        </a:spcAft>
                      </a:pPr>
                      <a:r>
                        <a:rPr lang="tr-TR" sz="2400" dirty="0" smtClean="0">
                          <a:latin typeface="Times New Roman"/>
                          <a:ea typeface="Calibri"/>
                          <a:cs typeface="Times New Roman"/>
                        </a:rPr>
                        <a:t>9</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Öğrencilerin, okul türü ve sınıf bazında ulaştıkları dil düzeylerini açıklayan şemaya yer verilmiştir.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04725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54</a:t>
            </a:fld>
            <a:endParaRPr lang="tr-TR"/>
          </a:p>
        </p:txBody>
      </p:sp>
      <p:sp>
        <p:nvSpPr>
          <p:cNvPr id="5" name="Dikdörtgen 4"/>
          <p:cNvSpPr/>
          <p:nvPr/>
        </p:nvSpPr>
        <p:spPr>
          <a:xfrm>
            <a:off x="899592" y="0"/>
            <a:ext cx="8244408" cy="954107"/>
          </a:xfrm>
          <a:prstGeom prst="rect">
            <a:avLst/>
          </a:prstGeom>
        </p:spPr>
        <p:txBody>
          <a:bodyPr wrap="square">
            <a:spAutoFit/>
          </a:bodyPr>
          <a:lstStyle/>
          <a:p>
            <a:pPr algn="ctr"/>
            <a:r>
              <a:rPr lang="tr-TR" sz="2800" b="1" dirty="0" smtClean="0">
                <a:solidFill>
                  <a:schemeClr val="bg1"/>
                </a:solidFill>
              </a:rPr>
              <a:t>Almanca </a:t>
            </a:r>
            <a:r>
              <a:rPr lang="tr-TR" sz="2800" b="1" dirty="0">
                <a:solidFill>
                  <a:schemeClr val="bg1"/>
                </a:solidFill>
              </a:rPr>
              <a:t>Öğretim Programlarının Karşılaştırılması</a:t>
            </a:r>
          </a:p>
        </p:txBody>
      </p:sp>
      <p:graphicFrame>
        <p:nvGraphicFramePr>
          <p:cNvPr id="6" name="5 Tablo"/>
          <p:cNvGraphicFramePr>
            <a:graphicFrameLocks noGrp="1"/>
          </p:cNvGraphicFramePr>
          <p:nvPr>
            <p:extLst>
              <p:ext uri="{D42A27DB-BD31-4B8C-83A1-F6EECF244321}">
                <p14:modId xmlns:p14="http://schemas.microsoft.com/office/powerpoint/2010/main" xmlns="" val="984758404"/>
              </p:ext>
            </p:extLst>
          </p:nvPr>
        </p:nvGraphicFramePr>
        <p:xfrm>
          <a:off x="342775" y="1556792"/>
          <a:ext cx="8358246" cy="4626864"/>
        </p:xfrm>
        <a:graphic>
          <a:graphicData uri="http://schemas.openxmlformats.org/drawingml/2006/table">
            <a:tbl>
              <a:tblPr/>
              <a:tblGrid>
                <a:gridCol w="587692"/>
                <a:gridCol w="2849445"/>
                <a:gridCol w="4921109"/>
              </a:tblGrid>
              <a:tr h="617935">
                <a:tc>
                  <a:txBody>
                    <a:bodyPr/>
                    <a:lstStyle/>
                    <a:p>
                      <a:pPr algn="ctr">
                        <a:lnSpc>
                          <a:spcPct val="115000"/>
                        </a:lnSpc>
                        <a:spcAft>
                          <a:spcPts val="0"/>
                        </a:spcAft>
                      </a:pPr>
                      <a:r>
                        <a:rPr lang="tr-TR" sz="2400" b="1" dirty="0">
                          <a:latin typeface="Times New Roman"/>
                          <a:ea typeface="Calibri"/>
                          <a:cs typeface="Times New Roman"/>
                        </a:rPr>
                        <a:t>Sıra No</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Programı</a:t>
                      </a:r>
                      <a:endParaRPr lang="tr-TR" sz="2400" dirty="0">
                        <a:latin typeface="Calibri"/>
                        <a:ea typeface="Times New Roman"/>
                        <a:cs typeface="Times New Roman"/>
                      </a:endParaRPr>
                    </a:p>
                    <a:p>
                      <a:pPr algn="ctr">
                        <a:lnSpc>
                          <a:spcPct val="115000"/>
                        </a:lnSpc>
                        <a:spcAft>
                          <a:spcPts val="0"/>
                        </a:spcAft>
                      </a:pPr>
                      <a:r>
                        <a:rPr lang="tr-TR" sz="2400" b="1" dirty="0">
                          <a:latin typeface="Times New Roman"/>
                          <a:ea typeface="Calibri"/>
                          <a:cs typeface="Times New Roman"/>
                        </a:rPr>
                        <a:t>Eski 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Programı</a:t>
                      </a:r>
                      <a:endParaRPr lang="tr-TR" sz="2400" dirty="0">
                        <a:latin typeface="Calibri"/>
                        <a:ea typeface="Times New Roman"/>
                        <a:cs typeface="Times New Roman"/>
                      </a:endParaRPr>
                    </a:p>
                    <a:p>
                      <a:pPr algn="ctr">
                        <a:lnSpc>
                          <a:spcPct val="115000"/>
                        </a:lnSpc>
                        <a:spcAft>
                          <a:spcPts val="0"/>
                        </a:spcAft>
                      </a:pPr>
                      <a:r>
                        <a:rPr lang="tr-TR" sz="2400" b="1" dirty="0">
                          <a:latin typeface="Times New Roman"/>
                          <a:ea typeface="Calibri"/>
                          <a:cs typeface="Times New Roman"/>
                        </a:rPr>
                        <a:t>Yeni 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935">
                <a:tc>
                  <a:txBody>
                    <a:bodyPr/>
                    <a:lstStyle/>
                    <a:p>
                      <a:pPr algn="ctr">
                        <a:lnSpc>
                          <a:spcPct val="115000"/>
                        </a:lnSpc>
                        <a:spcAft>
                          <a:spcPts val="0"/>
                        </a:spcAft>
                      </a:pPr>
                      <a:r>
                        <a:rPr lang="tr-TR" sz="2400" dirty="0" smtClean="0">
                          <a:latin typeface="Times New Roman"/>
                          <a:ea typeface="Calibri"/>
                          <a:cs typeface="Times New Roman"/>
                        </a:rPr>
                        <a:t>10</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dirty="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Kazanımların sayfa yapısı değiştirilerek üç ana sütun halinde tablolaştırılmıştır.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902">
                <a:tc>
                  <a:txBody>
                    <a:bodyPr/>
                    <a:lstStyle/>
                    <a:p>
                      <a:pPr algn="ctr">
                        <a:lnSpc>
                          <a:spcPct val="115000"/>
                        </a:lnSpc>
                        <a:spcAft>
                          <a:spcPts val="0"/>
                        </a:spcAft>
                      </a:pPr>
                      <a:r>
                        <a:rPr lang="tr-TR" sz="2400" dirty="0" smtClean="0">
                          <a:latin typeface="Times New Roman"/>
                          <a:ea typeface="Calibri"/>
                          <a:cs typeface="Times New Roman"/>
                        </a:rPr>
                        <a:t>11</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Kazanımları açıklayıcı / destekleyici olmak üzere, tema esas alınarak </a:t>
                      </a:r>
                      <a:r>
                        <a:rPr lang="de-DE" sz="2400" dirty="0" smtClean="0">
                          <a:latin typeface="Times New Roman"/>
                          <a:ea typeface="Calibri"/>
                          <a:cs typeface="Times New Roman"/>
                        </a:rPr>
                        <a:t>d</a:t>
                      </a:r>
                      <a:r>
                        <a:rPr lang="tr-TR" sz="2400" dirty="0" smtClean="0">
                          <a:latin typeface="Times New Roman"/>
                          <a:ea typeface="Calibri"/>
                          <a:cs typeface="Times New Roman"/>
                        </a:rPr>
                        <a:t>ilsel</a:t>
                      </a:r>
                      <a:r>
                        <a:rPr lang="tr-TR" sz="2400" baseline="0" dirty="0" smtClean="0">
                          <a:latin typeface="Times New Roman"/>
                          <a:ea typeface="Calibri"/>
                          <a:cs typeface="Times New Roman"/>
                        </a:rPr>
                        <a:t> işlevlere</a:t>
                      </a:r>
                      <a:r>
                        <a:rPr lang="tr-TR" sz="2400" dirty="0" smtClean="0">
                          <a:latin typeface="Times New Roman"/>
                          <a:ea typeface="Calibri"/>
                          <a:cs typeface="Times New Roman"/>
                        </a:rPr>
                        <a:t> </a:t>
                      </a:r>
                      <a:r>
                        <a:rPr lang="tr-TR" sz="2400" dirty="0">
                          <a:latin typeface="Times New Roman"/>
                          <a:ea typeface="Calibri"/>
                          <a:cs typeface="Times New Roman"/>
                        </a:rPr>
                        <a:t>yer verilmiştir. </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902">
                <a:tc>
                  <a:txBody>
                    <a:bodyPr/>
                    <a:lstStyle/>
                    <a:p>
                      <a:pPr algn="ctr">
                        <a:lnSpc>
                          <a:spcPct val="115000"/>
                        </a:lnSpc>
                        <a:spcAft>
                          <a:spcPts val="0"/>
                        </a:spcAft>
                      </a:pPr>
                      <a:r>
                        <a:rPr lang="tr-TR" sz="2400" dirty="0" smtClean="0">
                          <a:latin typeface="Times New Roman"/>
                          <a:ea typeface="Calibri"/>
                          <a:cs typeface="Times New Roman"/>
                        </a:rPr>
                        <a:t>12</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Dil bilgisi yapıları, dil düzeyleri esas alınarak sınırlandırılmış ve örnek cümleler verilerek desteklenmiştir.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04725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55</a:t>
            </a:fld>
            <a:endParaRPr lang="tr-TR"/>
          </a:p>
        </p:txBody>
      </p:sp>
      <p:sp>
        <p:nvSpPr>
          <p:cNvPr id="5" name="Dikdörtgen 4"/>
          <p:cNvSpPr/>
          <p:nvPr/>
        </p:nvSpPr>
        <p:spPr>
          <a:xfrm>
            <a:off x="899592" y="0"/>
            <a:ext cx="8244408" cy="954107"/>
          </a:xfrm>
          <a:prstGeom prst="rect">
            <a:avLst/>
          </a:prstGeom>
        </p:spPr>
        <p:txBody>
          <a:bodyPr wrap="square">
            <a:spAutoFit/>
          </a:bodyPr>
          <a:lstStyle/>
          <a:p>
            <a:pPr algn="ctr"/>
            <a:r>
              <a:rPr lang="tr-TR" sz="2800" b="1" dirty="0" smtClean="0">
                <a:solidFill>
                  <a:schemeClr val="bg1"/>
                </a:solidFill>
              </a:rPr>
              <a:t>Almanca </a:t>
            </a:r>
            <a:r>
              <a:rPr lang="tr-TR" sz="2800" b="1" dirty="0">
                <a:solidFill>
                  <a:schemeClr val="bg1"/>
                </a:solidFill>
              </a:rPr>
              <a:t>Öğretim Programlarının Karşılaştırılması</a:t>
            </a:r>
          </a:p>
        </p:txBody>
      </p:sp>
      <p:graphicFrame>
        <p:nvGraphicFramePr>
          <p:cNvPr id="6" name="5 Tablo"/>
          <p:cNvGraphicFramePr>
            <a:graphicFrameLocks noGrp="1"/>
          </p:cNvGraphicFramePr>
          <p:nvPr>
            <p:extLst>
              <p:ext uri="{D42A27DB-BD31-4B8C-83A1-F6EECF244321}">
                <p14:modId xmlns:p14="http://schemas.microsoft.com/office/powerpoint/2010/main" xmlns="" val="1343447519"/>
              </p:ext>
            </p:extLst>
          </p:nvPr>
        </p:nvGraphicFramePr>
        <p:xfrm>
          <a:off x="364479" y="1583210"/>
          <a:ext cx="8358246" cy="4206240"/>
        </p:xfrm>
        <a:graphic>
          <a:graphicData uri="http://schemas.openxmlformats.org/drawingml/2006/table">
            <a:tbl>
              <a:tblPr/>
              <a:tblGrid>
                <a:gridCol w="587692"/>
                <a:gridCol w="3289876"/>
                <a:gridCol w="4480678"/>
              </a:tblGrid>
              <a:tr h="617935">
                <a:tc>
                  <a:txBody>
                    <a:bodyPr/>
                    <a:lstStyle/>
                    <a:p>
                      <a:pPr algn="ctr">
                        <a:lnSpc>
                          <a:spcPct val="115000"/>
                        </a:lnSpc>
                        <a:spcAft>
                          <a:spcPts val="0"/>
                        </a:spcAft>
                      </a:pPr>
                      <a:r>
                        <a:rPr lang="tr-TR" sz="2000" b="1" dirty="0">
                          <a:latin typeface="Times New Roman"/>
                          <a:ea typeface="Calibri"/>
                          <a:cs typeface="Times New Roman"/>
                        </a:rPr>
                        <a:t>Sıra No</a:t>
                      </a:r>
                      <a:endParaRPr lang="tr-TR" sz="20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a:t>
                      </a:r>
                      <a:r>
                        <a:rPr lang="tr-TR" sz="2400" b="1" dirty="0" smtClean="0">
                          <a:latin typeface="Times New Roman"/>
                          <a:ea typeface="Calibri"/>
                          <a:cs typeface="Times New Roman"/>
                        </a:rPr>
                        <a:t>Programı</a:t>
                      </a:r>
                      <a:r>
                        <a:rPr lang="tr-TR" sz="2400" b="0" baseline="0" dirty="0" smtClean="0">
                          <a:latin typeface="Calibri"/>
                          <a:ea typeface="Times New Roman"/>
                          <a:cs typeface="Times New Roman"/>
                        </a:rPr>
                        <a:t> </a:t>
                      </a:r>
                      <a:r>
                        <a:rPr lang="tr-TR" sz="2400" b="1" dirty="0" smtClean="0">
                          <a:latin typeface="Times New Roman"/>
                          <a:ea typeface="Calibri"/>
                          <a:cs typeface="Times New Roman"/>
                        </a:rPr>
                        <a:t>Eski 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dirty="0">
                          <a:latin typeface="Times New Roman"/>
                          <a:ea typeface="Calibri"/>
                          <a:cs typeface="Times New Roman"/>
                        </a:rPr>
                        <a:t>Almanca Dersi Öğretim Programı</a:t>
                      </a:r>
                      <a:endParaRPr lang="tr-TR" sz="2400" dirty="0">
                        <a:latin typeface="Calibri"/>
                        <a:ea typeface="Times New Roman"/>
                        <a:cs typeface="Times New Roman"/>
                      </a:endParaRPr>
                    </a:p>
                    <a:p>
                      <a:pPr algn="ctr">
                        <a:lnSpc>
                          <a:spcPct val="115000"/>
                        </a:lnSpc>
                        <a:spcAft>
                          <a:spcPts val="0"/>
                        </a:spcAft>
                      </a:pPr>
                      <a:r>
                        <a:rPr lang="tr-TR" sz="2400" b="1" dirty="0">
                          <a:latin typeface="Times New Roman"/>
                          <a:ea typeface="Calibri"/>
                          <a:cs typeface="Times New Roman"/>
                        </a:rPr>
                        <a:t>Yeni Hali</a:t>
                      </a:r>
                      <a:endParaRPr lang="tr-TR" sz="24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829">
                <a:tc>
                  <a:txBody>
                    <a:bodyPr/>
                    <a:lstStyle/>
                    <a:p>
                      <a:pPr algn="ctr">
                        <a:lnSpc>
                          <a:spcPct val="115000"/>
                        </a:lnSpc>
                        <a:spcAft>
                          <a:spcPts val="0"/>
                        </a:spcAft>
                      </a:pPr>
                      <a:r>
                        <a:rPr lang="tr-TR" sz="2000" dirty="0" smtClean="0">
                          <a:latin typeface="Times New Roman"/>
                          <a:ea typeface="Calibri"/>
                          <a:cs typeface="Times New Roman"/>
                        </a:rPr>
                        <a:t>13</a:t>
                      </a:r>
                      <a:endParaRPr lang="tr-TR" sz="20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Ders saatleri esas alınarak dil yeterlilik seviyelerine ilişkin açıklamalara yer verilmiştir.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829">
                <a:tc>
                  <a:txBody>
                    <a:bodyPr/>
                    <a:lstStyle/>
                    <a:p>
                      <a:pPr algn="ctr">
                        <a:lnSpc>
                          <a:spcPct val="115000"/>
                        </a:lnSpc>
                        <a:spcAft>
                          <a:spcPts val="0"/>
                        </a:spcAft>
                      </a:pPr>
                      <a:r>
                        <a:rPr lang="tr-TR" sz="2000" dirty="0" smtClean="0">
                          <a:latin typeface="Times New Roman"/>
                          <a:ea typeface="Calibri"/>
                          <a:cs typeface="Times New Roman"/>
                        </a:rPr>
                        <a:t>14</a:t>
                      </a:r>
                      <a:endParaRPr lang="tr-TR" sz="20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dirty="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Ders işlerken uygulamaya yardımcı olabilecek yardımcı materyaller tablosu eklenmiştir.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890">
                <a:tc>
                  <a:txBody>
                    <a:bodyPr/>
                    <a:lstStyle/>
                    <a:p>
                      <a:pPr algn="ctr">
                        <a:lnSpc>
                          <a:spcPct val="115000"/>
                        </a:lnSpc>
                        <a:spcAft>
                          <a:spcPts val="0"/>
                        </a:spcAft>
                      </a:pPr>
                      <a:r>
                        <a:rPr lang="tr-TR" sz="2000" dirty="0" smtClean="0">
                          <a:latin typeface="Times New Roman"/>
                          <a:ea typeface="Calibri"/>
                          <a:cs typeface="Times New Roman"/>
                        </a:rPr>
                        <a:t>15</a:t>
                      </a:r>
                      <a:endParaRPr lang="tr-TR" sz="2000" dirty="0">
                        <a:latin typeface="Calibri"/>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2400" dirty="0">
                        <a:latin typeface="Times New Roman"/>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latin typeface="Times New Roman"/>
                          <a:ea typeface="Calibri"/>
                          <a:cs typeface="Times New Roman"/>
                        </a:rPr>
                        <a:t>Kitap yazarlarına yönelik öneriler eklenmiştir.</a:t>
                      </a:r>
                      <a:endParaRPr lang="tr-TR" sz="2400" dirty="0">
                        <a:latin typeface="Calibri"/>
                        <a:ea typeface="Times New Roman"/>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1320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Başlık"/>
          <p:cNvSpPr>
            <a:spLocks noGrp="1"/>
          </p:cNvSpPr>
          <p:nvPr>
            <p:ph type="ctrTitle"/>
          </p:nvPr>
        </p:nvSpPr>
        <p:spPr>
          <a:xfrm>
            <a:off x="0" y="4214813"/>
            <a:ext cx="9144000" cy="1203325"/>
          </a:xfrm>
        </p:spPr>
        <p:txBody>
          <a:bodyPr anchor="t"/>
          <a:lstStyle/>
          <a:p>
            <a:pPr>
              <a:defRPr/>
            </a:pPr>
            <a:r>
              <a:rPr lang="tr-TR" sz="2700" b="1" dirty="0" smtClean="0"/>
              <a:t/>
            </a:r>
            <a:br>
              <a:rPr lang="tr-TR" sz="2700" b="1" dirty="0" smtClean="0"/>
            </a:br>
            <a:r>
              <a:rPr lang="tr-TR" b="1" dirty="0" smtClean="0">
                <a:effectLst>
                  <a:outerShdw blurRad="38100" dist="38100" dir="2700000" algn="tl">
                    <a:srgbClr val="000000">
                      <a:alpha val="43137"/>
                    </a:srgbClr>
                  </a:outerShdw>
                </a:effectLst>
                <a:cs typeface="Times New Roman" pitchFamily="18" charset="0"/>
              </a:rPr>
              <a:t>TEŞEKKÜR EDERİZ</a:t>
            </a:r>
            <a:endParaRPr lang="tr-TR" b="1" dirty="0" smtClean="0">
              <a:effectLst>
                <a:outerShdw blurRad="38100" dist="38100" dir="2700000" algn="tl">
                  <a:srgbClr val="000000">
                    <a:alpha val="43137"/>
                  </a:srgbClr>
                </a:outerShdw>
              </a:effectLst>
              <a:latin typeface="Arial" charset="0"/>
              <a:cs typeface="Arial" charset="0"/>
            </a:endParaRPr>
          </a:p>
        </p:txBody>
      </p:sp>
      <p:sp>
        <p:nvSpPr>
          <p:cNvPr id="3" name="2 Veri Yer Tutucusu"/>
          <p:cNvSpPr>
            <a:spLocks noGrp="1"/>
          </p:cNvSpPr>
          <p:nvPr>
            <p:ph type="dt" sz="quarter" idx="10"/>
          </p:nvPr>
        </p:nvSpPr>
        <p:spPr/>
        <p:txBody>
          <a:bodyPr/>
          <a:lstStyle/>
          <a:p>
            <a:pPr>
              <a:defRPr/>
            </a:pPr>
            <a:fld id="{C555190C-29C0-4079-B695-3539F1BECF0B}" type="datetime1">
              <a:rPr lang="tr-TR"/>
              <a:pPr>
                <a:defRPr/>
              </a:pPr>
              <a:t>08.05.2017</a:t>
            </a:fld>
            <a:endParaRPr lang="tr-TR"/>
          </a:p>
        </p:txBody>
      </p:sp>
      <p:sp>
        <p:nvSpPr>
          <p:cNvPr id="4" name="3 Slayt Numarası Yer Tutucusu"/>
          <p:cNvSpPr>
            <a:spLocks noGrp="1"/>
          </p:cNvSpPr>
          <p:nvPr>
            <p:ph type="sldNum" sz="quarter" idx="12"/>
          </p:nvPr>
        </p:nvSpPr>
        <p:spPr/>
        <p:txBody>
          <a:bodyPr/>
          <a:lstStyle/>
          <a:p>
            <a:pPr>
              <a:defRPr/>
            </a:pPr>
            <a:fld id="{00FEC51A-8BF3-4349-A670-8B651916ECFF}" type="slidenum">
              <a:rPr lang="tr-TR" smtClean="0"/>
              <a:pPr>
                <a:defRPr/>
              </a:pPr>
              <a:t>56</a:t>
            </a:fld>
            <a:endParaRPr lang="tr-TR"/>
          </a:p>
        </p:txBody>
      </p:sp>
      <p:sp>
        <p:nvSpPr>
          <p:cNvPr id="2" name="Metin kutusu 1"/>
          <p:cNvSpPr txBox="1"/>
          <p:nvPr/>
        </p:nvSpPr>
        <p:spPr>
          <a:xfrm>
            <a:off x="5796137" y="3573016"/>
            <a:ext cx="2890663" cy="954107"/>
          </a:xfrm>
          <a:prstGeom prst="rect">
            <a:avLst/>
          </a:prstGeom>
          <a:noFill/>
        </p:spPr>
        <p:txBody>
          <a:bodyPr wrap="square" rtlCol="0">
            <a:spAutoFit/>
          </a:bodyPr>
          <a:lstStyle/>
          <a:p>
            <a:r>
              <a:rPr lang="tr-TR" b="1" dirty="0">
                <a:latin typeface="Arial" pitchFamily="34" charset="0"/>
                <a:cs typeface="Arial" pitchFamily="34" charset="0"/>
              </a:rPr>
              <a:t>ORTAÖĞRETİM </a:t>
            </a:r>
            <a:r>
              <a:rPr lang="tr-TR" b="1" dirty="0" smtClean="0">
                <a:latin typeface="Arial" pitchFamily="34" charset="0"/>
                <a:cs typeface="Arial" pitchFamily="34" charset="0"/>
              </a:rPr>
              <a:t>GENEL                         </a:t>
            </a:r>
          </a:p>
          <a:p>
            <a:r>
              <a:rPr lang="tr-TR" b="1" dirty="0">
                <a:latin typeface="Arial" pitchFamily="34" charset="0"/>
                <a:cs typeface="Arial" pitchFamily="34" charset="0"/>
              </a:rPr>
              <a:t> </a:t>
            </a:r>
            <a:r>
              <a:rPr lang="tr-TR" b="1" dirty="0" smtClean="0">
                <a:latin typeface="Arial" pitchFamily="34" charset="0"/>
                <a:cs typeface="Arial" pitchFamily="34" charset="0"/>
              </a:rPr>
              <a:t>    MÜDÜRLÜĞÜ</a:t>
            </a:r>
            <a:r>
              <a:rPr lang="tr-TR" sz="2000" b="1" dirty="0">
                <a:latin typeface="Arial" pitchFamily="34" charset="0"/>
                <a:cs typeface="Arial" pitchFamily="34" charset="0"/>
              </a:rPr>
              <a:t/>
            </a:r>
            <a:br>
              <a:rPr lang="tr-TR" sz="2000" b="1" dirty="0">
                <a:latin typeface="Arial" pitchFamily="34" charset="0"/>
                <a:cs typeface="Arial" pitchFamily="34" charset="0"/>
              </a:rPr>
            </a:br>
            <a:endParaRPr lang="tr-TR"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6</a:t>
            </a:fld>
            <a:endParaRPr lang="tr-TR"/>
          </a:p>
        </p:txBody>
      </p:sp>
      <p:sp>
        <p:nvSpPr>
          <p:cNvPr id="4" name="Dikdörtgen 3"/>
          <p:cNvSpPr/>
          <p:nvPr/>
        </p:nvSpPr>
        <p:spPr>
          <a:xfrm>
            <a:off x="107504" y="260648"/>
            <a:ext cx="9036496" cy="523220"/>
          </a:xfrm>
          <a:prstGeom prst="rect">
            <a:avLst/>
          </a:prstGeom>
        </p:spPr>
        <p:txBody>
          <a:bodyPr wrap="square">
            <a:spAutoFit/>
          </a:bodyPr>
          <a:lstStyle/>
          <a:p>
            <a:pPr algn="ctr"/>
            <a:r>
              <a:rPr lang="tr-TR" sz="2800" b="1" dirty="0">
                <a:solidFill>
                  <a:schemeClr val="bg1"/>
                </a:solidFill>
              </a:rPr>
              <a:t>Programın Genel </a:t>
            </a:r>
            <a:r>
              <a:rPr lang="tr-TR" sz="2800" b="1" dirty="0" smtClean="0">
                <a:solidFill>
                  <a:schemeClr val="bg1"/>
                </a:solidFill>
              </a:rPr>
              <a:t>Amaçları </a:t>
            </a:r>
            <a:endParaRPr lang="tr-TR" sz="2800" dirty="0">
              <a:solidFill>
                <a:schemeClr val="bg1"/>
              </a:solidFill>
            </a:endParaRPr>
          </a:p>
        </p:txBody>
      </p:sp>
      <p:sp>
        <p:nvSpPr>
          <p:cNvPr id="5" name="Dikdörtgen 4"/>
          <p:cNvSpPr/>
          <p:nvPr/>
        </p:nvSpPr>
        <p:spPr>
          <a:xfrm>
            <a:off x="341276" y="1268760"/>
            <a:ext cx="8568952" cy="5139869"/>
          </a:xfrm>
          <a:prstGeom prst="rect">
            <a:avLst/>
          </a:prstGeom>
        </p:spPr>
        <p:txBody>
          <a:bodyPr wrap="square">
            <a:spAutoFit/>
          </a:bodyPr>
          <a:lstStyle/>
          <a:p>
            <a:r>
              <a:rPr lang="tr-TR" sz="2800" b="1" dirty="0" smtClean="0"/>
              <a:t>        Almanca </a:t>
            </a:r>
            <a:r>
              <a:rPr lang="tr-TR" sz="2800" b="1" dirty="0"/>
              <a:t>Dersi Öğretim Programı ile öğrencilerin; </a:t>
            </a:r>
            <a:endParaRPr lang="tr-TR" sz="2800" b="1" dirty="0" smtClean="0"/>
          </a:p>
          <a:p>
            <a:endParaRPr lang="tr-TR" sz="1000" b="1" dirty="0"/>
          </a:p>
          <a:p>
            <a:r>
              <a:rPr lang="tr-TR" sz="2800" dirty="0" smtClean="0"/>
              <a:t>	1</a:t>
            </a:r>
            <a:r>
              <a:rPr lang="tr-TR" sz="2800" dirty="0"/>
              <a:t>. </a:t>
            </a:r>
            <a:r>
              <a:rPr lang="tr-TR" sz="2800" dirty="0" smtClean="0"/>
              <a:t>Yabancı dili ulusal ve uluslararası ortamlarda </a:t>
            </a:r>
            <a:r>
              <a:rPr lang="tr-TR" sz="2800" b="1" dirty="0" smtClean="0"/>
              <a:t>etkili, akıcı, ve doğru</a:t>
            </a:r>
            <a:r>
              <a:rPr lang="tr-TR" sz="2800" dirty="0" smtClean="0"/>
              <a:t> bir şekilde kullanabilen bireyler yetiştirmek. </a:t>
            </a:r>
          </a:p>
          <a:p>
            <a:endParaRPr lang="tr-TR" sz="1000" dirty="0"/>
          </a:p>
          <a:p>
            <a:r>
              <a:rPr lang="tr-TR" sz="2400" dirty="0" smtClean="0"/>
              <a:t>a. Genç </a:t>
            </a:r>
            <a:r>
              <a:rPr lang="tr-TR" sz="2400" dirty="0"/>
              <a:t>ve yetişkinlerle görüş ve düşünce alışverişinde </a:t>
            </a:r>
            <a:r>
              <a:rPr lang="tr-TR" sz="2400" dirty="0" smtClean="0"/>
              <a:t>     </a:t>
            </a:r>
          </a:p>
          <a:p>
            <a:r>
              <a:rPr lang="tr-TR" sz="2400" dirty="0"/>
              <a:t> </a:t>
            </a:r>
            <a:r>
              <a:rPr lang="tr-TR" sz="2400" dirty="0" smtClean="0"/>
              <a:t>    bulunabilme</a:t>
            </a:r>
            <a:r>
              <a:rPr lang="tr-TR" sz="2400" dirty="0"/>
              <a:t>, kendi düşünce ve duygularını ifade edebilme,</a:t>
            </a:r>
          </a:p>
          <a:p>
            <a:r>
              <a:rPr lang="tr-TR" sz="2400" dirty="0" smtClean="0"/>
              <a:t>b. Diğer </a:t>
            </a:r>
            <a:r>
              <a:rPr lang="tr-TR" sz="2400" dirty="0"/>
              <a:t>ülkelerdeki insanları anlayabilme ve kendi kültürel </a:t>
            </a:r>
            <a:r>
              <a:rPr lang="tr-TR" sz="2400" dirty="0" smtClean="0"/>
              <a:t>  </a:t>
            </a:r>
          </a:p>
          <a:p>
            <a:r>
              <a:rPr lang="tr-TR" sz="2400" dirty="0"/>
              <a:t> </a:t>
            </a:r>
            <a:r>
              <a:rPr lang="tr-TR" sz="2400" dirty="0" smtClean="0"/>
              <a:t>   değerlerini </a:t>
            </a:r>
            <a:r>
              <a:rPr lang="tr-TR" sz="2400" dirty="0"/>
              <a:t>diğer toplumlardaki insanlara aktarabilme,</a:t>
            </a:r>
          </a:p>
          <a:p>
            <a:r>
              <a:rPr lang="tr-TR" sz="2400" dirty="0" smtClean="0"/>
              <a:t>c. Dilini </a:t>
            </a:r>
            <a:r>
              <a:rPr lang="tr-TR" sz="2400" dirty="0"/>
              <a:t>öğrendiği ülkedeki günlük yaşamın üstesinden </a:t>
            </a:r>
            <a:r>
              <a:rPr lang="tr-TR" sz="2400" dirty="0" smtClean="0"/>
              <a:t>  </a:t>
            </a:r>
          </a:p>
          <a:p>
            <a:r>
              <a:rPr lang="tr-TR" sz="2400" dirty="0"/>
              <a:t> </a:t>
            </a:r>
            <a:r>
              <a:rPr lang="tr-TR" sz="2400" dirty="0" smtClean="0"/>
              <a:t>   gelebilme </a:t>
            </a:r>
            <a:r>
              <a:rPr lang="tr-TR" sz="2400" dirty="0"/>
              <a:t>ve kendi ülkesindeki yabancılara günlük </a:t>
            </a:r>
            <a:endParaRPr lang="tr-TR" sz="2400" dirty="0" smtClean="0"/>
          </a:p>
          <a:p>
            <a:r>
              <a:rPr lang="tr-TR" sz="2400" dirty="0"/>
              <a:t> </a:t>
            </a:r>
            <a:r>
              <a:rPr lang="tr-TR" sz="2400" dirty="0" smtClean="0"/>
              <a:t>   yaşamlarında </a:t>
            </a:r>
            <a:r>
              <a:rPr lang="tr-TR" sz="2400" dirty="0"/>
              <a:t>yardımcı olabilme</a:t>
            </a:r>
            <a:endParaRPr lang="tr-TR" sz="2400" b="1" dirty="0"/>
          </a:p>
        </p:txBody>
      </p:sp>
    </p:spTree>
    <p:extLst>
      <p:ext uri="{BB962C8B-B14F-4D97-AF65-F5344CB8AC3E}">
        <p14:creationId xmlns:p14="http://schemas.microsoft.com/office/powerpoint/2010/main" xmlns="" val="110528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7</a:t>
            </a:fld>
            <a:endParaRPr lang="tr-TR"/>
          </a:p>
        </p:txBody>
      </p:sp>
      <p:sp>
        <p:nvSpPr>
          <p:cNvPr id="4" name="Metin kutusu 3"/>
          <p:cNvSpPr txBox="1"/>
          <p:nvPr/>
        </p:nvSpPr>
        <p:spPr>
          <a:xfrm>
            <a:off x="457200" y="1700809"/>
            <a:ext cx="8435280" cy="4832092"/>
          </a:xfrm>
          <a:prstGeom prst="rect">
            <a:avLst/>
          </a:prstGeom>
          <a:noFill/>
        </p:spPr>
        <p:txBody>
          <a:bodyPr wrap="square" rtlCol="0">
            <a:spAutoFit/>
          </a:bodyPr>
          <a:lstStyle/>
          <a:p>
            <a:endParaRPr lang="tr-TR" sz="2800" dirty="0" smtClean="0"/>
          </a:p>
          <a:p>
            <a:r>
              <a:rPr lang="tr-TR" sz="2800" dirty="0"/>
              <a:t>2</a:t>
            </a:r>
            <a:r>
              <a:rPr lang="tr-TR" sz="2800" dirty="0" smtClean="0"/>
              <a:t>. Eleştirel </a:t>
            </a:r>
            <a:r>
              <a:rPr lang="tr-TR" sz="2800" dirty="0"/>
              <a:t>okuryazarlık ve eleştirel düşünme becerilerini geliştirebilmeleri, kendi ülkelerinde ve küresel dünyada sosyal, ekonomik ve kültürel hayata aktif olarak katılabilme</a:t>
            </a:r>
            <a:r>
              <a:rPr lang="tr-TR" sz="2800" dirty="0" smtClean="0"/>
              <a:t>,</a:t>
            </a:r>
          </a:p>
          <a:p>
            <a:endParaRPr lang="tr-TR" sz="2800" dirty="0"/>
          </a:p>
          <a:p>
            <a:r>
              <a:rPr lang="tr-TR" sz="2800" dirty="0"/>
              <a:t>3</a:t>
            </a:r>
            <a:r>
              <a:rPr lang="tr-TR" sz="2800" dirty="0" smtClean="0"/>
              <a:t>. Farklı </a:t>
            </a:r>
            <a:r>
              <a:rPr lang="tr-TR" sz="2800" dirty="0"/>
              <a:t>kültürlere karşı farkındalık oluşturma, kültürel farklılıklara ve çeşitliliğe saygılı ve duyarlı bireyler olabilme,</a:t>
            </a:r>
          </a:p>
          <a:p>
            <a:endParaRPr lang="tr-TR" sz="2800" dirty="0"/>
          </a:p>
          <a:p>
            <a:endParaRPr lang="tr-TR" sz="2800" dirty="0"/>
          </a:p>
        </p:txBody>
      </p:sp>
      <p:sp>
        <p:nvSpPr>
          <p:cNvPr id="5" name="Metin kutusu 4"/>
          <p:cNvSpPr txBox="1"/>
          <p:nvPr/>
        </p:nvSpPr>
        <p:spPr>
          <a:xfrm>
            <a:off x="1763688" y="260648"/>
            <a:ext cx="5447938" cy="523220"/>
          </a:xfrm>
          <a:prstGeom prst="rect">
            <a:avLst/>
          </a:prstGeom>
          <a:noFill/>
        </p:spPr>
        <p:txBody>
          <a:bodyPr wrap="square" rtlCol="0">
            <a:spAutoFit/>
          </a:bodyPr>
          <a:lstStyle/>
          <a:p>
            <a:pPr algn="ctr"/>
            <a:r>
              <a:rPr lang="tr-TR" sz="2800" b="1" dirty="0">
                <a:solidFill>
                  <a:schemeClr val="bg1"/>
                </a:solidFill>
              </a:rPr>
              <a:t>Programın Genel Amaçları </a:t>
            </a:r>
            <a:endParaRPr lang="tr-TR" sz="2800" dirty="0">
              <a:solidFill>
                <a:schemeClr val="bg1"/>
              </a:solidFill>
            </a:endParaRPr>
          </a:p>
        </p:txBody>
      </p:sp>
    </p:spTree>
    <p:extLst>
      <p:ext uri="{BB962C8B-B14F-4D97-AF65-F5344CB8AC3E}">
        <p14:creationId xmlns:p14="http://schemas.microsoft.com/office/powerpoint/2010/main" xmlns="" val="184228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8</a:t>
            </a:fld>
            <a:endParaRPr lang="tr-TR"/>
          </a:p>
        </p:txBody>
      </p:sp>
      <p:sp>
        <p:nvSpPr>
          <p:cNvPr id="4" name="Metin kutusu 3"/>
          <p:cNvSpPr txBox="1"/>
          <p:nvPr/>
        </p:nvSpPr>
        <p:spPr>
          <a:xfrm>
            <a:off x="755576" y="1412776"/>
            <a:ext cx="8208912" cy="3970318"/>
          </a:xfrm>
          <a:prstGeom prst="rect">
            <a:avLst/>
          </a:prstGeom>
          <a:noFill/>
        </p:spPr>
        <p:txBody>
          <a:bodyPr wrap="square" rtlCol="0">
            <a:spAutoFit/>
          </a:bodyPr>
          <a:lstStyle/>
          <a:p>
            <a:r>
              <a:rPr lang="tr-TR" sz="2800" dirty="0" smtClean="0"/>
              <a:t>4. Dile </a:t>
            </a:r>
            <a:r>
              <a:rPr lang="tr-TR" sz="2800" dirty="0"/>
              <a:t>ilişkin söz varlığının zenginleştirilmesi,</a:t>
            </a:r>
          </a:p>
          <a:p>
            <a:endParaRPr lang="tr-TR" sz="2800" dirty="0" smtClean="0"/>
          </a:p>
          <a:p>
            <a:r>
              <a:rPr lang="tr-TR" sz="2800" dirty="0" smtClean="0"/>
              <a:t>5. Teknolojiyi </a:t>
            </a:r>
            <a:r>
              <a:rPr lang="tr-TR" sz="2800" dirty="0"/>
              <a:t>aktif ve etkili şekilde kullanabilme, bilgi teknolojilerinden yararlanarak öğrenme becerilerinin </a:t>
            </a:r>
            <a:r>
              <a:rPr lang="tr-TR" sz="2800" dirty="0" smtClean="0"/>
              <a:t>geliştirilmesi</a:t>
            </a:r>
          </a:p>
          <a:p>
            <a:endParaRPr lang="tr-TR" sz="2800" dirty="0" smtClean="0"/>
          </a:p>
          <a:p>
            <a:r>
              <a:rPr lang="tr-TR" sz="2800" dirty="0"/>
              <a:t>6</a:t>
            </a:r>
            <a:r>
              <a:rPr lang="tr-TR" sz="2800" dirty="0" smtClean="0"/>
              <a:t>. </a:t>
            </a:r>
            <a:r>
              <a:rPr lang="tr-TR" sz="2800" dirty="0"/>
              <a:t>Öğretmenler ve materyal geliştiricileri için hem yeterli yönlendirme hem de yeterli esneklik sağlamak.</a:t>
            </a:r>
          </a:p>
        </p:txBody>
      </p:sp>
      <p:sp>
        <p:nvSpPr>
          <p:cNvPr id="6" name="Metin kutusu 5"/>
          <p:cNvSpPr txBox="1"/>
          <p:nvPr/>
        </p:nvSpPr>
        <p:spPr>
          <a:xfrm>
            <a:off x="1763688" y="260648"/>
            <a:ext cx="5447938" cy="523220"/>
          </a:xfrm>
          <a:prstGeom prst="rect">
            <a:avLst/>
          </a:prstGeom>
          <a:noFill/>
        </p:spPr>
        <p:txBody>
          <a:bodyPr wrap="square" rtlCol="0">
            <a:spAutoFit/>
          </a:bodyPr>
          <a:lstStyle/>
          <a:p>
            <a:pPr algn="ctr"/>
            <a:r>
              <a:rPr lang="tr-TR" sz="2800" b="1" dirty="0">
                <a:solidFill>
                  <a:schemeClr val="bg1"/>
                </a:solidFill>
              </a:rPr>
              <a:t>Programın Genel Amaçları </a:t>
            </a:r>
            <a:endParaRPr lang="tr-TR" sz="2800" dirty="0">
              <a:solidFill>
                <a:schemeClr val="bg1"/>
              </a:solidFill>
            </a:endParaRPr>
          </a:p>
        </p:txBody>
      </p:sp>
    </p:spTree>
    <p:extLst>
      <p:ext uri="{BB962C8B-B14F-4D97-AF65-F5344CB8AC3E}">
        <p14:creationId xmlns:p14="http://schemas.microsoft.com/office/powerpoint/2010/main" xmlns="" val="60168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08.05.2017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9</a:t>
            </a:fld>
            <a:endParaRPr lang="tr-TR"/>
          </a:p>
        </p:txBody>
      </p:sp>
      <p:sp>
        <p:nvSpPr>
          <p:cNvPr id="5" name="Dikdörtgen 4"/>
          <p:cNvSpPr/>
          <p:nvPr/>
        </p:nvSpPr>
        <p:spPr>
          <a:xfrm>
            <a:off x="827584" y="260648"/>
            <a:ext cx="7776864" cy="523220"/>
          </a:xfrm>
          <a:prstGeom prst="rect">
            <a:avLst/>
          </a:prstGeom>
        </p:spPr>
        <p:txBody>
          <a:bodyPr wrap="square">
            <a:spAutoFit/>
          </a:bodyPr>
          <a:lstStyle/>
          <a:p>
            <a:pPr algn="ctr"/>
            <a:r>
              <a:rPr lang="tr-TR" sz="2800" b="1" dirty="0">
                <a:solidFill>
                  <a:schemeClr val="bg1"/>
                </a:solidFill>
              </a:rPr>
              <a:t>Programın Genel Amaçları </a:t>
            </a:r>
            <a:endParaRPr lang="tr-TR" sz="2800" dirty="0">
              <a:solidFill>
                <a:schemeClr val="bg1"/>
              </a:solidFill>
            </a:endParaRPr>
          </a:p>
        </p:txBody>
      </p:sp>
      <p:sp>
        <p:nvSpPr>
          <p:cNvPr id="6" name="Content Placeholder 2"/>
          <p:cNvSpPr txBox="1">
            <a:spLocks/>
          </p:cNvSpPr>
          <p:nvPr/>
        </p:nvSpPr>
        <p:spPr>
          <a:xfrm>
            <a:off x="642910" y="1428736"/>
            <a:ext cx="8077200" cy="4643470"/>
          </a:xfrm>
          <a:prstGeom prst="rect">
            <a:avLst/>
          </a:prstGeom>
        </p:spPr>
        <p:txBody>
          <a:bodyPr>
            <a:normAutofit fontScale="775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rPr>
              <a:t>Öğrencilerin Yabancı Dili:</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0" fontAlgn="base" latinLnBrk="0" hangingPunct="0">
              <a:lnSpc>
                <a:spcPct val="170000"/>
              </a:lnSpc>
              <a:spcBef>
                <a:spcPct val="20000"/>
              </a:spcBef>
              <a:spcAft>
                <a:spcPct val="0"/>
              </a:spcAft>
              <a:buClrTx/>
              <a:buSzTx/>
              <a:buFont typeface="Arial" charset="0"/>
              <a:buChar char="–"/>
              <a:tabLst/>
              <a:defRPr/>
            </a:pPr>
            <a:r>
              <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rPr>
              <a:t>Etkileşimli</a:t>
            </a:r>
          </a:p>
          <a:p>
            <a:pPr marL="742950" marR="0" lvl="1" indent="-285750" algn="l" defTabSz="914400" rtl="0" eaLnBrk="0" fontAlgn="base" latinLnBrk="0" hangingPunct="0">
              <a:lnSpc>
                <a:spcPct val="170000"/>
              </a:lnSpc>
              <a:spcBef>
                <a:spcPct val="20000"/>
              </a:spcBef>
              <a:spcAft>
                <a:spcPct val="0"/>
              </a:spcAft>
              <a:buClrTx/>
              <a:buSzTx/>
              <a:buFont typeface="Arial" charset="0"/>
              <a:buChar char="–"/>
              <a:tabLst/>
              <a:defRPr/>
            </a:pPr>
            <a:r>
              <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rPr>
              <a:t>Eğlenceli</a:t>
            </a:r>
          </a:p>
          <a:p>
            <a:pPr marL="742950" lvl="1" indent="-285750" eaLnBrk="0" hangingPunct="0">
              <a:lnSpc>
                <a:spcPct val="170000"/>
              </a:lnSpc>
              <a:spcBef>
                <a:spcPct val="20000"/>
              </a:spcBef>
              <a:buFont typeface="Arial" charset="0"/>
              <a:buChar char="–"/>
            </a:pPr>
            <a:r>
              <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rPr>
              <a:t>Tüm duyuları ile </a:t>
            </a:r>
            <a:r>
              <a:rPr lang="tr-TR" sz="3600" dirty="0" smtClean="0">
                <a:latin typeface="Arial" pitchFamily="34" charset="0"/>
                <a:cs typeface="Arial" pitchFamily="34" charset="0"/>
              </a:rPr>
              <a:t>istekli</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endPar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tr-TR" sz="3600" b="0" i="0" u="none" strike="noStrike" kern="1200" cap="none" spc="0" normalizeH="0" baseline="0" noProof="0" dirty="0" smtClean="0">
                <a:ln>
                  <a:noFill/>
                </a:ln>
                <a:solidFill>
                  <a:schemeClr val="tx1"/>
                </a:solidFill>
                <a:effectLst/>
                <a:uLnTx/>
                <a:uFillTx/>
                <a:latin typeface="Arial" pitchFamily="34" charset="0"/>
                <a:cs typeface="Arial" pitchFamily="34" charset="0"/>
              </a:rPr>
              <a:t>öğrenmelerini sağlamak.</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21357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Özel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Özel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zel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Özel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Özel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Özel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Özel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Özel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Özel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Özel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Özel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Özel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8434</TotalTime>
  <Words>2923</Words>
  <Application>Microsoft Macintosh PowerPoint</Application>
  <PresentationFormat>Ekran Gösterisi (4:3)</PresentationFormat>
  <Paragraphs>693</Paragraphs>
  <Slides>56</Slides>
  <Notes>12</Notes>
  <HiddenSlides>0</HiddenSlides>
  <MMClips>0</MMClips>
  <ScaleCrop>false</ScaleCrop>
  <HeadingPairs>
    <vt:vector size="4" baseType="variant">
      <vt:variant>
        <vt:lpstr>Tema</vt:lpstr>
      </vt:variant>
      <vt:variant>
        <vt:i4>2</vt:i4>
      </vt:variant>
      <vt:variant>
        <vt:lpstr>Slayt Başlıkları</vt:lpstr>
      </vt:variant>
      <vt:variant>
        <vt:i4>56</vt:i4>
      </vt:variant>
    </vt:vector>
  </HeadingPairs>
  <TitlesOfParts>
    <vt:vector size="58" baseType="lpstr">
      <vt:lpstr>Ofis Teması</vt:lpstr>
      <vt:lpstr>Özel Tasarım</vt:lpstr>
      <vt:lpstr>                                  ORTAÖĞRETİM GENEL                                        MÜDÜRLÜĞÜ  ORTAÖĞRETİM ALMANCA DERSİ ÖĞRETİM PROGRAMI   TANITIM SEMİNERİ 2017</vt:lpstr>
      <vt:lpstr>Slayt 2</vt:lpstr>
      <vt:lpstr>Güncelleme Sürecinde Yapılan Çalışmalar</vt:lpstr>
      <vt:lpstr>Güncelleme Sürecinde Yapılan Çalışmalar</vt:lpstr>
      <vt:lpstr>Güncelleme Sürecinde Yapılan Çalışmalar</vt:lpstr>
      <vt:lpstr>Slayt 6</vt:lpstr>
      <vt:lpstr>Slayt 7</vt:lpstr>
      <vt:lpstr>Slayt 8</vt:lpstr>
      <vt:lpstr>Slayt 9</vt:lpstr>
      <vt:lpstr>Programın Öğrenme-Öğretme Yaklaşımı</vt:lpstr>
      <vt:lpstr>Programın Öğrenme-Öğretme Yaklaşımı</vt:lpstr>
      <vt:lpstr>Programın Kazandırmayı Hedeflediği  Öğrenci Yeterlikleri-I</vt:lpstr>
      <vt:lpstr>Slayt 13</vt:lpstr>
      <vt:lpstr>Slayt 14</vt:lpstr>
      <vt:lpstr>Slayt 15</vt:lpstr>
      <vt:lpstr>     Almanca Dersinde Öğrencilere  Kazandırılacak Değerler </vt:lpstr>
      <vt:lpstr>     Almanca Dersinde Öğrencilere  Kazandırılacak Değerler</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 Programda yer verilen değerler </vt:lpstr>
      <vt:lpstr>Almanca Dersinde Ölçme ve  Değerlendirme Yaklaşımı</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 TEŞEKKÜR EDERİZ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Acer</cp:lastModifiedBy>
  <cp:revision>1014</cp:revision>
  <dcterms:created xsi:type="dcterms:W3CDTF">2011-10-11T08:25:07Z</dcterms:created>
  <dcterms:modified xsi:type="dcterms:W3CDTF">2017-05-08T10:21:37Z</dcterms:modified>
</cp:coreProperties>
</file>