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72"/>
  </p:notesMasterIdLst>
  <p:sldIdLst>
    <p:sldId id="257" r:id="rId4"/>
    <p:sldId id="280" r:id="rId5"/>
    <p:sldId id="306" r:id="rId6"/>
    <p:sldId id="304" r:id="rId7"/>
    <p:sldId id="305" r:id="rId8"/>
    <p:sldId id="289" r:id="rId9"/>
    <p:sldId id="302" r:id="rId10"/>
    <p:sldId id="303" r:id="rId11"/>
    <p:sldId id="288" r:id="rId12"/>
    <p:sldId id="295" r:id="rId13"/>
    <p:sldId id="296" r:id="rId14"/>
    <p:sldId id="278" r:id="rId15"/>
    <p:sldId id="331" r:id="rId16"/>
    <p:sldId id="332" r:id="rId17"/>
    <p:sldId id="279"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290" r:id="rId38"/>
    <p:sldId id="297" r:id="rId39"/>
    <p:sldId id="301" r:id="rId40"/>
    <p:sldId id="300" r:id="rId41"/>
    <p:sldId id="292" r:id="rId42"/>
    <p:sldId id="298" r:id="rId43"/>
    <p:sldId id="293" r:id="rId44"/>
    <p:sldId id="299" r:id="rId45"/>
    <p:sldId id="307" r:id="rId46"/>
    <p:sldId id="308" r:id="rId47"/>
    <p:sldId id="309" r:id="rId48"/>
    <p:sldId id="356" r:id="rId49"/>
    <p:sldId id="334" r:id="rId50"/>
    <p:sldId id="335" r:id="rId51"/>
    <p:sldId id="336" r:id="rId52"/>
    <p:sldId id="337" r:id="rId53"/>
    <p:sldId id="338" r:id="rId54"/>
    <p:sldId id="339" r:id="rId55"/>
    <p:sldId id="340"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53" r:id="rId69"/>
    <p:sldId id="354" r:id="rId70"/>
    <p:sldId id="355" r:id="rId7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3594" autoAdjust="0"/>
  </p:normalViewPr>
  <p:slideViewPr>
    <p:cSldViewPr>
      <p:cViewPr varScale="1">
        <p:scale>
          <a:sx n="87" d="100"/>
          <a:sy n="87" d="100"/>
        </p:scale>
        <p:origin x="77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2F3BC6-4F4A-49F8-9122-C513974FCFAC}" type="datetimeFigureOut">
              <a:rPr lang="tr-TR" smtClean="0"/>
              <a:pPr/>
              <a:t>21.04.2017</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4D329-BB1E-4175-A1B9-F9C424CEB67C}" type="slidenum">
              <a:rPr lang="tr-TR" smtClean="0"/>
              <a:pPr/>
              <a:t>‹#›</a:t>
            </a:fld>
            <a:endParaRPr lang="tr-TR" dirty="0"/>
          </a:p>
        </p:txBody>
      </p:sp>
    </p:spTree>
    <p:extLst>
      <p:ext uri="{BB962C8B-B14F-4D97-AF65-F5344CB8AC3E}">
        <p14:creationId xmlns:p14="http://schemas.microsoft.com/office/powerpoint/2010/main" val="35560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2</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451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15</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19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816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9133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284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126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591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017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482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897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580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552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958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17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756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803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093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2472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539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7</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531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35</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36</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37</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38</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39</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40</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41</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42</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solidFill>
                  <a:prstClr val="black"/>
                </a:solidFill>
              </a:rPr>
              <a:pPr/>
              <a:t>43</a:t>
            </a:fld>
            <a:endParaRPr lang="tr-TR" dirty="0">
              <a:solidFill>
                <a:prstClr val="black"/>
              </a:solidFill>
            </a:endParaRPr>
          </a:p>
        </p:txBody>
      </p:sp>
    </p:spTree>
    <p:extLst>
      <p:ext uri="{BB962C8B-B14F-4D97-AF65-F5344CB8AC3E}">
        <p14:creationId xmlns:p14="http://schemas.microsoft.com/office/powerpoint/2010/main" val="117036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8</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solidFill>
                  <a:prstClr val="black"/>
                </a:solidFill>
              </a:rPr>
              <a:pPr/>
              <a:t>44</a:t>
            </a:fld>
            <a:endParaRPr lang="tr-TR" dirty="0">
              <a:solidFill>
                <a:prstClr val="black"/>
              </a:solidFill>
            </a:endParaRPr>
          </a:p>
        </p:txBody>
      </p:sp>
    </p:spTree>
    <p:extLst>
      <p:ext uri="{BB962C8B-B14F-4D97-AF65-F5344CB8AC3E}">
        <p14:creationId xmlns:p14="http://schemas.microsoft.com/office/powerpoint/2010/main" val="1170366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solidFill>
                  <a:prstClr val="black"/>
                </a:solidFill>
              </a:rPr>
              <a:pPr/>
              <a:t>45</a:t>
            </a:fld>
            <a:endParaRPr lang="tr-TR" dirty="0">
              <a:solidFill>
                <a:prstClr val="black"/>
              </a:solidFill>
            </a:endParaRPr>
          </a:p>
        </p:txBody>
      </p:sp>
    </p:spTree>
    <p:extLst>
      <p:ext uri="{BB962C8B-B14F-4D97-AF65-F5344CB8AC3E}">
        <p14:creationId xmlns:p14="http://schemas.microsoft.com/office/powerpoint/2010/main" val="1170366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9851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47</a:t>
            </a:fld>
            <a:endParaRPr lang="tr-TR" dirty="0"/>
          </a:p>
        </p:txBody>
      </p:sp>
    </p:spTree>
    <p:extLst>
      <p:ext uri="{BB962C8B-B14F-4D97-AF65-F5344CB8AC3E}">
        <p14:creationId xmlns:p14="http://schemas.microsoft.com/office/powerpoint/2010/main" val="2311058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48</a:t>
            </a:fld>
            <a:endParaRPr lang="tr-TR" dirty="0"/>
          </a:p>
        </p:txBody>
      </p:sp>
    </p:spTree>
    <p:extLst>
      <p:ext uri="{BB962C8B-B14F-4D97-AF65-F5344CB8AC3E}">
        <p14:creationId xmlns:p14="http://schemas.microsoft.com/office/powerpoint/2010/main" val="3265510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49</a:t>
            </a:fld>
            <a:endParaRPr lang="tr-TR" dirty="0"/>
          </a:p>
        </p:txBody>
      </p:sp>
    </p:spTree>
    <p:extLst>
      <p:ext uri="{BB962C8B-B14F-4D97-AF65-F5344CB8AC3E}">
        <p14:creationId xmlns:p14="http://schemas.microsoft.com/office/powerpoint/2010/main" val="3240576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50</a:t>
            </a:fld>
            <a:endParaRPr lang="tr-TR" dirty="0"/>
          </a:p>
        </p:txBody>
      </p:sp>
    </p:spTree>
    <p:extLst>
      <p:ext uri="{BB962C8B-B14F-4D97-AF65-F5344CB8AC3E}">
        <p14:creationId xmlns:p14="http://schemas.microsoft.com/office/powerpoint/2010/main" val="9976143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51</a:t>
            </a:fld>
            <a:endParaRPr lang="tr-TR" dirty="0"/>
          </a:p>
        </p:txBody>
      </p:sp>
    </p:spTree>
    <p:extLst>
      <p:ext uri="{BB962C8B-B14F-4D97-AF65-F5344CB8AC3E}">
        <p14:creationId xmlns:p14="http://schemas.microsoft.com/office/powerpoint/2010/main" val="3060545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52</a:t>
            </a:fld>
            <a:endParaRPr lang="tr-TR" dirty="0"/>
          </a:p>
        </p:txBody>
      </p:sp>
    </p:spTree>
    <p:extLst>
      <p:ext uri="{BB962C8B-B14F-4D97-AF65-F5344CB8AC3E}">
        <p14:creationId xmlns:p14="http://schemas.microsoft.com/office/powerpoint/2010/main" val="17293176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53</a:t>
            </a:fld>
            <a:endParaRPr lang="tr-TR" dirty="0"/>
          </a:p>
        </p:txBody>
      </p:sp>
    </p:spTree>
    <p:extLst>
      <p:ext uri="{BB962C8B-B14F-4D97-AF65-F5344CB8AC3E}">
        <p14:creationId xmlns:p14="http://schemas.microsoft.com/office/powerpoint/2010/main" val="350246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9</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54</a:t>
            </a:fld>
            <a:endParaRPr lang="tr-TR" dirty="0"/>
          </a:p>
        </p:txBody>
      </p:sp>
    </p:spTree>
    <p:extLst>
      <p:ext uri="{BB962C8B-B14F-4D97-AF65-F5344CB8AC3E}">
        <p14:creationId xmlns:p14="http://schemas.microsoft.com/office/powerpoint/2010/main" val="4096742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55</a:t>
            </a:fld>
            <a:endParaRPr lang="tr-TR" dirty="0"/>
          </a:p>
        </p:txBody>
      </p:sp>
    </p:spTree>
    <p:extLst>
      <p:ext uri="{BB962C8B-B14F-4D97-AF65-F5344CB8AC3E}">
        <p14:creationId xmlns:p14="http://schemas.microsoft.com/office/powerpoint/2010/main" val="1458583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56</a:t>
            </a:fld>
            <a:endParaRPr lang="tr-TR" dirty="0"/>
          </a:p>
        </p:txBody>
      </p:sp>
    </p:spTree>
    <p:extLst>
      <p:ext uri="{BB962C8B-B14F-4D97-AF65-F5344CB8AC3E}">
        <p14:creationId xmlns:p14="http://schemas.microsoft.com/office/powerpoint/2010/main" val="1474732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57</a:t>
            </a:fld>
            <a:endParaRPr lang="tr-TR" dirty="0"/>
          </a:p>
        </p:txBody>
      </p:sp>
    </p:spTree>
    <p:extLst>
      <p:ext uri="{BB962C8B-B14F-4D97-AF65-F5344CB8AC3E}">
        <p14:creationId xmlns:p14="http://schemas.microsoft.com/office/powerpoint/2010/main" val="4120635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58</a:t>
            </a:fld>
            <a:endParaRPr lang="tr-TR" dirty="0"/>
          </a:p>
        </p:txBody>
      </p:sp>
    </p:spTree>
    <p:extLst>
      <p:ext uri="{BB962C8B-B14F-4D97-AF65-F5344CB8AC3E}">
        <p14:creationId xmlns:p14="http://schemas.microsoft.com/office/powerpoint/2010/main" val="14707949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59</a:t>
            </a:fld>
            <a:endParaRPr lang="tr-TR" dirty="0"/>
          </a:p>
        </p:txBody>
      </p:sp>
    </p:spTree>
    <p:extLst>
      <p:ext uri="{BB962C8B-B14F-4D97-AF65-F5344CB8AC3E}">
        <p14:creationId xmlns:p14="http://schemas.microsoft.com/office/powerpoint/2010/main" val="12655243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60</a:t>
            </a:fld>
            <a:endParaRPr lang="tr-TR" dirty="0"/>
          </a:p>
        </p:txBody>
      </p:sp>
    </p:spTree>
    <p:extLst>
      <p:ext uri="{BB962C8B-B14F-4D97-AF65-F5344CB8AC3E}">
        <p14:creationId xmlns:p14="http://schemas.microsoft.com/office/powerpoint/2010/main" val="2666223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61</a:t>
            </a:fld>
            <a:endParaRPr lang="tr-TR" dirty="0"/>
          </a:p>
        </p:txBody>
      </p:sp>
    </p:spTree>
    <p:extLst>
      <p:ext uri="{BB962C8B-B14F-4D97-AF65-F5344CB8AC3E}">
        <p14:creationId xmlns:p14="http://schemas.microsoft.com/office/powerpoint/2010/main" val="3568071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62</a:t>
            </a:fld>
            <a:endParaRPr lang="tr-TR" dirty="0"/>
          </a:p>
        </p:txBody>
      </p:sp>
    </p:spTree>
    <p:extLst>
      <p:ext uri="{BB962C8B-B14F-4D97-AF65-F5344CB8AC3E}">
        <p14:creationId xmlns:p14="http://schemas.microsoft.com/office/powerpoint/2010/main" val="1468290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63</a:t>
            </a:fld>
            <a:endParaRPr lang="tr-TR" dirty="0"/>
          </a:p>
        </p:txBody>
      </p:sp>
    </p:spTree>
    <p:extLst>
      <p:ext uri="{BB962C8B-B14F-4D97-AF65-F5344CB8AC3E}">
        <p14:creationId xmlns:p14="http://schemas.microsoft.com/office/powerpoint/2010/main" val="182726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10</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64</a:t>
            </a:fld>
            <a:endParaRPr lang="tr-TR" dirty="0"/>
          </a:p>
        </p:txBody>
      </p:sp>
    </p:spTree>
    <p:extLst>
      <p:ext uri="{BB962C8B-B14F-4D97-AF65-F5344CB8AC3E}">
        <p14:creationId xmlns:p14="http://schemas.microsoft.com/office/powerpoint/2010/main" val="381263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65</a:t>
            </a:fld>
            <a:endParaRPr lang="tr-TR" dirty="0"/>
          </a:p>
        </p:txBody>
      </p:sp>
    </p:spTree>
    <p:extLst>
      <p:ext uri="{BB962C8B-B14F-4D97-AF65-F5344CB8AC3E}">
        <p14:creationId xmlns:p14="http://schemas.microsoft.com/office/powerpoint/2010/main" val="11506342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66</a:t>
            </a:fld>
            <a:endParaRPr lang="tr-TR" dirty="0"/>
          </a:p>
        </p:txBody>
      </p:sp>
    </p:spTree>
    <p:extLst>
      <p:ext uri="{BB962C8B-B14F-4D97-AF65-F5344CB8AC3E}">
        <p14:creationId xmlns:p14="http://schemas.microsoft.com/office/powerpoint/2010/main" val="2022756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67</a:t>
            </a:fld>
            <a:endParaRPr lang="tr-TR" dirty="0"/>
          </a:p>
        </p:txBody>
      </p:sp>
    </p:spTree>
    <p:extLst>
      <p:ext uri="{BB962C8B-B14F-4D97-AF65-F5344CB8AC3E}">
        <p14:creationId xmlns:p14="http://schemas.microsoft.com/office/powerpoint/2010/main" val="1553917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68</a:t>
            </a:fld>
            <a:endParaRPr lang="tr-TR" dirty="0"/>
          </a:p>
        </p:txBody>
      </p:sp>
    </p:spTree>
    <p:extLst>
      <p:ext uri="{BB962C8B-B14F-4D97-AF65-F5344CB8AC3E}">
        <p14:creationId xmlns:p14="http://schemas.microsoft.com/office/powerpoint/2010/main" val="383857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11</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59C9D705-500E-41C9-8595-0F328C3DACBF}" type="slidenum">
              <a:rPr lang="tr-TR" smtClean="0"/>
              <a:pPr/>
              <a:t>12</a:t>
            </a:fld>
            <a:endParaRPr lang="tr-TR" dirty="0"/>
          </a:p>
        </p:txBody>
      </p:sp>
    </p:spTree>
    <p:extLst>
      <p:ext uri="{BB962C8B-B14F-4D97-AF65-F5344CB8AC3E}">
        <p14:creationId xmlns:p14="http://schemas.microsoft.com/office/powerpoint/2010/main" val="1170366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3588"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9D705-500E-41C9-8595-0F328C3DACBF}" type="slidenum">
              <a:rPr kumimoji="0" lang="tr-T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747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6688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8859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61756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6067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solidFill>
                  <a:prstClr val="black">
                    <a:tint val="75000"/>
                  </a:prstClr>
                </a:solidFill>
              </a:rPr>
              <a:pPr>
                <a:defRPr/>
              </a:pPr>
              <a:t>21.04.2017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811984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solidFill>
                  <a:prstClr val="black">
                    <a:tint val="75000"/>
                  </a:prstClr>
                </a:solidFill>
              </a:rPr>
              <a:pPr>
                <a:defRPr/>
              </a:pPr>
              <a:t>21.04.2017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20553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solidFill>
                  <a:prstClr val="black">
                    <a:tint val="75000"/>
                  </a:prstClr>
                </a:solidFill>
              </a:rPr>
              <a:pPr>
                <a:defRPr/>
              </a:pPr>
              <a:t>21.04.2017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049340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68335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246833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81913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0787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851286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4CC4AF91-39DA-4CB7-989B-A1A5A64F613C}"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F151FB8-74DB-47EC-A7DA-598F4C639F4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51980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667F31-5D82-4849-B410-360C3295E8AA}"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7239F88-9A1E-4376-954D-4B74B80AE1B9}"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820899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422A4EC-4651-4FF6-A0CD-94426E3E2889}"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C18B453-6943-486E-A545-06B6099C91C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0377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4E3562D3-D464-48C2-9B56-18279C8A55A1}"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F2CADFA5-19F3-4188-8E8B-7CD82B734C0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85668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ADD90C2D-D43A-4899-9B69-9062F40A9195}" type="datetime1">
              <a:rPr lang="tr-TR">
                <a:solidFill>
                  <a:prstClr val="black">
                    <a:tint val="75000"/>
                  </a:prstClr>
                </a:solidFill>
              </a:rPr>
              <a:pPr>
                <a:defRPr/>
              </a:pPr>
              <a:t>21.04.2017</a:t>
            </a:fld>
            <a:endParaRPr lang="tr-TR">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AAB64A8D-DAFB-4177-95BE-3556A4F63FD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991837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36D5476F-BD6D-41A7-BA54-55E91CC541E2}" type="datetime1">
              <a:rPr lang="tr-TR">
                <a:solidFill>
                  <a:prstClr val="black">
                    <a:tint val="75000"/>
                  </a:prstClr>
                </a:solidFill>
              </a:rPr>
              <a:pPr>
                <a:defRPr/>
              </a:pPr>
              <a:t>21.04.2017</a:t>
            </a:fld>
            <a:endParaRPr lang="tr-TR">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33AAA278-7852-449C-AED8-546D7C9CDBA0}"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425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2C276E5-0DC7-4D1D-8147-92DA73F382FD}" type="datetime1">
              <a:rPr lang="tr-TR">
                <a:solidFill>
                  <a:prstClr val="black">
                    <a:tint val="75000"/>
                  </a:prstClr>
                </a:solidFill>
              </a:rPr>
              <a:pPr>
                <a:defRPr/>
              </a:pPr>
              <a:t>21.04.2017</a:t>
            </a:fld>
            <a:endParaRPr lang="tr-TR">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7390C2E7-B5DC-4286-B376-B5CAD751D34E}"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155412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B40EE6A-A73F-4C44-A63D-705ACDEBBDEA}"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39D2DAEA-2EA7-4668-A53C-05027C3D66B7}"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464250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7A91FD2-0191-4299-A5D3-6C99243D0B40}" type="datetime1">
              <a:rPr lang="tr-TR">
                <a:solidFill>
                  <a:prstClr val="black">
                    <a:tint val="75000"/>
                  </a:prstClr>
                </a:solidFill>
              </a:rPr>
              <a:pPr>
                <a:defRPr/>
              </a:pPr>
              <a:t>21.04.2017</a:t>
            </a:fld>
            <a:endParaRPr lang="tr-TR">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91288C5A-E718-402A-AF75-AC1810C584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42916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BEB9C930-E3CC-434E-8EB1-4EC25A9E7EEE}"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1A0C74F5-72EB-4666-B2C8-0A926EAEF08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01495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983A90B-E0BF-492C-A65A-BA498E30B107}"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647394E5-BC78-40A7-AB4B-7609CF68CD0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5392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173C714-DD11-4CD2-8049-ACC904CDD6C2}"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5EC51FE9-5819-4ED7-B486-B9D140EFA6FB}"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29649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4" name="3 Altbilgi Yer Tutucusu"/>
          <p:cNvSpPr>
            <a:spLocks noGrp="1"/>
          </p:cNvSpPr>
          <p:nvPr>
            <p:ph type="ftr" sz="quarter" idx="11"/>
          </p:nvPr>
        </p:nvSpPr>
        <p:spPr/>
        <p:txBody>
          <a:bodyPr/>
          <a:lstStyle/>
          <a:p>
            <a:endParaRPr lang="tr-TR" dirty="0"/>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21.04.2017</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21.04.2017</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8916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026" name="7 Resim" descr="powerpoint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68313" y="0"/>
            <a:ext cx="8229600" cy="908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24F33DE-6EEA-4D5B-881B-3BF3E3088E3C}" type="datetime1">
              <a:rPr lang="tr-TR">
                <a:solidFill>
                  <a:prstClr val="black">
                    <a:tint val="75000"/>
                  </a:prstClr>
                </a:solidFill>
              </a:rPr>
              <a:pPr>
                <a:defRPr/>
              </a:pPr>
              <a:t>21.04.2017</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65A9DAD-CBBF-4DF0-B7F1-A1828113CB62}"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5869798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4.jpeg"/><Relationship Id="rId7"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831098" y="260648"/>
            <a:ext cx="5256584" cy="576064"/>
          </a:xfrm>
          <a:solidFill>
            <a:srgbClr val="C00000">
              <a:alpha val="0"/>
            </a:srgbClr>
          </a:solidFill>
        </p:spPr>
        <p:txBody>
          <a:bodyPr>
            <a:noAutofit/>
          </a:bodyPr>
          <a:lstStyle/>
          <a:p>
            <a:endParaRPr lang="tr-TR" sz="2400" b="1" dirty="0" smtClean="0">
              <a:solidFill>
                <a:schemeClr val="bg1"/>
              </a:solidFill>
            </a:endParaRPr>
          </a:p>
          <a:p>
            <a:r>
              <a:rPr lang="tr-TR" sz="2400" b="1" dirty="0" smtClean="0">
                <a:solidFill>
                  <a:schemeClr val="bg1"/>
                </a:solidFill>
              </a:rPr>
              <a:t>T.C.</a:t>
            </a:r>
          </a:p>
          <a:p>
            <a:r>
              <a:rPr lang="tr-TR" sz="2400" b="1" dirty="0" smtClean="0">
                <a:solidFill>
                  <a:schemeClr val="bg1"/>
                </a:solidFill>
              </a:rPr>
              <a:t>MİLLÎ EĞİTİM BAKANLIĞI</a:t>
            </a:r>
          </a:p>
          <a:p>
            <a:r>
              <a:rPr lang="tr-TR" sz="2400" b="1" dirty="0" smtClean="0">
                <a:solidFill>
                  <a:schemeClr val="bg1"/>
                </a:solidFill>
              </a:rPr>
              <a:t>ORTAÖĞRETİM GENEL MÜDÜRLÜĞÜ</a:t>
            </a:r>
          </a:p>
          <a:p>
            <a:endParaRPr lang="tr-TR" sz="2400" b="1" dirty="0" smtClean="0">
              <a:solidFill>
                <a:schemeClr val="bg1"/>
              </a:solidFill>
            </a:endParaRPr>
          </a:p>
          <a:p>
            <a:endParaRPr lang="tr-TR" sz="2400" b="1" dirty="0">
              <a:solidFill>
                <a:schemeClr val="bg1"/>
              </a:solidFill>
            </a:endParaRPr>
          </a:p>
          <a:p>
            <a:endParaRPr lang="tr-TR" sz="2400" b="1" dirty="0" smtClean="0">
              <a:solidFill>
                <a:schemeClr val="bg1"/>
              </a:solidFill>
            </a:endParaRPr>
          </a:p>
          <a:p>
            <a:endParaRPr lang="tr-TR" sz="2400" b="1" dirty="0" smtClean="0">
              <a:solidFill>
                <a:schemeClr val="bg1"/>
              </a:solidFill>
            </a:endParaRPr>
          </a:p>
          <a:p>
            <a:endParaRPr lang="tr-TR" sz="2400" b="1" dirty="0" smtClean="0">
              <a:solidFill>
                <a:schemeClr val="bg1"/>
              </a:solidFill>
            </a:endParaRPr>
          </a:p>
          <a:p>
            <a:r>
              <a:rPr lang="tr-TR" sz="2400" b="1" dirty="0" smtClean="0">
                <a:solidFill>
                  <a:schemeClr val="bg1"/>
                </a:solidFill>
              </a:rPr>
              <a:t>ORTAÖĞRETİM FRANSIZCA DERSİ </a:t>
            </a:r>
          </a:p>
          <a:p>
            <a:r>
              <a:rPr lang="tr-TR" sz="2400" b="1" dirty="0" smtClean="0">
                <a:solidFill>
                  <a:schemeClr val="bg1"/>
                </a:solidFill>
              </a:rPr>
              <a:t>ÖĞRETİM PROGRAMI </a:t>
            </a:r>
          </a:p>
          <a:p>
            <a:r>
              <a:rPr lang="tr-TR" sz="2400" b="1" dirty="0" smtClean="0">
                <a:solidFill>
                  <a:schemeClr val="bg1"/>
                </a:solidFill>
              </a:rPr>
              <a:t>TANITIM SEMİNERİ</a:t>
            </a:r>
          </a:p>
          <a:p>
            <a:r>
              <a:rPr lang="tr-TR" sz="2400" b="1" dirty="0" smtClean="0"/>
              <a:t>2017</a:t>
            </a:r>
          </a:p>
          <a:p>
            <a:endParaRPr lang="tr-TR" sz="2400" b="1" dirty="0" smtClean="0">
              <a:solidFill>
                <a:schemeClr val="bg1"/>
              </a:solidFill>
            </a:endParaRPr>
          </a:p>
        </p:txBody>
      </p:sp>
      <p:pic>
        <p:nvPicPr>
          <p:cNvPr id="6" name="Picture 2" descr="http://www.meb.gov.tr/webmaster/mebwebmaster/MEBlogo.jpg"/>
          <p:cNvPicPr>
            <a:picLocks noChangeAspect="1" noChangeArrowheads="1"/>
          </p:cNvPicPr>
          <p:nvPr/>
        </p:nvPicPr>
        <p:blipFill>
          <a:blip r:embed="rId2" cstate="print"/>
          <a:srcRect/>
          <a:stretch>
            <a:fillRect/>
          </a:stretch>
        </p:blipFill>
        <p:spPr bwMode="auto">
          <a:xfrm>
            <a:off x="3823184" y="2561068"/>
            <a:ext cx="1296785" cy="1288473"/>
          </a:xfrm>
          <a:prstGeom prst="rect">
            <a:avLst/>
          </a:prstGeom>
          <a:noFill/>
        </p:spPr>
      </p:pic>
    </p:spTree>
    <p:extLst>
      <p:ext uri="{BB962C8B-B14F-4D97-AF65-F5344CB8AC3E}">
        <p14:creationId xmlns:p14="http://schemas.microsoft.com/office/powerpoint/2010/main" val="2606107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5901" y="1844824"/>
            <a:ext cx="7909480" cy="4248472"/>
          </a:xfrm>
        </p:spPr>
        <p:txBody>
          <a:bodyPr>
            <a:noAutofit/>
          </a:bodyPr>
          <a:lstStyle/>
          <a:p>
            <a:r>
              <a:rPr lang="tr-TR" sz="2400" dirty="0" smtClean="0"/>
              <a:t>Öz saygı</a:t>
            </a:r>
          </a:p>
          <a:p>
            <a:r>
              <a:rPr lang="tr-TR" sz="2400" dirty="0" smtClean="0"/>
              <a:t>Öz farkındalık</a:t>
            </a:r>
          </a:p>
          <a:p>
            <a:r>
              <a:rPr lang="tr-TR" sz="2400" dirty="0" smtClean="0"/>
              <a:t>Kişisel kimlik bilincine sahip olma</a:t>
            </a:r>
          </a:p>
          <a:p>
            <a:r>
              <a:rPr lang="tr-TR" sz="2400" dirty="0" smtClean="0"/>
              <a:t>Kendine güvenme</a:t>
            </a:r>
          </a:p>
          <a:p>
            <a:r>
              <a:rPr lang="tr-TR" sz="2400" dirty="0" smtClean="0"/>
              <a:t>Öz değerlendirme yapma</a:t>
            </a:r>
          </a:p>
          <a:p>
            <a:r>
              <a:rPr lang="tr-TR" sz="2400" dirty="0" smtClean="0"/>
              <a:t>Bağımsız çalışma</a:t>
            </a:r>
          </a:p>
          <a:p>
            <a:r>
              <a:rPr lang="tr-TR" sz="2400" dirty="0" smtClean="0"/>
              <a:t>Etkin olma</a:t>
            </a:r>
          </a:p>
          <a:p>
            <a:r>
              <a:rPr lang="tr-TR" sz="2400" dirty="0" smtClean="0"/>
              <a:t>Öğrendiklerini günlük hayatta kullanabilme</a:t>
            </a:r>
          </a:p>
          <a:p>
            <a:r>
              <a:rPr lang="tr-TR" sz="2400" dirty="0" smtClean="0"/>
              <a:t>Disiplinler arası ilişki kurabilme</a:t>
            </a:r>
          </a:p>
          <a:p>
            <a:r>
              <a:rPr lang="tr-TR" sz="2400" dirty="0" smtClean="0"/>
              <a:t>Fikirlerini rahatlıkla ifade edebilme</a:t>
            </a:r>
          </a:p>
          <a:p>
            <a:pPr marL="0" indent="0">
              <a:buNone/>
            </a:pPr>
            <a:endParaRPr lang="tr-TR" sz="2400" dirty="0" smtClean="0"/>
          </a:p>
        </p:txBody>
      </p:sp>
      <p:sp>
        <p:nvSpPr>
          <p:cNvPr id="7" name="6 Slayt Numarası Yer Tutucusu"/>
          <p:cNvSpPr>
            <a:spLocks noGrp="1"/>
          </p:cNvSpPr>
          <p:nvPr>
            <p:ph type="sldNum" sz="quarter" idx="12"/>
          </p:nvPr>
        </p:nvSpPr>
        <p:spPr/>
        <p:txBody>
          <a:bodyPr/>
          <a:lstStyle/>
          <a:p>
            <a:fld id="{1002AE8C-89A5-4776-B8A4-6A83B52B81B0}" type="slidenum">
              <a:rPr lang="tr-TR" smtClean="0"/>
              <a:pPr/>
              <a:t>10</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p>
          <a:p>
            <a:pPr lvl="1"/>
            <a:r>
              <a:rPr lang="tr-TR" sz="2000" b="1" dirty="0"/>
              <a:t>	</a:t>
            </a:r>
            <a:r>
              <a:rPr lang="tr-TR" sz="2000" b="1" dirty="0" smtClean="0"/>
              <a:t>    </a:t>
            </a:r>
            <a:r>
              <a:rPr lang="tr-TR" sz="2400" b="1" dirty="0" smtClean="0">
                <a:solidFill>
                  <a:schemeClr val="bg1"/>
                </a:solidFill>
              </a:rPr>
              <a:t>Programın Kazandırmayı Hedeflediği Öğrenci Yeterlilikleri - I</a:t>
            </a:r>
            <a:endParaRPr lang="tr-TR" sz="2400" b="1" dirty="0">
              <a:solidFill>
                <a:schemeClr val="bg1"/>
              </a:solidFill>
            </a:endParaRPr>
          </a:p>
          <a:p>
            <a:pPr marL="800100" lvl="1" indent="-342900">
              <a:buFont typeface="Arial" panose="020B0604020202020204" pitchFamily="34" charset="0"/>
              <a:buChar char="•"/>
            </a:pPr>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8" name="Başlık 1"/>
          <p:cNvSpPr>
            <a:spLocks noGrp="1"/>
          </p:cNvSpPr>
          <p:nvPr>
            <p:ph type="title"/>
          </p:nvPr>
        </p:nvSpPr>
        <p:spPr>
          <a:xfrm>
            <a:off x="55382" y="1124744"/>
            <a:ext cx="8712968" cy="548640"/>
          </a:xfrm>
        </p:spPr>
        <p:txBody>
          <a:bodyPr>
            <a:normAutofit/>
          </a:bodyPr>
          <a:lstStyle/>
          <a:p>
            <a:r>
              <a:rPr lang="tr-TR" sz="2800" dirty="0" smtClean="0">
                <a:solidFill>
                  <a:srgbClr val="C00000"/>
                </a:solidFill>
                <a:effectLst>
                  <a:outerShdw blurRad="38100" dist="38100" dir="2700000" algn="tl">
                    <a:srgbClr val="000000">
                      <a:alpha val="43137"/>
                    </a:srgbClr>
                  </a:outerShdw>
                </a:effectLst>
                <a:latin typeface="+mn-lt"/>
                <a:cs typeface="Arial" pitchFamily="34" charset="0"/>
              </a:rPr>
              <a:t>Kişisel Yeterlilikler</a:t>
            </a:r>
            <a:endParaRPr lang="tr-TR" sz="2800" dirty="0">
              <a:solidFill>
                <a:srgbClr val="C00000"/>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3523416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5901" y="1844824"/>
            <a:ext cx="7909480" cy="4248472"/>
          </a:xfrm>
        </p:spPr>
        <p:txBody>
          <a:bodyPr>
            <a:noAutofit/>
          </a:bodyPr>
          <a:lstStyle/>
          <a:p>
            <a:endParaRPr lang="tr-TR" sz="2400" dirty="0" smtClean="0"/>
          </a:p>
          <a:p>
            <a:r>
              <a:rPr lang="tr-TR" sz="2400" dirty="0" smtClean="0"/>
              <a:t>Grupla etkili şekilde çalışma</a:t>
            </a:r>
          </a:p>
          <a:p>
            <a:pPr marL="0" indent="0">
              <a:buNone/>
            </a:pPr>
            <a:endParaRPr lang="tr-TR" sz="1050" dirty="0" smtClean="0"/>
          </a:p>
          <a:p>
            <a:r>
              <a:rPr lang="tr-TR" sz="2400" dirty="0" smtClean="0"/>
              <a:t>Farklı ortamlara uyum sağlama</a:t>
            </a:r>
          </a:p>
          <a:p>
            <a:pPr marL="0" indent="0">
              <a:buNone/>
            </a:pPr>
            <a:endParaRPr lang="tr-TR" sz="1050" dirty="0" smtClean="0"/>
          </a:p>
          <a:p>
            <a:r>
              <a:rPr lang="tr-TR" sz="2400" dirty="0" smtClean="0"/>
              <a:t>Farklı yaş gruplarıyla iletişim kurabilme</a:t>
            </a:r>
          </a:p>
          <a:p>
            <a:pPr marL="0" indent="0">
              <a:buNone/>
            </a:pPr>
            <a:endParaRPr lang="tr-TR" sz="1050" dirty="0" smtClean="0"/>
          </a:p>
          <a:p>
            <a:r>
              <a:rPr lang="tr-TR" sz="2400" dirty="0" smtClean="0"/>
              <a:t>Farklı kültürden insanlarla iletişim kurabilme</a:t>
            </a:r>
          </a:p>
          <a:p>
            <a:pPr marL="0" indent="0">
              <a:buNone/>
            </a:pPr>
            <a:endParaRPr lang="tr-TR" sz="1050" dirty="0" smtClean="0"/>
          </a:p>
          <a:p>
            <a:r>
              <a:rPr lang="tr-TR" sz="2400" dirty="0" smtClean="0"/>
              <a:t>Değişen durumlarla baş edebilme</a:t>
            </a:r>
          </a:p>
          <a:p>
            <a:endParaRPr lang="tr-TR" sz="2400" dirty="0" smtClean="0"/>
          </a:p>
          <a:p>
            <a:pPr marL="0" indent="0">
              <a:buNone/>
            </a:pPr>
            <a:endParaRPr lang="tr-TR" sz="2400" dirty="0" smtClean="0"/>
          </a:p>
        </p:txBody>
      </p:sp>
      <p:sp>
        <p:nvSpPr>
          <p:cNvPr id="7" name="6 Slayt Numarası Yer Tutucusu"/>
          <p:cNvSpPr>
            <a:spLocks noGrp="1"/>
          </p:cNvSpPr>
          <p:nvPr>
            <p:ph type="sldNum" sz="quarter" idx="12"/>
          </p:nvPr>
        </p:nvSpPr>
        <p:spPr/>
        <p:txBody>
          <a:bodyPr/>
          <a:lstStyle/>
          <a:p>
            <a:fld id="{1002AE8C-89A5-4776-B8A4-6A83B52B81B0}" type="slidenum">
              <a:rPr lang="tr-TR" smtClean="0"/>
              <a:pPr/>
              <a:t>11</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p>
          <a:p>
            <a:pPr lvl="1"/>
            <a:r>
              <a:rPr lang="tr-TR" sz="2000" b="1" dirty="0"/>
              <a:t>	</a:t>
            </a:r>
            <a:r>
              <a:rPr lang="tr-TR" sz="2000" b="1" dirty="0" smtClean="0"/>
              <a:t>    </a:t>
            </a:r>
            <a:r>
              <a:rPr lang="tr-TR" sz="2400" b="1" dirty="0" smtClean="0">
                <a:solidFill>
                  <a:schemeClr val="bg1"/>
                </a:solidFill>
              </a:rPr>
              <a:t>Programın Kazandırmayı Hedeflediği Öğrenci Yeterlilikleri - II</a:t>
            </a:r>
            <a:endParaRPr lang="tr-TR" sz="2400" b="1" dirty="0">
              <a:solidFill>
                <a:schemeClr val="bg1"/>
              </a:solidFill>
            </a:endParaRPr>
          </a:p>
          <a:p>
            <a:pPr marL="800100" lvl="1" indent="-342900">
              <a:buFont typeface="Arial" panose="020B0604020202020204" pitchFamily="34" charset="0"/>
              <a:buChar char="•"/>
            </a:pPr>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8" name="Başlık 1"/>
          <p:cNvSpPr>
            <a:spLocks noGrp="1"/>
          </p:cNvSpPr>
          <p:nvPr>
            <p:ph type="title"/>
          </p:nvPr>
        </p:nvSpPr>
        <p:spPr>
          <a:xfrm>
            <a:off x="55382" y="1268760"/>
            <a:ext cx="8712968" cy="720080"/>
          </a:xfrm>
        </p:spPr>
        <p:txBody>
          <a:bodyPr>
            <a:normAutofit/>
          </a:bodyPr>
          <a:lstStyle/>
          <a:p>
            <a:r>
              <a:rPr lang="tr-TR" sz="2800" dirty="0" smtClean="0">
                <a:solidFill>
                  <a:srgbClr val="C00000"/>
                </a:solidFill>
                <a:effectLst>
                  <a:outerShdw blurRad="38100" dist="38100" dir="2700000" algn="tl">
                    <a:srgbClr val="000000">
                      <a:alpha val="43137"/>
                    </a:srgbClr>
                  </a:outerShdw>
                </a:effectLst>
                <a:latin typeface="+mn-lt"/>
                <a:cs typeface="Arial" pitchFamily="34" charset="0"/>
              </a:rPr>
              <a:t>Sosyal Yeterlilikler</a:t>
            </a:r>
            <a:endParaRPr lang="tr-TR" sz="2800" dirty="0">
              <a:solidFill>
                <a:srgbClr val="C00000"/>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150709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12</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3"/>
            <a:r>
              <a:rPr lang="tr-TR" sz="2000" b="1" dirty="0" smtClean="0"/>
              <a:t>		       </a:t>
            </a:r>
            <a:r>
              <a:rPr lang="tr-TR" sz="2400" b="1" dirty="0" smtClean="0">
                <a:solidFill>
                  <a:schemeClr val="bg1"/>
                </a:solidFill>
              </a:rPr>
              <a:t>Yeterlilik </a:t>
            </a:r>
            <a:r>
              <a:rPr lang="tr-TR" sz="2400" b="1" dirty="0">
                <a:solidFill>
                  <a:schemeClr val="bg1"/>
                </a:solidFill>
              </a:rPr>
              <a:t>ve Beceriler</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Dikdörtgen 1"/>
          <p:cNvSpPr/>
          <p:nvPr/>
        </p:nvSpPr>
        <p:spPr>
          <a:xfrm>
            <a:off x="623755" y="1676707"/>
            <a:ext cx="7272808" cy="646331"/>
          </a:xfrm>
          <a:prstGeom prst="rect">
            <a:avLst/>
          </a:prstGeom>
        </p:spPr>
        <p:txBody>
          <a:bodyPr wrap="square">
            <a:spAutoFit/>
          </a:bodyPr>
          <a:lstStyle/>
          <a:p>
            <a:endParaRPr lang="tr-TR" dirty="0"/>
          </a:p>
          <a:p>
            <a:endParaRPr lang="tr-TR" dirty="0"/>
          </a:p>
        </p:txBody>
      </p:sp>
      <p:sp>
        <p:nvSpPr>
          <p:cNvPr id="4" name="Dikdörtgen 3"/>
          <p:cNvSpPr/>
          <p:nvPr/>
        </p:nvSpPr>
        <p:spPr>
          <a:xfrm>
            <a:off x="179512" y="1196752"/>
            <a:ext cx="8424936" cy="5570756"/>
          </a:xfrm>
          <a:prstGeom prst="rect">
            <a:avLst/>
          </a:prstGeom>
        </p:spPr>
        <p:txBody>
          <a:bodyPr wrap="square">
            <a:spAutoFit/>
          </a:bodyPr>
          <a:lstStyle/>
          <a:p>
            <a:pPr marL="285750" indent="-285750">
              <a:buFont typeface="Wingdings" panose="05000000000000000000" pitchFamily="2" charset="2"/>
              <a:buChar char="ü"/>
            </a:pPr>
            <a:r>
              <a:rPr lang="tr-TR" sz="2000" b="1" dirty="0" smtClean="0"/>
              <a:t>Dinleme</a:t>
            </a:r>
          </a:p>
          <a:p>
            <a:pPr marL="342900" indent="-342900">
              <a:buFont typeface="Arial" panose="020B0604020202020204" pitchFamily="34" charset="0"/>
              <a:buChar char="•"/>
            </a:pPr>
            <a:r>
              <a:rPr lang="tr-TR" sz="2000" dirty="0" smtClean="0"/>
              <a:t>Gereksinim duyulan bir dil becerisidir, etkin bir eylemdir,</a:t>
            </a:r>
          </a:p>
          <a:p>
            <a:pPr marL="342900" indent="-342900">
              <a:buFont typeface="Arial" panose="020B0604020202020204" pitchFamily="34" charset="0"/>
              <a:buChar char="•"/>
            </a:pPr>
            <a:r>
              <a:rPr lang="tr-TR" sz="2000" dirty="0" smtClean="0"/>
              <a:t>Dinleme stratejisi gelişimi</a:t>
            </a:r>
          </a:p>
          <a:p>
            <a:pPr marL="342900" indent="-342900">
              <a:buFont typeface="Arial" panose="020B0604020202020204" pitchFamily="34" charset="0"/>
              <a:buChar char="•"/>
            </a:pPr>
            <a:r>
              <a:rPr lang="tr-TR" sz="2000" dirty="0" smtClean="0"/>
              <a:t>Konuşma ve yazma becerilerinin kullanılması teşvik edilmelidir</a:t>
            </a:r>
          </a:p>
          <a:p>
            <a:pPr marL="342900" indent="-342900">
              <a:buFont typeface="Arial" panose="020B0604020202020204" pitchFamily="34" charset="0"/>
              <a:buChar char="•"/>
            </a:pPr>
            <a:r>
              <a:rPr lang="tr-TR" sz="2000" dirty="0" smtClean="0"/>
              <a:t>Dinleme öncesi, sırası ve sonrası aşamalar</a:t>
            </a:r>
          </a:p>
          <a:p>
            <a:endParaRPr lang="tr-TR" sz="1000" dirty="0"/>
          </a:p>
          <a:p>
            <a:pPr marL="285750" indent="-285750">
              <a:buFont typeface="Wingdings" panose="05000000000000000000" pitchFamily="2" charset="2"/>
              <a:buChar char="ü"/>
            </a:pPr>
            <a:r>
              <a:rPr lang="tr-TR" sz="2000" b="1" dirty="0" smtClean="0"/>
              <a:t>Konuşma</a:t>
            </a:r>
            <a:endParaRPr lang="tr-TR" sz="2000" b="1" dirty="0"/>
          </a:p>
          <a:p>
            <a:pPr marL="342900" indent="-342900">
              <a:buFont typeface="Arial" panose="020B0604020202020204" pitchFamily="34" charset="0"/>
              <a:buChar char="•"/>
            </a:pPr>
            <a:r>
              <a:rPr lang="tr-TR" sz="2000" dirty="0" smtClean="0"/>
              <a:t>Sözlü </a:t>
            </a:r>
            <a:r>
              <a:rPr lang="tr-TR" sz="2000" dirty="0"/>
              <a:t>anlatım ve karşılıklı </a:t>
            </a:r>
            <a:r>
              <a:rPr lang="tr-TR" sz="2000" dirty="0" smtClean="0"/>
              <a:t>konuşma</a:t>
            </a:r>
          </a:p>
          <a:p>
            <a:pPr marL="342900" indent="-342900">
              <a:buFont typeface="Arial" panose="020B0604020202020204" pitchFamily="34" charset="0"/>
              <a:buChar char="•"/>
            </a:pPr>
            <a:r>
              <a:rPr lang="tr-TR" sz="2000" dirty="0" smtClean="0"/>
              <a:t>Konuşma </a:t>
            </a:r>
            <a:r>
              <a:rPr lang="tr-TR" sz="2000" dirty="0"/>
              <a:t>becerisini geliştirmeye yönelik olan etkinlik ve/veya </a:t>
            </a:r>
            <a:r>
              <a:rPr lang="tr-TR" sz="2000" dirty="0" smtClean="0"/>
              <a:t>yöntemler</a:t>
            </a:r>
          </a:p>
          <a:p>
            <a:r>
              <a:rPr lang="tr-TR" sz="1000" dirty="0" smtClean="0"/>
              <a:t> </a:t>
            </a:r>
            <a:endParaRPr lang="tr-TR" sz="1100" dirty="0"/>
          </a:p>
          <a:p>
            <a:pPr marL="285750" indent="-285750">
              <a:buFont typeface="Wingdings" panose="05000000000000000000" pitchFamily="2" charset="2"/>
              <a:buChar char="ü"/>
            </a:pPr>
            <a:r>
              <a:rPr lang="tr-TR" sz="2000" b="1" dirty="0" smtClean="0"/>
              <a:t>Okuma</a:t>
            </a:r>
            <a:endParaRPr lang="tr-TR" sz="2000" b="1" dirty="0"/>
          </a:p>
          <a:p>
            <a:pPr marL="342900" indent="-342900">
              <a:buFont typeface="Arial" panose="020B0604020202020204" pitchFamily="34" charset="0"/>
              <a:buChar char="•"/>
            </a:pPr>
            <a:r>
              <a:rPr lang="tr-TR" sz="2000" dirty="0" smtClean="0"/>
              <a:t>Çıkarım </a:t>
            </a:r>
            <a:r>
              <a:rPr lang="tr-TR" sz="2000" dirty="0"/>
              <a:t>yapma, analiz etme, sorgulama, </a:t>
            </a:r>
            <a:r>
              <a:rPr lang="tr-TR" sz="2000" dirty="0" smtClean="0"/>
              <a:t>değerlendirme içeren önemli bir süreç</a:t>
            </a:r>
          </a:p>
          <a:p>
            <a:endParaRPr lang="tr-TR" sz="1000" dirty="0"/>
          </a:p>
          <a:p>
            <a:pPr marL="285750" indent="-285750">
              <a:buFont typeface="Wingdings" panose="05000000000000000000" pitchFamily="2" charset="2"/>
              <a:buChar char="ü"/>
            </a:pPr>
            <a:r>
              <a:rPr lang="tr-TR" sz="2000" b="1" dirty="0" smtClean="0"/>
              <a:t>Yazma</a:t>
            </a:r>
          </a:p>
          <a:p>
            <a:pPr marL="342900" indent="-342900">
              <a:buFont typeface="Arial" panose="020B0604020202020204" pitchFamily="34" charset="0"/>
              <a:buChar char="•"/>
            </a:pPr>
            <a:r>
              <a:rPr lang="tr-TR" sz="2000" dirty="0" smtClean="0"/>
              <a:t>Kartlar</a:t>
            </a:r>
            <a:r>
              <a:rPr lang="tr-TR" sz="2000" dirty="0"/>
              <a:t>, e-posta, kısa metin mesajları, sosyal </a:t>
            </a:r>
            <a:r>
              <a:rPr lang="tr-TR" sz="2000" dirty="0" err="1"/>
              <a:t>bloglara</a:t>
            </a:r>
            <a:r>
              <a:rPr lang="tr-TR" sz="2000" dirty="0"/>
              <a:t> yazma, sosyal paylaşım siteleri duvarlarına yazma veya davet yazısı yazma, öz geçmiş yazma, form doldurma, not alma vb. </a:t>
            </a:r>
            <a:endParaRPr lang="tr-TR" sz="2000" b="1" dirty="0"/>
          </a:p>
          <a:p>
            <a:r>
              <a:rPr lang="tr-TR" sz="2000" dirty="0"/>
              <a:t> </a:t>
            </a:r>
          </a:p>
        </p:txBody>
      </p:sp>
    </p:spTree>
    <p:extLst>
      <p:ext uri="{BB962C8B-B14F-4D97-AF65-F5344CB8AC3E}">
        <p14:creationId xmlns:p14="http://schemas.microsoft.com/office/powerpoint/2010/main" val="3384932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Yeni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Programın </a:t>
            </a:r>
            <a:r>
              <a:rPr kumimoji="0" lang="tr-TR" sz="2400" b="0" i="0" u="none" strike="noStrike" kern="1200" cap="none" spc="0" normalizeH="0" baseline="0" noProof="0" dirty="0">
                <a:ln>
                  <a:noFill/>
                </a:ln>
                <a:solidFill>
                  <a:prstClr val="white"/>
                </a:solidFill>
                <a:effectLst/>
                <a:uLnTx/>
                <a:uFillTx/>
                <a:latin typeface="Calibri"/>
                <a:ea typeface="+mn-ea"/>
                <a:cs typeface="+mn-cs"/>
              </a:rPr>
              <a:t>Yaklaşımı: Bütüncül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Yaklaşım - 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2" name="Dikdörtgen 1"/>
          <p:cNvSpPr/>
          <p:nvPr/>
        </p:nvSpPr>
        <p:spPr>
          <a:xfrm>
            <a:off x="263512" y="2132856"/>
            <a:ext cx="8712968" cy="347787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Öğrenciyi bütüncül ele alan: bilişsel, </a:t>
            </a:r>
            <a:r>
              <a:rPr kumimoji="0" lang="tr-TR" sz="2000" b="0" i="0" u="none" strike="noStrike" kern="1200" cap="none" spc="0" normalizeH="0" baseline="0" noProof="0" dirty="0" err="1" smtClean="0">
                <a:ln>
                  <a:noFill/>
                </a:ln>
                <a:solidFill>
                  <a:prstClr val="black"/>
                </a:solidFill>
                <a:effectLst/>
                <a:uLnTx/>
                <a:uFillTx/>
                <a:latin typeface="Comic Sans MS" panose="030F0702030302020204" pitchFamily="66" charset="0"/>
                <a:ea typeface="+mn-ea"/>
                <a:cs typeface="+mn-cs"/>
              </a:rPr>
              <a:t>duyuşsal</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davranışsal…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Eğitim ortamlarını bütüncül kullanan: sınıf, okul, aile, çevre…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Öğrenme konu ve materyalini bütüncül kullanan: bilimsel bilgi ve etkinliklerle değerleri ilişkilendirebilen. (Kazanımlarla değerleri ilişkilendirebilen)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Değerlerin öğrenilmesini bilgi veya muhakeme düzeyinde bırakmayan hayatta uygulamalarını ve uygulama imkanlarını gösteren.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34043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Calibri"/>
                <a:ea typeface="+mn-ea"/>
                <a:cs typeface="+mn-cs"/>
              </a:rPr>
              <a:t>Yeni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Programın Yaklaşımı: Bütüncül Yaklaşım - II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2" name="Dikdörtgen 1"/>
          <p:cNvSpPr/>
          <p:nvPr/>
        </p:nvSpPr>
        <p:spPr>
          <a:xfrm>
            <a:off x="215516" y="2060848"/>
            <a:ext cx="8712968" cy="375487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Kendi kül­türel kimliklerini oluşturan temel değerler ile birlikte farklı kültürler ve evrensel değerlerin özelliklerini tanımlamalarını ve analiz etmelerini sağlayan.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Öğrencilerin kendilerini tanımalarına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değerleri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özümseyerek yaşamalarına yardımcı olabilmek için açık fikirliliği ve sorgulamayı destekleyen öğrenme ortamları hazırlayan.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Yöntem ve tekniklerin bize yol gösterebileceğini, öğrencilerin ahlaki zekasını geliştirebileceğini, ancak değer eğitiminde en etkili yolun yaşatmak olduğunu bilen.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2040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124744"/>
            <a:ext cx="4608512" cy="5400600"/>
          </a:xfrm>
        </p:spPr>
        <p:txBody>
          <a:bodyPr>
            <a:noAutofit/>
          </a:bodyPr>
          <a:lstStyle/>
          <a:p>
            <a:pPr marL="0" indent="0" algn="just">
              <a:buNone/>
            </a:pPr>
            <a:r>
              <a:rPr lang="tr-TR" sz="2400" dirty="0" smtClean="0"/>
              <a:t>Toplumsal </a:t>
            </a:r>
            <a:r>
              <a:rPr lang="tr-TR" sz="2400" dirty="0"/>
              <a:t>uyum ve dayanışmayı </a:t>
            </a:r>
            <a:r>
              <a:rPr lang="tr-TR" sz="2400" dirty="0" smtClean="0"/>
              <a:t>sağlayan millî</a:t>
            </a:r>
            <a:r>
              <a:rPr lang="tr-TR" sz="2400" dirty="0"/>
              <a:t>, manevi ve evrensel </a:t>
            </a:r>
            <a:r>
              <a:rPr lang="tr-TR" sz="2400" dirty="0" smtClean="0"/>
              <a:t>değerler;</a:t>
            </a:r>
          </a:p>
          <a:p>
            <a:pPr marL="0" indent="0" algn="just">
              <a:buNone/>
            </a:pPr>
            <a:endParaRPr lang="tr-TR" sz="600" dirty="0" smtClean="0"/>
          </a:p>
          <a:p>
            <a:pPr algn="just">
              <a:buFont typeface="Wingdings" panose="05000000000000000000" pitchFamily="2" charset="2"/>
              <a:buChar char="ü"/>
            </a:pPr>
            <a:r>
              <a:rPr lang="tr-TR" sz="2400" dirty="0" smtClean="0"/>
              <a:t>saygı</a:t>
            </a:r>
          </a:p>
          <a:p>
            <a:pPr algn="just">
              <a:buFont typeface="Wingdings" panose="05000000000000000000" pitchFamily="2" charset="2"/>
              <a:buChar char="ü"/>
            </a:pPr>
            <a:r>
              <a:rPr lang="tr-TR" sz="2400" dirty="0" smtClean="0"/>
              <a:t>sorumluluk</a:t>
            </a:r>
          </a:p>
          <a:p>
            <a:pPr algn="just">
              <a:buFont typeface="Wingdings" panose="05000000000000000000" pitchFamily="2" charset="2"/>
              <a:buChar char="ü"/>
            </a:pPr>
            <a:r>
              <a:rPr lang="tr-TR" sz="2400" dirty="0" smtClean="0"/>
              <a:t>yardımseverlik</a:t>
            </a:r>
          </a:p>
          <a:p>
            <a:pPr algn="just">
              <a:buFont typeface="Wingdings" panose="05000000000000000000" pitchFamily="2" charset="2"/>
              <a:buChar char="ü"/>
            </a:pPr>
            <a:r>
              <a:rPr lang="tr-TR" sz="2400" dirty="0" smtClean="0"/>
              <a:t>adalet</a:t>
            </a:r>
          </a:p>
          <a:p>
            <a:pPr algn="just">
              <a:buFont typeface="Wingdings" panose="05000000000000000000" pitchFamily="2" charset="2"/>
              <a:buChar char="ü"/>
            </a:pPr>
            <a:r>
              <a:rPr lang="tr-TR" sz="2400" dirty="0" smtClean="0"/>
              <a:t>nezaket</a:t>
            </a:r>
          </a:p>
          <a:p>
            <a:pPr algn="just">
              <a:buFont typeface="Wingdings" panose="05000000000000000000" pitchFamily="2" charset="2"/>
              <a:buChar char="ü"/>
            </a:pPr>
            <a:r>
              <a:rPr lang="tr-TR" sz="2400" dirty="0"/>
              <a:t>d</a:t>
            </a:r>
            <a:r>
              <a:rPr lang="tr-TR" sz="2400" dirty="0" smtClean="0"/>
              <a:t>uyarlılık</a:t>
            </a:r>
          </a:p>
          <a:p>
            <a:pPr algn="just">
              <a:buFont typeface="Wingdings" panose="05000000000000000000" pitchFamily="2" charset="2"/>
              <a:buChar char="ü"/>
            </a:pPr>
            <a:r>
              <a:rPr lang="tr-TR" sz="2400" dirty="0"/>
              <a:t>v</a:t>
            </a:r>
            <a:r>
              <a:rPr lang="tr-TR" sz="2400" dirty="0" smtClean="0"/>
              <a:t>atanseverlik</a:t>
            </a:r>
          </a:p>
          <a:p>
            <a:pPr algn="just">
              <a:buFont typeface="Wingdings" panose="05000000000000000000" pitchFamily="2" charset="2"/>
              <a:buChar char="ü"/>
            </a:pPr>
            <a:r>
              <a:rPr lang="tr-TR" sz="2400" dirty="0"/>
              <a:t>b</a:t>
            </a:r>
            <a:r>
              <a:rPr lang="tr-TR" sz="2400" dirty="0" smtClean="0"/>
              <a:t>arış</a:t>
            </a:r>
          </a:p>
          <a:p>
            <a:pPr algn="just">
              <a:buFont typeface="Wingdings" panose="05000000000000000000" pitchFamily="2" charset="2"/>
              <a:buChar char="ü"/>
            </a:pPr>
            <a:r>
              <a:rPr lang="tr-TR" sz="2400" dirty="0"/>
              <a:t>o</a:t>
            </a:r>
            <a:r>
              <a:rPr lang="tr-TR" sz="2400" dirty="0" smtClean="0"/>
              <a:t>rtak kültür</a:t>
            </a:r>
            <a:endParaRPr lang="tr-TR" sz="2400" dirty="0"/>
          </a:p>
        </p:txBody>
      </p:sp>
      <p:sp>
        <p:nvSpPr>
          <p:cNvPr id="7" name="6 Slayt Numarası Yer Tutucusu"/>
          <p:cNvSpPr>
            <a:spLocks noGrp="1"/>
          </p:cNvSpPr>
          <p:nvPr>
            <p:ph type="sldNum" sz="quarter" idx="12"/>
          </p:nvPr>
        </p:nvSpPr>
        <p:spPr/>
        <p:txBody>
          <a:bodyPr/>
          <a:lstStyle/>
          <a:p>
            <a:fld id="{1002AE8C-89A5-4776-B8A4-6A83B52B81B0}" type="slidenum">
              <a:rPr lang="tr-TR" smtClean="0"/>
              <a:pPr/>
              <a:t>15</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r>
              <a:rPr lang="tr-TR" sz="2400" b="1" dirty="0" smtClean="0">
                <a:solidFill>
                  <a:schemeClr val="bg1"/>
                </a:solidFill>
              </a:rPr>
              <a:t>Değerler</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pic>
        <p:nvPicPr>
          <p:cNvPr id="2050" name="Picture 2" descr="İ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268760"/>
            <a:ext cx="3729464"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3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Değer Nedir?</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2" name="Dikdörtgen 1"/>
          <p:cNvSpPr/>
          <p:nvPr/>
        </p:nvSpPr>
        <p:spPr>
          <a:xfrm>
            <a:off x="254968" y="2348880"/>
            <a:ext cx="8712968" cy="2836674"/>
          </a:xfrm>
          <a:prstGeom prst="rect">
            <a:avLst/>
          </a:prstGeom>
        </p:spPr>
        <p:txBody>
          <a:bodyPr wrap="square">
            <a:spAutoFit/>
          </a:bodyPr>
          <a:lstStyle/>
          <a:p>
            <a:pPr marL="342900" marR="0" lvl="0" indent="-342900" algn="l" defTabSz="914400" rtl="0" eaLnBrk="1" fontAlgn="auto" latinLnBrk="0" hangingPunct="1">
              <a:lnSpc>
                <a:spcPts val="3800"/>
              </a:lnSpc>
              <a:spcBef>
                <a:spcPts val="0"/>
              </a:spcBef>
              <a:spcAft>
                <a:spcPts val="2400"/>
              </a:spcAft>
              <a:buClr>
                <a:srgbClr val="4F81BD">
                  <a:lumMod val="75000"/>
                </a:srgbClr>
              </a:buClr>
              <a:buSzTx/>
              <a:buFont typeface="Wingdings" panose="05000000000000000000" pitchFamily="2" charset="2"/>
              <a:buChar char="Ø"/>
              <a:tabLst/>
              <a:defRPr/>
            </a:pP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Ekonomi alanı için kıymeti, estetik alanı için güzelliği, ahlak alanı içinse iyiliği belirleyen ölçüdür. </a:t>
            </a:r>
          </a:p>
          <a:p>
            <a:pPr marL="447675" marR="0" lvl="0" indent="-447675" algn="l" defTabSz="914400" rtl="0" eaLnBrk="1" fontAlgn="auto" latinLnBrk="0" hangingPunct="1">
              <a:lnSpc>
                <a:spcPts val="3800"/>
              </a:lnSpc>
              <a:spcBef>
                <a:spcPts val="0"/>
              </a:spcBef>
              <a:spcAft>
                <a:spcPts val="2400"/>
              </a:spcAft>
              <a:buClr>
                <a:srgbClr val="4F81BD">
                  <a:lumMod val="75000"/>
                </a:srgbClr>
              </a:buClr>
              <a:buSzTx/>
              <a:buFont typeface="Wingdings" panose="05000000000000000000" pitchFamily="2" charset="2"/>
              <a:buChar char="Ø"/>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İnsanın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eylem, tutum ve davranışlarının arkasında tek bir değer değil, bir değerler kümesi bulunur ve eylemler birbirleriyle ilişkisi bulunan değerlerin ortak sonucudur.</a:t>
            </a:r>
          </a:p>
        </p:txBody>
      </p:sp>
    </p:spTree>
    <p:extLst>
      <p:ext uri="{BB962C8B-B14F-4D97-AF65-F5344CB8AC3E}">
        <p14:creationId xmlns:p14="http://schemas.microsoft.com/office/powerpoint/2010/main" val="3642036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28666" y="0"/>
            <a:ext cx="9172666" cy="980728"/>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Calibri"/>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white"/>
                </a:solidFill>
                <a:effectLst/>
                <a:uLnTx/>
                <a:uFillTx/>
                <a:latin typeface="Calibri"/>
                <a:ea typeface="+mn-ea"/>
                <a:cs typeface="+mn-cs"/>
              </a:rPr>
              <a:t>			</a:t>
            </a: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Neden Değerler Eğitimi?</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        </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22" name="Altıgen 21"/>
          <p:cNvSpPr/>
          <p:nvPr/>
        </p:nvSpPr>
        <p:spPr>
          <a:xfrm>
            <a:off x="6257431" y="1587131"/>
            <a:ext cx="2280525" cy="2011397"/>
          </a:xfrm>
          <a:prstGeom prst="hexagon">
            <a:avLst>
              <a:gd name="adj" fmla="val 25000"/>
              <a:gd name="vf" fmla="val 115470"/>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up 23"/>
          <p:cNvGrpSpPr/>
          <p:nvPr/>
        </p:nvGrpSpPr>
        <p:grpSpPr>
          <a:xfrm>
            <a:off x="377714" y="1539079"/>
            <a:ext cx="1913680" cy="2232248"/>
            <a:chOff x="2606674" y="1261583"/>
            <a:chExt cx="2224740" cy="1661895"/>
          </a:xfrm>
        </p:grpSpPr>
        <p:sp>
          <p:nvSpPr>
            <p:cNvPr id="25" name="Altıgen 24"/>
            <p:cNvSpPr/>
            <p:nvPr/>
          </p:nvSpPr>
          <p:spPr>
            <a:xfrm>
              <a:off x="2606674" y="1261583"/>
              <a:ext cx="2224740" cy="1661895"/>
            </a:xfrm>
            <a:prstGeom prst="hexagon">
              <a:avLst>
                <a:gd name="adj" fmla="val 25000"/>
                <a:gd name="vf" fmla="val 115470"/>
              </a:avLst>
            </a:prstGeom>
            <a:solidFill>
              <a:schemeClr val="bg1"/>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Altıgen 4"/>
            <p:cNvSpPr txBox="1"/>
            <p:nvPr/>
          </p:nvSpPr>
          <p:spPr>
            <a:xfrm>
              <a:off x="2872879" y="1277147"/>
              <a:ext cx="1692329" cy="1421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Okulu yaşanır kılmak için</a:t>
              </a:r>
              <a:endParaRPr kumimoji="0" lang="tr-TR" sz="2200" b="0" i="0" u="none" strike="noStrike" kern="1200" cap="none" spc="0" normalizeH="0" baseline="0" noProof="0" dirty="0">
                <a:ln>
                  <a:noFill/>
                </a:ln>
                <a:solidFill>
                  <a:srgbClr val="4F81BD">
                    <a:lumMod val="75000"/>
                  </a:srgbClr>
                </a:solidFill>
                <a:effectLst/>
                <a:uLnTx/>
                <a:uFillTx/>
                <a:latin typeface="Comic Sans MS" panose="030F0702030302020204" pitchFamily="66" charset="0"/>
                <a:ea typeface="+mn-ea"/>
                <a:cs typeface="+mn-cs"/>
              </a:endParaRPr>
            </a:p>
          </p:txBody>
        </p:sp>
      </p:grpSp>
      <p:grpSp>
        <p:nvGrpSpPr>
          <p:cNvPr id="27" name="Grup 26"/>
          <p:cNvGrpSpPr/>
          <p:nvPr/>
        </p:nvGrpSpPr>
        <p:grpSpPr>
          <a:xfrm>
            <a:off x="4716016" y="4203736"/>
            <a:ext cx="2880320" cy="1738524"/>
            <a:chOff x="2606674" y="1120580"/>
            <a:chExt cx="2208178" cy="1619670"/>
          </a:xfrm>
        </p:grpSpPr>
        <p:sp>
          <p:nvSpPr>
            <p:cNvPr id="28" name="Altıgen 27"/>
            <p:cNvSpPr/>
            <p:nvPr/>
          </p:nvSpPr>
          <p:spPr>
            <a:xfrm>
              <a:off x="2606674" y="1120581"/>
              <a:ext cx="2208178" cy="1619669"/>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ltıgen 4"/>
            <p:cNvSpPr txBox="1"/>
            <p:nvPr/>
          </p:nvSpPr>
          <p:spPr>
            <a:xfrm>
              <a:off x="2717083" y="1120580"/>
              <a:ext cx="1827458" cy="1619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tr-TR" sz="22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Demokratik toplumun işleyebilmesi için</a:t>
              </a:r>
              <a:endParaRPr kumimoji="0" lang="tr-TR" sz="2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sp>
        <p:nvSpPr>
          <p:cNvPr id="30" name="Altıgen 29"/>
          <p:cNvSpPr/>
          <p:nvPr/>
        </p:nvSpPr>
        <p:spPr>
          <a:xfrm>
            <a:off x="3203848" y="1559984"/>
            <a:ext cx="2376263" cy="2065693"/>
          </a:xfrm>
          <a:prstGeom prst="hexagon">
            <a:avLst>
              <a:gd name="adj" fmla="val 25000"/>
              <a:gd name="vf" fmla="val 11547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Metin kutusu 30"/>
          <p:cNvSpPr txBox="1"/>
          <p:nvPr/>
        </p:nvSpPr>
        <p:spPr>
          <a:xfrm>
            <a:off x="3347864" y="1593374"/>
            <a:ext cx="2016224"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smtClean="0">
                <a:ln>
                  <a:noFill/>
                </a:ln>
                <a:solidFill>
                  <a:srgbClr val="4F81BD">
                    <a:lumMod val="75000"/>
                  </a:srgbClr>
                </a:solidFill>
                <a:effectLst/>
                <a:uLnTx/>
                <a:uFillTx/>
                <a:latin typeface="Calibri"/>
                <a:ea typeface="+mn-ea"/>
                <a:cs typeface="+mn-cs"/>
              </a:rPr>
              <a:t>    </a:t>
            </a: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Eğitimin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Belirli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ortak değerlere </a:t>
            </a:r>
            <a:r>
              <a:rPr kumimoji="0" lang="tr-TR" sz="2200" b="0" i="0" u="none" strike="noStrike" kern="1200" cap="none" spc="0" normalizeH="0" baseline="0" noProof="0" dirty="0">
                <a:ln>
                  <a:noFill/>
                </a:ln>
                <a:solidFill>
                  <a:srgbClr val="4F81BD">
                    <a:lumMod val="75000"/>
                  </a:srgbClr>
                </a:solidFill>
                <a:effectLst/>
                <a:uLnTx/>
                <a:uFillTx/>
                <a:latin typeface="Comic Sans MS" panose="030F0702030302020204" pitchFamily="66" charset="0"/>
                <a:ea typeface="+mn-ea"/>
                <a:cs typeface="+mn-cs"/>
              </a:rPr>
              <a:t>dayanma </a:t>
            </a: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gereği</a:t>
            </a:r>
            <a:endParaRPr kumimoji="0" lang="tr-TR" sz="2200" b="0" i="0" u="none" strike="noStrike" kern="1200" cap="none" spc="0" normalizeH="0" baseline="0" noProof="0" dirty="0">
              <a:ln>
                <a:noFill/>
              </a:ln>
              <a:solidFill>
                <a:srgbClr val="4F81BD">
                  <a:lumMod val="75000"/>
                </a:srgbClr>
              </a:solidFill>
              <a:effectLst/>
              <a:uLnTx/>
              <a:uFillTx/>
              <a:latin typeface="Comic Sans MS" panose="030F0702030302020204" pitchFamily="66" charset="0"/>
              <a:ea typeface="+mn-ea"/>
              <a:cs typeface="+mn-cs"/>
            </a:endParaRPr>
          </a:p>
        </p:txBody>
      </p:sp>
      <p:grpSp>
        <p:nvGrpSpPr>
          <p:cNvPr id="32" name="Grup 31"/>
          <p:cNvGrpSpPr/>
          <p:nvPr/>
        </p:nvGrpSpPr>
        <p:grpSpPr>
          <a:xfrm>
            <a:off x="1196467" y="4070052"/>
            <a:ext cx="2799469" cy="1872208"/>
            <a:chOff x="2561232" y="965583"/>
            <a:chExt cx="2013980" cy="1921302"/>
          </a:xfrm>
        </p:grpSpPr>
        <p:sp>
          <p:nvSpPr>
            <p:cNvPr id="33" name="Altıgen 32"/>
            <p:cNvSpPr/>
            <p:nvPr/>
          </p:nvSpPr>
          <p:spPr>
            <a:xfrm>
              <a:off x="2606674" y="1120580"/>
              <a:ext cx="1968538" cy="1611310"/>
            </a:xfrm>
            <a:prstGeom prst="hexagon">
              <a:avLst>
                <a:gd name="adj" fmla="val 25000"/>
                <a:gd name="vf" fmla="val 11547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Altıgen 4"/>
            <p:cNvSpPr txBox="1"/>
            <p:nvPr/>
          </p:nvSpPr>
          <p:spPr>
            <a:xfrm>
              <a:off x="2561232" y="965583"/>
              <a:ext cx="1968538" cy="1921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marL="0" marR="0" lvl="0" indent="0" algn="ctr" defTabSz="1155700" rtl="0" eaLnBrk="1" fontAlgn="auto" latinLnBrk="0" hangingPunct="1">
                <a:lnSpc>
                  <a:spcPct val="100000"/>
                </a:lnSpc>
                <a:spcBef>
                  <a:spcPct val="0"/>
                </a:spcBef>
                <a:spcAft>
                  <a:spcPct val="35000"/>
                </a:spcAft>
                <a:buClrTx/>
                <a:buSzTx/>
                <a:buFontTx/>
                <a:buNone/>
                <a:tabLst/>
                <a:defRPr/>
              </a:pPr>
              <a:r>
                <a:rPr kumimoji="0" lang="tr-TR" sz="22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Bireyi bütüncül olarak ele alabilmek için</a:t>
              </a:r>
              <a:endParaRPr kumimoji="0" lang="tr-TR" sz="22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grpSp>
      <p:sp>
        <p:nvSpPr>
          <p:cNvPr id="36" name="Altıgen 4"/>
          <p:cNvSpPr txBox="1"/>
          <p:nvPr/>
        </p:nvSpPr>
        <p:spPr>
          <a:xfrm>
            <a:off x="6569602" y="1889413"/>
            <a:ext cx="1656184" cy="12510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33020" rIns="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tr-TR" sz="2200" b="0" i="0" u="none" strike="noStrike" kern="1200" cap="none" spc="0" normalizeH="0" baseline="0" noProof="0" dirty="0" smtClean="0">
                <a:ln>
                  <a:noFill/>
                </a:ln>
                <a:solidFill>
                  <a:srgbClr val="4F81BD"/>
                </a:solidFill>
                <a:effectLst/>
                <a:uLnTx/>
                <a:uFillTx/>
                <a:latin typeface="Comic Sans MS" panose="030F0702030302020204" pitchFamily="66" charset="0"/>
                <a:ea typeface="+mn-ea"/>
                <a:cs typeface="+mn-cs"/>
              </a:rPr>
              <a:t>Sosyal</a:t>
            </a:r>
            <a:r>
              <a:rPr kumimoji="0" lang="tr-TR" sz="2200" b="0"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 </a:t>
            </a:r>
            <a:r>
              <a:rPr kumimoji="0" lang="tr-TR" sz="2200" b="0" i="0" u="none" strike="noStrike" kern="1200" cap="none" spc="0" normalizeH="0" baseline="0" noProof="0" dirty="0" smtClean="0">
                <a:ln>
                  <a:noFill/>
                </a:ln>
                <a:solidFill>
                  <a:srgbClr val="4F81BD">
                    <a:lumMod val="75000"/>
                  </a:srgbClr>
                </a:solidFill>
                <a:effectLst/>
                <a:uLnTx/>
                <a:uFillTx/>
                <a:latin typeface="Comic Sans MS" panose="030F0702030302020204" pitchFamily="66" charset="0"/>
                <a:ea typeface="+mn-ea"/>
                <a:cs typeface="+mn-cs"/>
              </a:rPr>
              <a:t>problemlerin aşılabilmesi için</a:t>
            </a:r>
            <a:endParaRPr kumimoji="0" lang="tr-TR" sz="2200" b="0" i="0" u="none" strike="noStrike" kern="1200" cap="none" spc="0" normalizeH="0" baseline="0" noProof="0" dirty="0">
              <a:ln>
                <a:noFill/>
              </a:ln>
              <a:solidFill>
                <a:srgbClr val="4F81BD">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89682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8520" y="1268760"/>
            <a:ext cx="9252520" cy="1584176"/>
          </a:xfrm>
        </p:spPr>
        <p:txBody>
          <a:bodyPr>
            <a:noAutofit/>
          </a:bodyPr>
          <a:lstStyle/>
          <a:p>
            <a:pPr marL="457200" lvl="1" indent="0">
              <a:buNone/>
            </a:pPr>
            <a:r>
              <a:rPr lang="tr-TR" sz="2000" dirty="0" smtClean="0">
                <a:latin typeface="Comic Sans MS" panose="030F0702030302020204" pitchFamily="66" charset="0"/>
              </a:rPr>
              <a:t>       Belirli Bir </a:t>
            </a:r>
            <a:r>
              <a:rPr lang="tr-TR" sz="2000" dirty="0">
                <a:latin typeface="Comic Sans MS" panose="030F0702030302020204" pitchFamily="66" charset="0"/>
              </a:rPr>
              <a:t>Dünya Görüşünün Yansıması </a:t>
            </a:r>
            <a:endParaRPr lang="tr-TR" sz="2000" dirty="0" smtClean="0">
              <a:latin typeface="Comic Sans MS" panose="030F0702030302020204" pitchFamily="66" charset="0"/>
            </a:endParaRPr>
          </a:p>
          <a:p>
            <a:pPr marL="457200" lvl="1" indent="0">
              <a:buNone/>
            </a:pPr>
            <a:r>
              <a:rPr lang="tr-TR" sz="2000" dirty="0" smtClean="0">
                <a:latin typeface="Comic Sans MS" panose="030F0702030302020204" pitchFamily="66" charset="0"/>
              </a:rPr>
              <a:t>       veya </a:t>
            </a:r>
          </a:p>
          <a:p>
            <a:pPr marL="457200" lvl="1" indent="0">
              <a:buNone/>
            </a:pPr>
            <a:r>
              <a:rPr lang="tr-TR" sz="2000" dirty="0" smtClean="0">
                <a:latin typeface="Comic Sans MS" panose="030F0702030302020204" pitchFamily="66" charset="0"/>
              </a:rPr>
              <a:t>       Belirli Bir </a:t>
            </a:r>
            <a:r>
              <a:rPr lang="tr-TR" sz="2000" dirty="0">
                <a:latin typeface="Comic Sans MS" panose="030F0702030302020204" pitchFamily="66" charset="0"/>
              </a:rPr>
              <a:t>İdeolojinin Aktarımı </a:t>
            </a:r>
            <a:r>
              <a:rPr lang="tr-TR" sz="2000" dirty="0" smtClean="0">
                <a:latin typeface="Comic Sans MS" panose="030F0702030302020204" pitchFamily="66" charset="0"/>
              </a:rPr>
              <a:t>               			</a:t>
            </a:r>
            <a:r>
              <a:rPr lang="tr-TR" sz="1100" dirty="0" smtClean="0">
                <a:latin typeface="Comic Sans MS" panose="030F0702030302020204" pitchFamily="66" charset="0"/>
              </a:rPr>
              <a:t>	</a:t>
            </a:r>
            <a:r>
              <a:rPr lang="tr-TR" sz="100" dirty="0" smtClean="0">
                <a:latin typeface="Comic Sans MS" panose="030F0702030302020204" pitchFamily="66" charset="0"/>
              </a:rPr>
              <a:t>                 </a:t>
            </a:r>
          </a:p>
          <a:p>
            <a:pPr marL="457200" lvl="1" indent="0">
              <a:buNone/>
            </a:pPr>
            <a:r>
              <a:rPr lang="tr-TR" sz="1400" dirty="0">
                <a:latin typeface="Comic Sans MS" panose="030F0702030302020204" pitchFamily="66" charset="0"/>
              </a:rPr>
              <a:t> </a:t>
            </a:r>
            <a:r>
              <a:rPr lang="tr-TR" sz="1400" dirty="0" smtClean="0">
                <a:latin typeface="Comic Sans MS" panose="030F0702030302020204" pitchFamily="66" charset="0"/>
              </a:rPr>
              <a:t>                                                                    </a:t>
            </a:r>
            <a:r>
              <a:rPr lang="tr-TR" sz="2400" b="1" dirty="0" smtClean="0">
                <a:latin typeface="Comic Sans MS" panose="030F0702030302020204" pitchFamily="66" charset="0"/>
              </a:rPr>
              <a:t>DEĞER </a:t>
            </a:r>
            <a:r>
              <a:rPr lang="tr-TR" sz="2000" dirty="0" smtClean="0">
                <a:latin typeface="Comic Sans MS" panose="030F0702030302020204" pitchFamily="66" charset="0"/>
              </a:rPr>
              <a:t>DEĞİLDİR !!</a:t>
            </a:r>
          </a:p>
          <a:p>
            <a:pPr marL="0" indent="0">
              <a:buNone/>
            </a:pPr>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0" y="-16284"/>
            <a:ext cx="9144000" cy="847817"/>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Değer Ne Değildir?</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2" name="Dikdörtgen 1"/>
          <p:cNvSpPr/>
          <p:nvPr/>
        </p:nvSpPr>
        <p:spPr>
          <a:xfrm>
            <a:off x="489739" y="3573016"/>
            <a:ext cx="8352928" cy="230832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smtClean="0">
                <a:ln>
                  <a:noFill/>
                </a:ln>
                <a:solidFill>
                  <a:prstClr val="black"/>
                </a:solidFill>
                <a:effectLst/>
                <a:uLnTx/>
                <a:uFillTx/>
                <a:latin typeface="Comic Sans MS" pitchFamily="66" charset="0"/>
                <a:ea typeface="+mn-ea"/>
                <a:cs typeface="+mn-cs"/>
              </a:rPr>
              <a:t>Değerler eğitimi gerçek sorunlarla ilgileniyor gözükmemektedir.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tr-TR" sz="1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smtClean="0">
                <a:ln>
                  <a:noFill/>
                </a:ln>
                <a:solidFill>
                  <a:prstClr val="black"/>
                </a:solidFill>
                <a:effectLst/>
                <a:uLnTx/>
                <a:uFillTx/>
                <a:latin typeface="Comic Sans MS" pitchFamily="66" charset="0"/>
                <a:ea typeface="+mn-ea"/>
                <a:cs typeface="+mn-cs"/>
              </a:rPr>
              <a:t>«Politik </a:t>
            </a:r>
            <a:r>
              <a:rPr kumimoji="0" lang="tr-TR" sz="2000" b="0" i="0" u="none" strike="noStrike" kern="1200" cap="none" spc="0" normalizeH="0" baseline="0" noProof="0" dirty="0">
                <a:ln>
                  <a:noFill/>
                </a:ln>
                <a:solidFill>
                  <a:prstClr val="black"/>
                </a:solidFill>
                <a:effectLst/>
                <a:uLnTx/>
                <a:uFillTx/>
                <a:latin typeface="Comic Sans MS" pitchFamily="66" charset="0"/>
                <a:ea typeface="+mn-ea"/>
                <a:cs typeface="+mn-cs"/>
              </a:rPr>
              <a:t>kontrol </a:t>
            </a:r>
            <a:r>
              <a:rPr kumimoji="0" lang="tr-TR" sz="2000" b="0" i="0" u="none" strike="noStrike" kern="1200" cap="none" spc="0" normalizeH="0" baseline="0" noProof="0" dirty="0" smtClean="0">
                <a:ln>
                  <a:noFill/>
                </a:ln>
                <a:solidFill>
                  <a:prstClr val="black"/>
                </a:solidFill>
                <a:effectLst/>
                <a:uLnTx/>
                <a:uFillTx/>
                <a:latin typeface="Comic Sans MS" pitchFamily="66" charset="0"/>
                <a:ea typeface="+mn-ea"/>
                <a:cs typeface="+mn-cs"/>
              </a:rPr>
              <a:t>aracı» </a:t>
            </a:r>
            <a:r>
              <a:rPr kumimoji="0" lang="tr-TR" sz="2000" b="0" i="0" u="none" strike="noStrike" kern="1200" cap="none" spc="0" normalizeH="0" baseline="0" noProof="0" dirty="0">
                <a:ln>
                  <a:noFill/>
                </a:ln>
                <a:solidFill>
                  <a:prstClr val="black"/>
                </a:solidFill>
                <a:effectLst/>
                <a:uLnTx/>
                <a:uFillTx/>
                <a:latin typeface="Comic Sans MS" pitchFamily="66" charset="0"/>
                <a:ea typeface="+mn-ea"/>
                <a:cs typeface="+mn-cs"/>
              </a:rPr>
              <a:t>olarak kullanılma riski vardır</a:t>
            </a:r>
            <a:r>
              <a:rPr kumimoji="0" lang="tr-TR" sz="2000" b="0" i="0" u="none" strike="noStrike" kern="1200" cap="none" spc="0" normalizeH="0" baseline="0" noProof="0" dirty="0" smtClean="0">
                <a:ln>
                  <a:noFill/>
                </a:ln>
                <a:solidFill>
                  <a:prstClr val="black"/>
                </a:solidFill>
                <a:effectLst/>
                <a:uLnTx/>
                <a:uFillTx/>
                <a:latin typeface="Comic Sans MS" pitchFamily="66"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tr-TR" sz="1200" b="0" i="0" u="none" strike="noStrike" kern="1200" cap="none" spc="0" normalizeH="0" baseline="0" noProof="0" dirty="0" smtClean="0">
              <a:ln>
                <a:noFill/>
              </a:ln>
              <a:solidFill>
                <a:prstClr val="black"/>
              </a:solidFill>
              <a:effectLst/>
              <a:uLnTx/>
              <a:uFillTx/>
              <a:latin typeface="Comic Sans MS"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000" b="0" i="0" u="none" strike="noStrike" kern="1200" cap="none" spc="0" normalizeH="0" baseline="0" noProof="0" dirty="0" smtClean="0">
                <a:ln>
                  <a:noFill/>
                </a:ln>
                <a:solidFill>
                  <a:prstClr val="black"/>
                </a:solidFill>
                <a:effectLst/>
                <a:uLnTx/>
                <a:uFillTx/>
                <a:latin typeface="Comic Sans MS" pitchFamily="66" charset="0"/>
                <a:ea typeface="+mn-ea"/>
                <a:cs typeface="+mn-cs"/>
              </a:rPr>
              <a:t>Değerlerin, kazandırıldığı ortamların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düzenlenmesi, değerlerin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yerel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ihtiyaçlarla uyumlu olması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tabii ki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okulun/öğretmenin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inisiyatifinde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olmalıdır.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Ancak, okul/öğretmen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kendi bireysel değerlerini öğrencilere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kabul ettirme amacı gütmemelidir.</a:t>
            </a:r>
            <a:endParaRPr kumimoji="0" lang="tr-TR" sz="20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638216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6167" y="0"/>
            <a:ext cx="9144000" cy="980728"/>
          </a:xfrm>
          <a:prstGeom prst="rect">
            <a:avLst/>
          </a:prstGeom>
          <a:solidFill>
            <a:srgbClr val="C00000"/>
          </a:solidFill>
        </p:spPr>
        <p:txBody>
          <a:bodyPr vert="horz" lIns="91440" tIns="45720" rIns="91440" bIns="45720" rtlCol="0" anchor="ctr" anchorCtr="0">
            <a:noAutofit/>
          </a:bodyPr>
          <a:lstStyle/>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                         </a:t>
            </a: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Değer </a:t>
            </a:r>
            <a:r>
              <a:rPr kumimoji="0" lang="tr-TR" sz="2400" b="1" i="0" u="none" strike="noStrike" kern="1200" cap="none" spc="0" normalizeH="0" baseline="0" noProof="0" dirty="0">
                <a:ln>
                  <a:noFill/>
                </a:ln>
                <a:solidFill>
                  <a:prstClr val="white"/>
                </a:solidFill>
                <a:effectLst/>
                <a:uLnTx/>
                <a:uFillTx/>
                <a:latin typeface="Calibri"/>
                <a:ea typeface="+mn-ea"/>
                <a:cs typeface="+mn-cs"/>
              </a:rPr>
              <a:t>Analizi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9" name="2 İçerik Yer Tutucusu"/>
          <p:cNvSpPr txBox="1">
            <a:spLocks/>
          </p:cNvSpPr>
          <p:nvPr/>
        </p:nvSpPr>
        <p:spPr>
          <a:xfrm>
            <a:off x="637361" y="3284984"/>
            <a:ext cx="7909480" cy="30046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Konunun/problemin tanımlanması</a:t>
            </a:r>
          </a:p>
          <a:p>
            <a:pPr marL="342900" marR="0" lvl="0" indent="-342900" algn="l" defTabSz="914400" rtl="0" eaLnBrk="1" fontAlgn="t"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Soruna ve nedenlerine ilişkin bilgi ve kanıt toplanması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Olası çözüm yollarının belirlenmesi</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Çözüm yollarının muhtemel sonuçlarını belirleme ve değerlendirme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Alternatif  çözüm yolları arasında tercih yapma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Yapılan tercihe uygun davranış</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2" name="Dikdörtgen 1"/>
          <p:cNvSpPr/>
          <p:nvPr/>
        </p:nvSpPr>
        <p:spPr>
          <a:xfrm>
            <a:off x="276347" y="1848601"/>
            <a:ext cx="8748464"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Amaç</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tr-TR"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Öğrencinin kendi değerlerini sistematik bir araştırma süreci ile bulmasına destek </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olmak, </a:t>
            </a:r>
            <a:r>
              <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a:t>
            </a: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osyal problemlere çözüm yolları geliştirmek. (temizlik, trafik, dezavantajlı kesimler vb.)</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41631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2</a:t>
            </a:fld>
            <a:endParaRPr lang="tr-TR" dirty="0"/>
          </a:p>
        </p:txBody>
      </p:sp>
      <p:sp>
        <p:nvSpPr>
          <p:cNvPr id="5" name="2 İçerik Yer Tutucusu"/>
          <p:cNvSpPr txBox="1">
            <a:spLocks/>
          </p:cNvSpPr>
          <p:nvPr/>
        </p:nvSpPr>
        <p:spPr>
          <a:xfrm>
            <a:off x="68402"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a:solidFill>
                  <a:schemeClr val="bg1"/>
                </a:solidFill>
              </a:rPr>
              <a:t>SUNUNUN İÇERİĞİ</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Dikdörtgen 1"/>
          <p:cNvSpPr/>
          <p:nvPr/>
        </p:nvSpPr>
        <p:spPr>
          <a:xfrm>
            <a:off x="431032" y="1340768"/>
            <a:ext cx="8389440" cy="5078313"/>
          </a:xfrm>
          <a:prstGeom prst="rect">
            <a:avLst/>
          </a:prstGeom>
        </p:spPr>
        <p:txBody>
          <a:bodyPr wrap="square">
            <a:spAutoFit/>
          </a:bodyPr>
          <a:lstStyle/>
          <a:p>
            <a:pPr marL="800100" lvl="1" indent="-342900">
              <a:lnSpc>
                <a:spcPct val="150000"/>
              </a:lnSpc>
              <a:buFont typeface="Wingdings" panose="05000000000000000000" pitchFamily="2" charset="2"/>
              <a:buChar char="ü"/>
            </a:pPr>
            <a:r>
              <a:rPr lang="tr-TR" sz="2400" b="1" dirty="0" smtClean="0"/>
              <a:t>Güncelleme Süresince Yapılan Çalışmalar</a:t>
            </a:r>
          </a:p>
          <a:p>
            <a:pPr marL="800100" lvl="1" indent="-342900">
              <a:lnSpc>
                <a:spcPct val="150000"/>
              </a:lnSpc>
              <a:buFont typeface="Wingdings" panose="05000000000000000000" pitchFamily="2" charset="2"/>
              <a:buChar char="ü"/>
            </a:pPr>
            <a:r>
              <a:rPr lang="tr-TR" sz="2400" b="1" dirty="0" smtClean="0"/>
              <a:t>Programın Genel Amaçları</a:t>
            </a:r>
          </a:p>
          <a:p>
            <a:pPr marL="800100" lvl="1" indent="-342900">
              <a:lnSpc>
                <a:spcPct val="150000"/>
              </a:lnSpc>
              <a:buFont typeface="Wingdings" panose="05000000000000000000" pitchFamily="2" charset="2"/>
              <a:buChar char="ü"/>
            </a:pPr>
            <a:r>
              <a:rPr lang="tr-TR" sz="2400" b="1" dirty="0" smtClean="0"/>
              <a:t>Öğrenme Öğretme </a:t>
            </a:r>
            <a:r>
              <a:rPr lang="tr-TR" sz="2400" b="1" dirty="0" smtClean="0"/>
              <a:t>Yaklaşımı</a:t>
            </a:r>
            <a:endParaRPr lang="tr-TR" sz="2400" b="1" dirty="0" smtClean="0"/>
          </a:p>
          <a:p>
            <a:pPr marL="800100" lvl="1" indent="-342900">
              <a:lnSpc>
                <a:spcPct val="150000"/>
              </a:lnSpc>
              <a:buFont typeface="Wingdings" panose="05000000000000000000" pitchFamily="2" charset="2"/>
              <a:buChar char="ü"/>
            </a:pPr>
            <a:r>
              <a:rPr lang="tr-TR" sz="2400" b="1" dirty="0" smtClean="0"/>
              <a:t>Yeterlilik ve Beceriler</a:t>
            </a:r>
          </a:p>
          <a:p>
            <a:pPr marL="800100" lvl="1" indent="-342900">
              <a:lnSpc>
                <a:spcPct val="150000"/>
              </a:lnSpc>
              <a:buFont typeface="Wingdings" panose="05000000000000000000" pitchFamily="2" charset="2"/>
              <a:buChar char="ü"/>
            </a:pPr>
            <a:r>
              <a:rPr lang="tr-TR" sz="2400" b="1" dirty="0" smtClean="0"/>
              <a:t>Değerler</a:t>
            </a:r>
          </a:p>
          <a:p>
            <a:pPr marL="800100" lvl="1" indent="-342900">
              <a:lnSpc>
                <a:spcPct val="150000"/>
              </a:lnSpc>
              <a:buFont typeface="Wingdings" panose="05000000000000000000" pitchFamily="2" charset="2"/>
              <a:buChar char="ü"/>
            </a:pPr>
            <a:r>
              <a:rPr lang="tr-TR" sz="2400" b="1" dirty="0" smtClean="0"/>
              <a:t>Ölçme ve Değerlendirme Yaklaşımı</a:t>
            </a:r>
          </a:p>
          <a:p>
            <a:pPr marL="800100" lvl="1" indent="-342900">
              <a:lnSpc>
                <a:spcPct val="150000"/>
              </a:lnSpc>
              <a:buFont typeface="Wingdings" panose="05000000000000000000" pitchFamily="2" charset="2"/>
              <a:buChar char="ü"/>
            </a:pPr>
            <a:r>
              <a:rPr lang="tr-TR" sz="2400" b="1" dirty="0" smtClean="0"/>
              <a:t>Uygulamada Dikkat Edilecek Hususlar</a:t>
            </a:r>
          </a:p>
          <a:p>
            <a:pPr marL="800100" lvl="1" indent="-342900">
              <a:lnSpc>
                <a:spcPct val="150000"/>
              </a:lnSpc>
              <a:buFont typeface="Wingdings" panose="05000000000000000000" pitchFamily="2" charset="2"/>
              <a:buChar char="ü"/>
            </a:pPr>
            <a:r>
              <a:rPr lang="tr-TR" sz="2400" b="1" dirty="0" smtClean="0"/>
              <a:t>Programın Yapısı</a:t>
            </a:r>
          </a:p>
          <a:p>
            <a:pPr marL="800100" lvl="1" indent="-342900">
              <a:lnSpc>
                <a:spcPct val="150000"/>
              </a:lnSpc>
              <a:buFont typeface="Wingdings" panose="05000000000000000000" pitchFamily="2" charset="2"/>
              <a:buChar char="ü"/>
            </a:pPr>
            <a:r>
              <a:rPr lang="tr-TR" sz="2400" b="1" dirty="0" smtClean="0"/>
              <a:t>Dil Seviyelerine Göre Kazanımlar</a:t>
            </a:r>
            <a:endParaRPr lang="tr-TR" sz="2400" b="1" dirty="0"/>
          </a:p>
        </p:txBody>
      </p:sp>
    </p:spTree>
    <p:extLst>
      <p:ext uri="{BB962C8B-B14F-4D97-AF65-F5344CB8AC3E}">
        <p14:creationId xmlns:p14="http://schemas.microsoft.com/office/powerpoint/2010/main" val="487200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772816"/>
            <a:ext cx="7909480" cy="3744416"/>
          </a:xfrm>
        </p:spPr>
        <p:txBody>
          <a:bodyPr>
            <a:noAutofit/>
          </a:bodyPr>
          <a:lstStyle/>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AB (Vatandaşlık Eğitimi )</a:t>
            </a:r>
          </a:p>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ABD (Karakter Eğitimi) </a:t>
            </a:r>
          </a:p>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İngiltere (Sosyal Yaşam ve Sağlık Becerileri)</a:t>
            </a:r>
          </a:p>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Avustralya (Ulusal Değerler Eğitimi Programı)</a:t>
            </a:r>
          </a:p>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UNESCO (</a:t>
            </a:r>
            <a:r>
              <a:rPr lang="tr-TR" sz="2200" dirty="0" err="1">
                <a:latin typeface="Comic Sans MS" panose="030F0702030302020204" pitchFamily="66" charset="0"/>
              </a:rPr>
              <a:t>Living</a:t>
            </a:r>
            <a:r>
              <a:rPr lang="tr-TR" sz="2200" dirty="0">
                <a:latin typeface="Comic Sans MS" panose="030F0702030302020204" pitchFamily="66" charset="0"/>
              </a:rPr>
              <a:t> </a:t>
            </a:r>
            <a:r>
              <a:rPr lang="tr-TR" sz="2200" dirty="0" err="1">
                <a:latin typeface="Comic Sans MS" panose="030F0702030302020204" pitchFamily="66" charset="0"/>
              </a:rPr>
              <a:t>Values</a:t>
            </a:r>
            <a:r>
              <a:rPr lang="tr-TR" sz="2200" dirty="0">
                <a:latin typeface="Comic Sans MS" panose="030F0702030302020204" pitchFamily="66" charset="0"/>
              </a:rPr>
              <a:t> </a:t>
            </a:r>
            <a:r>
              <a:rPr lang="tr-TR" sz="2200" dirty="0" err="1">
                <a:latin typeface="Comic Sans MS" panose="030F0702030302020204" pitchFamily="66" charset="0"/>
              </a:rPr>
              <a:t>Education</a:t>
            </a:r>
            <a:r>
              <a:rPr lang="tr-TR" sz="2200" dirty="0">
                <a:latin typeface="Comic Sans MS" panose="030F0702030302020204" pitchFamily="66" charset="0"/>
              </a:rPr>
              <a:t> Program) </a:t>
            </a:r>
          </a:p>
          <a:p>
            <a:pPr marL="447675" indent="-447675">
              <a:lnSpc>
                <a:spcPct val="150000"/>
              </a:lnSpc>
              <a:spcAft>
                <a:spcPts val="600"/>
              </a:spcAft>
              <a:buClr>
                <a:schemeClr val="accent1">
                  <a:lumMod val="75000"/>
                </a:schemeClr>
              </a:buClr>
              <a:buFont typeface="Courier New" panose="02070309020205020404" pitchFamily="49" charset="0"/>
              <a:buChar char="o"/>
            </a:pPr>
            <a:r>
              <a:rPr lang="tr-TR" sz="2200" dirty="0">
                <a:latin typeface="Comic Sans MS" panose="030F0702030302020204" pitchFamily="66" charset="0"/>
              </a:rPr>
              <a:t>UNESCO (Mesleki Eğitim Programında Değerler)</a:t>
            </a:r>
          </a:p>
          <a:p>
            <a:pPr>
              <a:lnSpc>
                <a:spcPct val="100000"/>
              </a:lnSpc>
              <a:spcAft>
                <a:spcPts val="600"/>
              </a:spcAft>
            </a:pPr>
            <a:endParaRPr lang="tr-TR" sz="2000" dirty="0"/>
          </a:p>
          <a:p>
            <a:pPr marL="0" indent="0">
              <a:buNone/>
            </a:pPr>
            <a:endParaRPr lang="tr-TR" sz="2400" dirty="0" smtClean="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smtClean="0">
                <a:ln>
                  <a:noFill/>
                </a:ln>
                <a:solidFill>
                  <a:prstClr val="black"/>
                </a:solidFill>
                <a:effectLst/>
                <a:uLnTx/>
                <a:uFillTx/>
                <a:latin typeface="Calibri"/>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smtClean="0">
                <a:ln>
                  <a:noFill/>
                </a:ln>
                <a:solidFill>
                  <a:prstClr val="black"/>
                </a:solidFill>
                <a:effectLst/>
                <a:uLnTx/>
                <a:uFillTx/>
                <a:latin typeface="Calibri"/>
                <a:ea typeface="+mn-ea"/>
                <a:cs typeface="+mn-cs"/>
              </a:rPr>
              <a:t>	</a:t>
            </a:r>
            <a:endParaRPr kumimoji="0" lang="tr-TR" sz="2400" b="1" i="0" u="none" strike="noStrike" kern="1200" cap="none" spc="0" normalizeH="0" baseline="0" noProof="0" smtClean="0">
              <a:ln>
                <a:noFill/>
              </a:ln>
              <a:solidFill>
                <a:prstClr val="white"/>
              </a:solidFill>
              <a:effectLst/>
              <a:uLnTx/>
              <a:uFillTx/>
              <a:latin typeface="Calibri"/>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400" b="1" i="0" u="none" strike="noStrike" kern="1200" cap="none" spc="0" normalizeH="0" baseline="0" noProof="0" smtClean="0">
                <a:ln>
                  <a:noFill/>
                </a:ln>
                <a:solidFill>
                  <a:prstClr val="white"/>
                </a:solidFill>
                <a:effectLst/>
                <a:uLnTx/>
                <a:uFillTx/>
                <a:latin typeface="Calibri"/>
                <a:ea typeface="+mn-ea"/>
                <a:cs typeface="+mn-cs"/>
              </a:rPr>
              <a:t>        </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8" name="Başlık 1"/>
          <p:cNvSpPr>
            <a:spLocks noGrp="1"/>
          </p:cNvSpPr>
          <p:nvPr>
            <p:ph type="title"/>
          </p:nvPr>
        </p:nvSpPr>
        <p:spPr>
          <a:xfrm>
            <a:off x="1259632" y="199763"/>
            <a:ext cx="7560840" cy="548640"/>
          </a:xfrm>
        </p:spPr>
        <p:txBody>
          <a:bodyPr>
            <a:normAutofit/>
          </a:bodyPr>
          <a:lstStyle/>
          <a:p>
            <a:r>
              <a:rPr lang="tr-TR" sz="2400" b="1" dirty="0" smtClean="0">
                <a:solidFill>
                  <a:schemeClr val="bg1"/>
                </a:solidFill>
              </a:rPr>
              <a:t>Değerler Eğitiminde Farklı Ülke Tecrübeleri</a:t>
            </a:r>
            <a:endParaRPr lang="tr-TR" sz="2400" b="1" dirty="0">
              <a:solidFill>
                <a:schemeClr val="bg1"/>
              </a:solidFill>
              <a:effectLst>
                <a:outerShdw blurRad="38100" dist="38100" dir="2700000" algn="tl">
                  <a:srgbClr val="000000">
                    <a:alpha val="43137"/>
                  </a:srgbClr>
                </a:outerShdw>
              </a:effectLst>
              <a:latin typeface="+mn-lt"/>
              <a:cs typeface="Arial" pitchFamily="34" charset="0"/>
            </a:endParaRPr>
          </a:p>
        </p:txBody>
      </p:sp>
    </p:spTree>
    <p:extLst>
      <p:ext uri="{BB962C8B-B14F-4D97-AF65-F5344CB8AC3E}">
        <p14:creationId xmlns:p14="http://schemas.microsoft.com/office/powerpoint/2010/main" val="2374008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0" y="13661"/>
            <a:ext cx="9144000" cy="967067"/>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200" b="0"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Dikkat Edilecek Hususlar - I</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4" name="Dikdörtgen 3"/>
          <p:cNvSpPr/>
          <p:nvPr/>
        </p:nvSpPr>
        <p:spPr>
          <a:xfrm>
            <a:off x="611559" y="2073394"/>
            <a:ext cx="7987371" cy="412420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Değerler </a:t>
            </a:r>
            <a:r>
              <a:rPr kumimoji="0" lang="tr-TR" sz="2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eğitimi öğrencilerin değerleri içselleştirecekleri sınıf ve/veya okul iklimi </a:t>
            </a:r>
            <a:r>
              <a:rPr kumimoji="0" lang="tr-TR" sz="2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oluşturmalıdır.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D</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eğerler eğitiminde ezberleme ve  </a:t>
            </a: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öğüt vermeye </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 başvurulmamalıdır.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Değerler eğitimi </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(uygulamalar ve </a:t>
            </a: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ders müfredatında belirlenen </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değerler) </a:t>
            </a: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sınıfta öğretmen uygulamalarıyla ete kemiğe </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bürünmelidir. </a:t>
            </a:r>
            <a:r>
              <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rPr>
              <a:t>Bu uygulamaların kazanımlarda yer alan tüm alanları (duyuş, biliş ve davranış) kapsaması </a:t>
            </a:r>
            <a:r>
              <a:rPr kumimoji="0" lang="tr-TR" sz="2200" b="0" i="0" u="none" strike="noStrike" kern="1200" cap="none" spc="0" normalizeH="0" baseline="0" noProof="0" dirty="0" smtClean="0">
                <a:ln>
                  <a:noFill/>
                </a:ln>
                <a:solidFill>
                  <a:prstClr val="black"/>
                </a:solidFill>
                <a:effectLst/>
                <a:uLnTx/>
                <a:uFillTx/>
                <a:latin typeface="Comic Sans MS" pitchFamily="66" charset="0"/>
                <a:ea typeface="+mn-ea"/>
                <a:cs typeface="+mn-cs"/>
              </a:rPr>
              <a:t>gereklidir.</a:t>
            </a:r>
            <a:endParaRPr kumimoji="0" lang="tr-TR" sz="2200" b="0" i="0" u="none" strike="noStrike" kern="1200" cap="none" spc="0" normalizeH="0" baseline="0" noProof="0" dirty="0">
              <a:ln>
                <a:noFill/>
              </a:ln>
              <a:solidFill>
                <a:prstClr val="black"/>
              </a:solidFill>
              <a:effectLst/>
              <a:uLnTx/>
              <a:uFillTx/>
              <a:latin typeface="Comic Sans MS" pitchFamily="66"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tr-TR"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712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Dikkat Edilecek Hususlar - II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9" name="2 İçerik Yer Tutucusu"/>
          <p:cNvSpPr txBox="1">
            <a:spLocks/>
          </p:cNvSpPr>
          <p:nvPr/>
        </p:nvSpPr>
        <p:spPr>
          <a:xfrm>
            <a:off x="447139" y="1916832"/>
            <a:ext cx="7957142" cy="391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Değerler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eğitimine programların herhangi bir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kısmında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yer verirken son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derece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basit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bir mantık kullanılmaktadır. İyi şekilde davranmak,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kurallara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uymak vb. değerler geliştirmek olarak telakki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edilmektedir.</a:t>
            </a:r>
            <a:endPar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    Kompleks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ve temel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konulara daha çok yer verilmelidir.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Bir erdem /değer sadece davranışsal uyuma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indirgenmemelidir.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 </a:t>
            </a:r>
            <a:r>
              <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rPr>
              <a:t>Ahlaki yargılama ve duygu boyutu </a:t>
            </a: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ihmal edilmemelidir.</a:t>
            </a:r>
          </a:p>
          <a:p>
            <a:pPr marL="0" marR="0" lvl="0" indent="0" algn="l" defTabSz="914400" rtl="0" eaLnBrk="1" fontAlgn="auto" latinLnBrk="0" hangingPunct="1">
              <a:lnSpc>
                <a:spcPct val="80000"/>
              </a:lnSpc>
              <a:spcBef>
                <a:spcPct val="20000"/>
              </a:spcBef>
              <a:spcAft>
                <a:spcPts val="0"/>
              </a:spcAft>
              <a:buClrTx/>
              <a:buSzTx/>
              <a:buFont typeface="Arial" pitchFamily="34" charset="0"/>
              <a:buNone/>
              <a:tabLst/>
              <a:defRPr/>
            </a:pPr>
            <a:r>
              <a:rPr kumimoji="0" lang="tr-TR"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omic Sans MS" pitchFamily="66" charset="0"/>
                <a:ea typeface="+mn-ea"/>
                <a:cs typeface="+mn-cs"/>
              </a:rPr>
              <a:t> </a:t>
            </a:r>
            <a:endParaRPr kumimoji="0" lang="tr-TR" sz="2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tr-TR" sz="2000" b="0" i="0" u="none" strike="noStrike" kern="1200" cap="none" spc="0" normalizeH="0" baseline="0" noProof="0" dirty="0">
                <a:ln>
                  <a:noFill/>
                </a:ln>
                <a:solidFill>
                  <a:prstClr val="black"/>
                </a:solidFill>
                <a:effectLst/>
                <a:uLnTx/>
                <a:uFillTx/>
                <a:latin typeface="Comic Sans MS" pitchFamily="66" charset="0"/>
                <a:ea typeface="+mn-ea"/>
                <a:cs typeface="+mn-cs"/>
              </a:rPr>
              <a:t>Bazı uygulamalar pratikte hızlı davranışsal sonuç alınmasını yada kaotik ortamı nispeten düzenleyebilir ama değerler üzerinde kalıcı etkiler yapamaz.</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tr-TR" sz="24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0" name="2 İçerik Yer Tutucusu"/>
          <p:cNvSpPr txBox="1">
            <a:spLocks/>
          </p:cNvSpPr>
          <p:nvPr/>
        </p:nvSpPr>
        <p:spPr>
          <a:xfrm>
            <a:off x="611561" y="1700808"/>
            <a:ext cx="7643639" cy="3312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tr-TR" sz="20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Tree>
    <p:extLst>
      <p:ext uri="{BB962C8B-B14F-4D97-AF65-F5344CB8AC3E}">
        <p14:creationId xmlns:p14="http://schemas.microsoft.com/office/powerpoint/2010/main" val="1065190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916832"/>
            <a:ext cx="8712968" cy="4104456"/>
          </a:xfrm>
        </p:spPr>
        <p:txBody>
          <a:bodyPr>
            <a:noAutofit/>
          </a:bodyPr>
          <a:lstStyle/>
          <a:p>
            <a:pPr algn="just">
              <a:defRPr/>
            </a:pPr>
            <a:r>
              <a:rPr lang="tr-TR" altLang="tr-TR" sz="2000" dirty="0">
                <a:latin typeface="Comic Sans MS" panose="030F0702030302020204" pitchFamily="66" charset="0"/>
              </a:rPr>
              <a:t>Öğretmenler önem sırasına göre en büyük sorunun; ailenin </a:t>
            </a:r>
            <a:r>
              <a:rPr lang="tr-TR" altLang="tr-TR" sz="2000" dirty="0" err="1" smtClean="0">
                <a:latin typeface="Comic Sans MS" panose="030F0702030302020204" pitchFamily="66" charset="0"/>
              </a:rPr>
              <a:t>sosyo</a:t>
            </a:r>
            <a:r>
              <a:rPr lang="tr-TR" altLang="tr-TR" sz="2000" dirty="0">
                <a:latin typeface="Comic Sans MS" panose="030F0702030302020204" pitchFamily="66" charset="0"/>
              </a:rPr>
              <a:t>-</a:t>
            </a:r>
            <a:r>
              <a:rPr lang="tr-TR" altLang="tr-TR" sz="2000" dirty="0" smtClean="0">
                <a:latin typeface="Comic Sans MS" panose="030F0702030302020204" pitchFamily="66" charset="0"/>
              </a:rPr>
              <a:t>kültürel </a:t>
            </a:r>
            <a:r>
              <a:rPr lang="tr-TR" altLang="tr-TR" sz="2000" dirty="0">
                <a:latin typeface="Comic Sans MS" panose="030F0702030302020204" pitchFamily="66" charset="0"/>
              </a:rPr>
              <a:t>ve ekonomik durumu olduğunu belirtmişlerdir. </a:t>
            </a:r>
            <a:endParaRPr lang="tr-TR" altLang="tr-TR" sz="2000" dirty="0" smtClean="0">
              <a:latin typeface="Comic Sans MS" panose="030F0702030302020204" pitchFamily="66" charset="0"/>
            </a:endParaRPr>
          </a:p>
          <a:p>
            <a:pPr marL="0" indent="0" algn="just">
              <a:buNone/>
              <a:defRPr/>
            </a:pPr>
            <a:endParaRPr lang="tr-TR" altLang="tr-TR" sz="2000" dirty="0">
              <a:latin typeface="Comic Sans MS" panose="030F0702030302020204" pitchFamily="66" charset="0"/>
            </a:endParaRPr>
          </a:p>
          <a:p>
            <a:pPr>
              <a:defRPr/>
            </a:pPr>
            <a:r>
              <a:rPr lang="tr-TR" altLang="tr-TR" sz="2000" dirty="0">
                <a:latin typeface="Comic Sans MS" panose="030F0702030302020204" pitchFamily="66" charset="0"/>
              </a:rPr>
              <a:t>Öğretmenlerin görüşlerine göre a</a:t>
            </a:r>
            <a:r>
              <a:rPr lang="tr-TR" altLang="tr-TR" sz="2000" dirty="0" smtClean="0">
                <a:latin typeface="Comic Sans MS" panose="030F0702030302020204" pitchFamily="66" charset="0"/>
              </a:rPr>
              <a:t>ilenin sosyokültürel </a:t>
            </a:r>
            <a:r>
              <a:rPr lang="tr-TR" altLang="tr-TR" sz="2000" dirty="0">
                <a:latin typeface="Comic Sans MS" panose="030F0702030302020204" pitchFamily="66" charset="0"/>
              </a:rPr>
              <a:t>ve ekonomik yapısı zayıfladıkça değerler eğitimine verdikleri önem ve katkı da </a:t>
            </a:r>
            <a:r>
              <a:rPr lang="tr-TR" altLang="tr-TR" sz="2000" dirty="0" smtClean="0">
                <a:latin typeface="Comic Sans MS" panose="030F0702030302020204" pitchFamily="66" charset="0"/>
              </a:rPr>
              <a:t>azalmaktadır.</a:t>
            </a:r>
          </a:p>
          <a:p>
            <a:pPr marL="0" indent="0">
              <a:buNone/>
              <a:defRPr/>
            </a:pPr>
            <a:endParaRPr lang="tr-TR" altLang="tr-TR" sz="2000" dirty="0">
              <a:latin typeface="Comic Sans MS" panose="030F0702030302020204" pitchFamily="66" charset="0"/>
            </a:endParaRPr>
          </a:p>
          <a:p>
            <a:pPr algn="just"/>
            <a:r>
              <a:rPr lang="tr-TR" altLang="tr-TR" sz="2000" dirty="0">
                <a:latin typeface="Comic Sans MS" panose="030F0702030302020204" pitchFamily="66" charset="0"/>
              </a:rPr>
              <a:t>Ö</a:t>
            </a:r>
            <a:r>
              <a:rPr lang="tr-TR" altLang="tr-TR" sz="2000" dirty="0" smtClean="0">
                <a:latin typeface="Comic Sans MS" panose="030F0702030302020204" pitchFamily="66" charset="0"/>
              </a:rPr>
              <a:t>ğretimin </a:t>
            </a:r>
            <a:r>
              <a:rPr lang="tr-TR" altLang="tr-TR" sz="2000" dirty="0">
                <a:latin typeface="Comic Sans MS" panose="030F0702030302020204" pitchFamily="66" charset="0"/>
              </a:rPr>
              <a:t>ön planda tutulmasını belirten öğretmenler; aile ve okulun çocuktan akademik başarı beklediği değerler eğitimini arka plana attığını ifade etmektedirler</a:t>
            </a:r>
          </a:p>
          <a:p>
            <a:pPr algn="just"/>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a:t>
            </a: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Değerler Eğitiminde Öğretmen Değerlendirmeleri - 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Tree>
    <p:extLst>
      <p:ext uri="{BB962C8B-B14F-4D97-AF65-F5344CB8AC3E}">
        <p14:creationId xmlns:p14="http://schemas.microsoft.com/office/powerpoint/2010/main" val="4148784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556792"/>
            <a:ext cx="8712968" cy="3528392"/>
          </a:xfrm>
        </p:spPr>
        <p:txBody>
          <a:bodyPr>
            <a:noAutofit/>
          </a:bodyPr>
          <a:lstStyle/>
          <a:p>
            <a:pPr algn="just"/>
            <a:endParaRPr lang="tr-TR" altLang="tr-TR" sz="2000" dirty="0" smtClean="0">
              <a:latin typeface="Comic Sans MS" panose="030F0702030302020204" pitchFamily="66" charset="0"/>
            </a:endParaRPr>
          </a:p>
          <a:p>
            <a:pPr algn="just"/>
            <a:r>
              <a:rPr lang="tr-TR" altLang="tr-TR" sz="2000" dirty="0" smtClean="0">
                <a:latin typeface="Comic Sans MS" panose="030F0702030302020204" pitchFamily="66" charset="0"/>
              </a:rPr>
              <a:t>Kitle iletişim </a:t>
            </a:r>
            <a:r>
              <a:rPr lang="tr-TR" altLang="tr-TR" sz="2000" dirty="0">
                <a:latin typeface="Comic Sans MS" panose="030F0702030302020204" pitchFamily="66" charset="0"/>
              </a:rPr>
              <a:t>araçları ve medyanın değer eğitimini olumsuz etkilediğini ifade etmektedirler</a:t>
            </a:r>
            <a:r>
              <a:rPr lang="tr-TR" altLang="tr-TR" sz="2000" dirty="0" smtClean="0">
                <a:latin typeface="Comic Sans MS" panose="030F0702030302020204" pitchFamily="66" charset="0"/>
              </a:rPr>
              <a:t>.</a:t>
            </a:r>
          </a:p>
          <a:p>
            <a:pPr marL="0" indent="0" algn="just">
              <a:buNone/>
            </a:pPr>
            <a:endParaRPr lang="tr-TR" altLang="tr-TR" sz="2000" dirty="0">
              <a:latin typeface="Comic Sans MS" panose="030F0702030302020204" pitchFamily="66" charset="0"/>
            </a:endParaRPr>
          </a:p>
          <a:p>
            <a:r>
              <a:rPr lang="tr-TR" altLang="tr-TR" sz="2000" dirty="0" smtClean="0">
                <a:latin typeface="Comic Sans MS" panose="030F0702030302020204" pitchFamily="66" charset="0"/>
              </a:rPr>
              <a:t>D</a:t>
            </a:r>
            <a:r>
              <a:rPr lang="en-US" altLang="tr-TR" sz="2000" dirty="0" err="1" smtClean="0">
                <a:latin typeface="Comic Sans MS" panose="030F0702030302020204" pitchFamily="66" charset="0"/>
              </a:rPr>
              <a:t>eğerler</a:t>
            </a:r>
            <a:r>
              <a:rPr lang="en-US" altLang="tr-TR" sz="2000" dirty="0" smtClean="0">
                <a:latin typeface="Comic Sans MS" panose="030F0702030302020204" pitchFamily="66" charset="0"/>
              </a:rPr>
              <a:t> </a:t>
            </a:r>
            <a:r>
              <a:rPr lang="en-US" altLang="tr-TR" sz="2000" dirty="0" err="1">
                <a:latin typeface="Comic Sans MS" panose="030F0702030302020204" pitchFamily="66" charset="0"/>
              </a:rPr>
              <a:t>eğitimi</a:t>
            </a:r>
            <a:r>
              <a:rPr lang="en-US" altLang="tr-TR" sz="2000" dirty="0">
                <a:latin typeface="Comic Sans MS" panose="030F0702030302020204" pitchFamily="66" charset="0"/>
              </a:rPr>
              <a:t> </a:t>
            </a:r>
            <a:r>
              <a:rPr lang="en-US" altLang="tr-TR" sz="2000" dirty="0" err="1">
                <a:latin typeface="Comic Sans MS" panose="030F0702030302020204" pitchFamily="66" charset="0"/>
              </a:rPr>
              <a:t>ile</a:t>
            </a:r>
            <a:r>
              <a:rPr lang="en-US" altLang="tr-TR" sz="2000" dirty="0">
                <a:latin typeface="Comic Sans MS" panose="030F0702030302020204" pitchFamily="66" charset="0"/>
              </a:rPr>
              <a:t> </a:t>
            </a:r>
            <a:r>
              <a:rPr lang="en-US" altLang="tr-TR" sz="2000" dirty="0" err="1" smtClean="0">
                <a:latin typeface="Comic Sans MS" panose="030F0702030302020204" pitchFamily="66" charset="0"/>
              </a:rPr>
              <a:t>ilgili</a:t>
            </a:r>
            <a:r>
              <a:rPr lang="tr-TR" altLang="tr-TR" sz="2000" dirty="0">
                <a:latin typeface="Comic Sans MS" panose="030F0702030302020204" pitchFamily="66" charset="0"/>
              </a:rPr>
              <a:t> </a:t>
            </a:r>
            <a:r>
              <a:rPr lang="en-US" altLang="tr-TR" sz="2000" dirty="0" err="1" smtClean="0">
                <a:latin typeface="Comic Sans MS" panose="030F0702030302020204" pitchFamily="66" charset="0"/>
              </a:rPr>
              <a:t>öğretmenlerin</a:t>
            </a:r>
            <a:r>
              <a:rPr lang="en-US" altLang="tr-TR" sz="2000" dirty="0" smtClean="0">
                <a:latin typeface="Comic Sans MS" panose="030F0702030302020204" pitchFamily="66" charset="0"/>
              </a:rPr>
              <a:t> </a:t>
            </a:r>
            <a:r>
              <a:rPr lang="en-US" altLang="tr-TR" sz="2000" dirty="0" err="1">
                <a:latin typeface="Comic Sans MS" panose="030F0702030302020204" pitchFamily="66" charset="0"/>
              </a:rPr>
              <a:t>özgürce</a:t>
            </a:r>
            <a:r>
              <a:rPr lang="en-US" altLang="tr-TR" sz="2000" dirty="0">
                <a:latin typeface="Comic Sans MS" panose="030F0702030302020204" pitchFamily="66" charset="0"/>
              </a:rPr>
              <a:t> </a:t>
            </a:r>
            <a:r>
              <a:rPr lang="en-US" altLang="tr-TR" sz="2000" dirty="0" err="1">
                <a:latin typeface="Comic Sans MS" panose="030F0702030302020204" pitchFamily="66" charset="0"/>
              </a:rPr>
              <a:t>hareket</a:t>
            </a:r>
            <a:r>
              <a:rPr lang="en-US" altLang="tr-TR" sz="2000" dirty="0">
                <a:latin typeface="Comic Sans MS" panose="030F0702030302020204" pitchFamily="66" charset="0"/>
              </a:rPr>
              <a:t> </a:t>
            </a:r>
            <a:r>
              <a:rPr lang="en-US" altLang="tr-TR" sz="2000" dirty="0" err="1" smtClean="0">
                <a:latin typeface="Comic Sans MS" panose="030F0702030302020204" pitchFamily="66" charset="0"/>
              </a:rPr>
              <a:t>edebilecek</a:t>
            </a:r>
            <a:r>
              <a:rPr lang="tr-TR" altLang="tr-TR" sz="2000" dirty="0" smtClean="0">
                <a:latin typeface="Comic Sans MS" panose="030F0702030302020204" pitchFamily="66" charset="0"/>
              </a:rPr>
              <a:t>-</a:t>
            </a:r>
            <a:r>
              <a:rPr lang="en-US" altLang="tr-TR" sz="2000" dirty="0" err="1" smtClean="0">
                <a:latin typeface="Comic Sans MS" panose="030F0702030302020204" pitchFamily="66" charset="0"/>
              </a:rPr>
              <a:t>leri</a:t>
            </a:r>
            <a:r>
              <a:rPr lang="en-US" altLang="tr-TR" sz="2000" dirty="0" smtClean="0">
                <a:latin typeface="Comic Sans MS" panose="030F0702030302020204" pitchFamily="66" charset="0"/>
              </a:rPr>
              <a:t> </a:t>
            </a:r>
            <a:r>
              <a:rPr lang="en-US" altLang="tr-TR" sz="2000" dirty="0" err="1">
                <a:latin typeface="Comic Sans MS" panose="030F0702030302020204" pitchFamily="66" charset="0"/>
              </a:rPr>
              <a:t>bir</a:t>
            </a:r>
            <a:r>
              <a:rPr lang="en-US" altLang="tr-TR" sz="2000" dirty="0">
                <a:latin typeface="Comic Sans MS" panose="030F0702030302020204" pitchFamily="66" charset="0"/>
              </a:rPr>
              <a:t> </a:t>
            </a:r>
            <a:r>
              <a:rPr lang="en-US" altLang="tr-TR" sz="2000" dirty="0" err="1">
                <a:latin typeface="Comic Sans MS" panose="030F0702030302020204" pitchFamily="66" charset="0"/>
              </a:rPr>
              <a:t>esnek</a:t>
            </a:r>
            <a:r>
              <a:rPr lang="en-US" altLang="tr-TR" sz="2000" dirty="0">
                <a:latin typeface="Comic Sans MS" panose="030F0702030302020204" pitchFamily="66" charset="0"/>
              </a:rPr>
              <a:t> </a:t>
            </a:r>
            <a:r>
              <a:rPr lang="en-US" altLang="tr-TR" sz="2000" dirty="0" err="1">
                <a:latin typeface="Comic Sans MS" panose="030F0702030302020204" pitchFamily="66" charset="0"/>
              </a:rPr>
              <a:t>çerçeve</a:t>
            </a:r>
            <a:r>
              <a:rPr lang="en-US" altLang="tr-TR" sz="2000" dirty="0">
                <a:latin typeface="Comic Sans MS" panose="030F0702030302020204" pitchFamily="66" charset="0"/>
              </a:rPr>
              <a:t> </a:t>
            </a:r>
            <a:r>
              <a:rPr lang="en-US" altLang="tr-TR" sz="2000" dirty="0" err="1">
                <a:latin typeface="Comic Sans MS" panose="030F0702030302020204" pitchFamily="66" charset="0"/>
              </a:rPr>
              <a:t>olduğunu</a:t>
            </a:r>
            <a:r>
              <a:rPr lang="en-US" altLang="tr-TR" sz="2000" dirty="0">
                <a:latin typeface="Comic Sans MS" panose="030F0702030302020204" pitchFamily="66" charset="0"/>
              </a:rPr>
              <a:t> </a:t>
            </a:r>
            <a:r>
              <a:rPr lang="en-US" altLang="tr-TR" sz="2000" dirty="0" err="1">
                <a:latin typeface="Comic Sans MS" panose="030F0702030302020204" pitchFamily="66" charset="0"/>
              </a:rPr>
              <a:t>belirtmektedirler</a:t>
            </a:r>
            <a:r>
              <a:rPr lang="en-US" altLang="tr-TR" sz="2000" dirty="0" smtClean="0">
                <a:latin typeface="Comic Sans MS" panose="030F0702030302020204" pitchFamily="66" charset="0"/>
              </a:rPr>
              <a:t>.</a:t>
            </a:r>
            <a:r>
              <a:rPr lang="tr-TR" sz="2000" dirty="0" smtClean="0">
                <a:latin typeface="Comic Sans MS" panose="030F0702030302020204" pitchFamily="66" charset="0"/>
              </a:rPr>
              <a:t> </a:t>
            </a:r>
          </a:p>
          <a:p>
            <a:pPr marL="0" indent="0" algn="just">
              <a:buNone/>
            </a:pPr>
            <a:endParaRPr lang="tr-TR" sz="2000" dirty="0" smtClean="0">
              <a:latin typeface="Comic Sans MS" panose="030F0702030302020204" pitchFamily="66" charset="0"/>
            </a:endParaRPr>
          </a:p>
          <a:p>
            <a:pPr algn="just"/>
            <a:r>
              <a:rPr lang="tr-TR" sz="2000" dirty="0" smtClean="0">
                <a:latin typeface="Comic Sans MS" panose="030F0702030302020204" pitchFamily="66" charset="0"/>
              </a:rPr>
              <a:t>Öğretim </a:t>
            </a:r>
            <a:r>
              <a:rPr lang="tr-TR" sz="2000" dirty="0">
                <a:latin typeface="Comic Sans MS" panose="030F0702030302020204" pitchFamily="66" charset="0"/>
              </a:rPr>
              <a:t>faaliyetlerin yoğunluğu, idari ve akademik kırtasiye sayılabilecek iş yoğunluğu nedeniyle değerler eğitiminin ekstra bir yük olarak algılandığı </a:t>
            </a:r>
            <a:r>
              <a:rPr lang="tr-TR" sz="2000" dirty="0" smtClean="0">
                <a:latin typeface="Comic Sans MS" panose="030F0702030302020204" pitchFamily="66" charset="0"/>
              </a:rPr>
              <a:t>görülmektedir.</a:t>
            </a:r>
          </a:p>
          <a:p>
            <a:pPr marL="0" indent="0" algn="just">
              <a:buNone/>
            </a:pPr>
            <a:endParaRPr lang="tr-TR" sz="2000" dirty="0">
              <a:latin typeface="Comic Sans MS" panose="030F0702030302020204" pitchFamily="66" charset="0"/>
            </a:endParaRPr>
          </a:p>
          <a:p>
            <a:pPr algn="just"/>
            <a:r>
              <a:rPr lang="tr-TR" altLang="tr-TR" sz="2000" i="1" dirty="0">
                <a:latin typeface="Comic Sans MS" panose="030F0702030302020204" pitchFamily="66" charset="0"/>
              </a:rPr>
              <a:t>“Bizde değerler eğitimi panolarda kalıyor. Panolar çok güzel</a:t>
            </a:r>
            <a:r>
              <a:rPr lang="tr-TR" altLang="tr-TR" sz="2000" i="1" dirty="0" smtClean="0">
                <a:latin typeface="Comic Sans MS" panose="030F0702030302020204" pitchFamily="66" charset="0"/>
              </a:rPr>
              <a:t>…»</a:t>
            </a:r>
            <a:endParaRPr lang="tr-TR" sz="2000" dirty="0">
              <a:latin typeface="Comic Sans MS" panose="030F0702030302020204" pitchFamily="66" charset="0"/>
            </a:endParaRPr>
          </a:p>
          <a:p>
            <a:pPr algn="just"/>
            <a:endParaRPr lang="en-US" altLang="tr-TR" sz="2000" dirty="0"/>
          </a:p>
          <a:p>
            <a:pPr marL="0" indent="0" algn="just">
              <a:buNone/>
            </a:pPr>
            <a:endParaRPr lang="tr-TR" altLang="tr-TR" sz="2400" dirty="0"/>
          </a:p>
          <a:p>
            <a:pPr marL="0" indent="0" algn="just">
              <a:buNone/>
            </a:pPr>
            <a:endParaRPr lang="tr-TR" sz="2200" b="1" dirty="0">
              <a:cs typeface="Arial" pitchFamily="34" charset="0"/>
            </a:endParaRP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2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a:t>
            </a: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Değerler </a:t>
            </a:r>
            <a:r>
              <a:rPr kumimoji="0" lang="tr-TR" sz="2400" b="0" i="0" u="none" strike="noStrike" kern="1200" cap="none" spc="0" normalizeH="0" baseline="0" noProof="0" dirty="0">
                <a:ln>
                  <a:noFill/>
                </a:ln>
                <a:solidFill>
                  <a:prstClr val="white"/>
                </a:solidFill>
                <a:effectLst/>
                <a:uLnTx/>
                <a:uFillTx/>
                <a:latin typeface="Calibri"/>
                <a:ea typeface="+mn-ea"/>
                <a:cs typeface="+mn-cs"/>
              </a:rPr>
              <a:t>E</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ğitiminde </a:t>
            </a:r>
            <a:r>
              <a:rPr kumimoji="0" lang="tr-TR" sz="2400" b="0" i="0" u="none" strike="noStrike" kern="1200" cap="none" spc="0" normalizeH="0" baseline="0" noProof="0" dirty="0">
                <a:ln>
                  <a:noFill/>
                </a:ln>
                <a:solidFill>
                  <a:prstClr val="white"/>
                </a:solidFill>
                <a:effectLst/>
                <a:uLnTx/>
                <a:uFillTx/>
                <a:latin typeface="Calibri"/>
                <a:ea typeface="+mn-ea"/>
                <a:cs typeface="+mn-cs"/>
              </a:rPr>
              <a:t>Öğretmen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Değerlendirmeleri - </a:t>
            </a:r>
            <a:r>
              <a:rPr kumimoji="0" lang="tr-TR" sz="2400" b="0" i="0" u="none" strike="noStrike" kern="1200" cap="none" spc="0" normalizeH="0" baseline="0" noProof="0" dirty="0">
                <a:ln>
                  <a:noFill/>
                </a:ln>
                <a:solidFill>
                  <a:prstClr val="white"/>
                </a:solidFill>
                <a:effectLst/>
                <a:uLnTx/>
                <a:uFillTx/>
                <a:latin typeface="Calibri"/>
                <a:ea typeface="+mn-ea"/>
                <a:cs typeface="+mn-cs"/>
              </a:rPr>
              <a:t>II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Tree>
    <p:extLst>
      <p:ext uri="{BB962C8B-B14F-4D97-AF65-F5344CB8AC3E}">
        <p14:creationId xmlns:p14="http://schemas.microsoft.com/office/powerpoint/2010/main" val="266103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41" y="5373216"/>
            <a:ext cx="8229600" cy="1143000"/>
          </a:xfrm>
        </p:spPr>
        <p:txBody>
          <a:bodyPr>
            <a:normAutofit/>
          </a:bodyPr>
          <a:lstStyle/>
          <a:p>
            <a:pPr algn="l"/>
            <a:r>
              <a:rPr lang="tr-TR" sz="2000" b="1" dirty="0"/>
              <a:t/>
            </a:r>
            <a:br>
              <a:rPr lang="tr-TR" sz="2000" b="1" dirty="0"/>
            </a:br>
            <a:r>
              <a:rPr lang="tr-TR" sz="2000" b="1" dirty="0" smtClean="0"/>
              <a:t>     </a:t>
            </a:r>
            <a:r>
              <a:rPr lang="fr-FR" sz="2000" b="1" dirty="0" smtClean="0"/>
              <a:t>Écouter</a:t>
            </a:r>
            <a:r>
              <a:rPr lang="tr-TR" sz="2000" dirty="0" smtClean="0"/>
              <a:t>  </a:t>
            </a:r>
            <a:r>
              <a:rPr lang="fr-FR" sz="2000" dirty="0"/>
              <a:t>3. Écouter </a:t>
            </a:r>
            <a:r>
              <a:rPr lang="tr-TR" sz="2000" dirty="0" smtClean="0"/>
              <a:t>la</a:t>
            </a:r>
            <a:r>
              <a:rPr lang="fr-FR" sz="2000" dirty="0" smtClean="0"/>
              <a:t> </a:t>
            </a:r>
            <a:r>
              <a:rPr lang="fr-FR" sz="2000" dirty="0"/>
              <a:t>présentation de qqn</a:t>
            </a:r>
            <a:r>
              <a:rPr lang="fr-FR" sz="2000" dirty="0" smtClean="0"/>
              <a:t>.</a:t>
            </a:r>
            <a:r>
              <a:rPr lang="tr-TR" sz="2000" dirty="0" smtClean="0"/>
              <a:t> (A1.1)</a:t>
            </a: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a:t>
            </a:r>
            <a:r>
              <a:rPr kumimoji="0" lang="tr-TR" sz="2400" b="0" i="0" u="none" strike="noStrike" kern="1200" cap="none" spc="0" normalizeH="0" baseline="0" noProof="0" dirty="0">
                <a:ln>
                  <a:noFill/>
                </a:ln>
                <a:solidFill>
                  <a:prstClr val="white"/>
                </a:solidFill>
                <a:effectLst/>
                <a:uLnTx/>
                <a:uFillTx/>
                <a:latin typeface="Calibri"/>
                <a:ea typeface="+mn-ea"/>
                <a:cs typeface="+mn-cs"/>
              </a:rPr>
              <a:t>V</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erilen Değerler - 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pic>
        <p:nvPicPr>
          <p:cNvPr id="2050" name="Picture 2" descr="C:\Users\metin\Desktop\doğaya saygı.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022024"/>
            <a:ext cx="6336704" cy="3692976"/>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3779912" y="1340770"/>
            <a:ext cx="115212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SAYGI</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065379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41" y="5387069"/>
            <a:ext cx="8229600" cy="1143000"/>
          </a:xfrm>
        </p:spPr>
        <p:txBody>
          <a:bodyPr>
            <a:normAutofit/>
          </a:bodyPr>
          <a:lstStyle/>
          <a:p>
            <a:pPr algn="l"/>
            <a:r>
              <a:rPr lang="tr-TR" sz="2000" dirty="0" smtClean="0"/>
              <a:t>     </a:t>
            </a:r>
            <a:br>
              <a:rPr lang="tr-TR" sz="2000" dirty="0" smtClean="0"/>
            </a:br>
            <a:r>
              <a:rPr lang="tr-TR" sz="2000" dirty="0"/>
              <a:t> </a:t>
            </a:r>
            <a:r>
              <a:rPr lang="tr-TR" sz="2000" dirty="0" smtClean="0"/>
              <a:t>       </a:t>
            </a:r>
            <a:r>
              <a:rPr lang="tr-TR" sz="2000" b="1" dirty="0" smtClean="0"/>
              <a:t>Lire </a:t>
            </a:r>
            <a:r>
              <a:rPr lang="tr-TR" sz="2000" dirty="0" smtClean="0"/>
              <a:t> </a:t>
            </a:r>
            <a:r>
              <a:rPr lang="fr-FR" sz="2000" dirty="0"/>
              <a:t>6. Comprendre des expressions sur prendre congé</a:t>
            </a:r>
            <a:r>
              <a:rPr lang="fr-FR" sz="2000" dirty="0" smtClean="0"/>
              <a:t>.</a:t>
            </a:r>
            <a:r>
              <a:rPr lang="tr-TR" sz="2000" dirty="0" smtClean="0"/>
              <a:t> (A1.1)</a:t>
            </a:r>
            <a:r>
              <a:rPr lang="tr-TR" sz="2000" dirty="0"/>
              <a:t/>
            </a:r>
            <a:br>
              <a:rPr lang="tr-TR" sz="2000" dirty="0"/>
            </a:b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a:t>
            </a:r>
            <a:r>
              <a:rPr kumimoji="0" lang="tr-TR" sz="2400" b="0" i="0" u="none" strike="noStrike" kern="1200" cap="none" spc="0" normalizeH="0" baseline="0" noProof="0" dirty="0">
                <a:ln>
                  <a:noFill/>
                </a:ln>
                <a:solidFill>
                  <a:prstClr val="white"/>
                </a:solidFill>
                <a:effectLst/>
                <a:uLnTx/>
                <a:uFillTx/>
                <a:latin typeface="Calibri"/>
                <a:ea typeface="+mn-ea"/>
                <a:cs typeface="+mn-cs"/>
              </a:rPr>
              <a:t>V</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erilen Değerler - II</a:t>
            </a:r>
            <a:endParaRPr kumimoji="0" lang="tr-TR" sz="24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464517" y="1126601"/>
            <a:ext cx="2232248"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SORUMLULUK</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3074" name="Picture 2" descr="C:\Users\metin\Desktop\sorumlul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526711"/>
            <a:ext cx="6258272" cy="394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71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41" y="5445224"/>
            <a:ext cx="8229600" cy="1143000"/>
          </a:xfrm>
        </p:spPr>
        <p:txBody>
          <a:bodyPr>
            <a:normAutofit/>
          </a:bodyPr>
          <a:lstStyle/>
          <a:p>
            <a:pPr algn="l"/>
            <a:r>
              <a:rPr lang="tr-TR" sz="2000" b="1" dirty="0" smtClean="0"/>
              <a:t>         </a:t>
            </a:r>
            <a:r>
              <a:rPr lang="tr-TR" sz="2000" b="1" dirty="0" err="1" smtClean="0"/>
              <a:t>Parler</a:t>
            </a:r>
            <a:r>
              <a:rPr lang="tr-TR" sz="2000" dirty="0" smtClean="0"/>
              <a:t> </a:t>
            </a:r>
            <a:r>
              <a:rPr lang="fr-FR" sz="2000" dirty="0"/>
              <a:t>2. Proposer de l'aide ou un service.</a:t>
            </a:r>
            <a:r>
              <a:rPr lang="tr-TR" sz="2000" dirty="0"/>
              <a:t> (A2.1</a:t>
            </a:r>
            <a:r>
              <a:rPr lang="tr-TR" sz="2000" dirty="0" smtClean="0"/>
              <a:t>)</a:t>
            </a:r>
            <a:r>
              <a:rPr lang="tr-TR" sz="2000" dirty="0"/>
              <a:t/>
            </a:r>
            <a:br>
              <a:rPr lang="tr-TR" sz="2000" dirty="0"/>
            </a:br>
            <a:r>
              <a:rPr lang="tr-TR" sz="2000" dirty="0" smtClean="0"/>
              <a:t>         </a:t>
            </a:r>
            <a:r>
              <a:rPr lang="tr-TR" sz="2000" b="1" dirty="0" err="1" smtClean="0"/>
              <a:t>Parler</a:t>
            </a:r>
            <a:r>
              <a:rPr lang="tr-TR" sz="2000" b="1" dirty="0" smtClean="0"/>
              <a:t> </a:t>
            </a:r>
            <a:r>
              <a:rPr lang="fr-FR" sz="2000" dirty="0"/>
              <a:t>3. Échanger des idées et des renseignements.</a:t>
            </a:r>
            <a:r>
              <a:rPr lang="tr-TR" sz="2000" dirty="0"/>
              <a:t> (A2.1)</a:t>
            </a:r>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III</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419872" y="940660"/>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YARDIMSEVERLİK</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098" name="Picture 2" descr="C:\Users\metin\Desktop\yardımseverl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498" y="1540825"/>
            <a:ext cx="5170888" cy="4048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43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41" y="5517232"/>
            <a:ext cx="8229600" cy="1143000"/>
          </a:xfrm>
        </p:spPr>
        <p:txBody>
          <a:bodyPr>
            <a:normAutofit/>
          </a:bodyPr>
          <a:lstStyle/>
          <a:p>
            <a:pPr algn="l"/>
            <a:r>
              <a:rPr lang="tr-TR" sz="2000" dirty="0" smtClean="0"/>
              <a:t>      </a:t>
            </a:r>
            <a:r>
              <a:rPr lang="tr-TR" sz="2000" b="1" dirty="0" err="1" smtClean="0"/>
              <a:t>Parler</a:t>
            </a:r>
            <a:r>
              <a:rPr lang="tr-TR" sz="2000" dirty="0" smtClean="0"/>
              <a:t> </a:t>
            </a:r>
            <a:r>
              <a:rPr lang="fr-FR" sz="2000" dirty="0"/>
              <a:t>2. </a:t>
            </a:r>
            <a:r>
              <a:rPr lang="fr-FR" sz="1800" dirty="0"/>
              <a:t>Exprimer ses opinions sur des problèmes de l’environnement</a:t>
            </a:r>
            <a:r>
              <a:rPr lang="fr-FR" sz="1800" dirty="0" smtClean="0"/>
              <a:t>.</a:t>
            </a:r>
            <a:r>
              <a:rPr lang="tr-TR" sz="2000" dirty="0" smtClean="0"/>
              <a:t> (A2.1)</a:t>
            </a: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IV</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635896" y="922893"/>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ADALET</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5122" name="Picture 2" descr="C:\Users\metin\Desktop\adal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326657"/>
            <a:ext cx="6806771" cy="4410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96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5192" y="5445224"/>
            <a:ext cx="8229600" cy="1143000"/>
          </a:xfrm>
        </p:spPr>
        <p:txBody>
          <a:bodyPr>
            <a:normAutofit/>
          </a:bodyPr>
          <a:lstStyle/>
          <a:p>
            <a:pPr algn="l"/>
            <a:r>
              <a:rPr lang="tr-TR" sz="2000" dirty="0" smtClean="0"/>
              <a:t>     </a:t>
            </a:r>
            <a:r>
              <a:rPr lang="tr-TR" sz="2000" b="1" dirty="0" err="1"/>
              <a:t>Parler</a:t>
            </a:r>
            <a:r>
              <a:rPr lang="tr-TR" sz="2000" dirty="0"/>
              <a:t>  </a:t>
            </a:r>
            <a:r>
              <a:rPr lang="fr-FR" sz="2000" dirty="0"/>
              <a:t>2. Exprimer ses excuses</a:t>
            </a:r>
            <a:r>
              <a:rPr lang="fr-FR" sz="2000" dirty="0" smtClean="0"/>
              <a:t>.</a:t>
            </a:r>
            <a:r>
              <a:rPr lang="tr-TR" sz="2000" dirty="0" smtClean="0"/>
              <a:t> (A1.1)</a:t>
            </a:r>
            <a:r>
              <a:rPr lang="tr-TR" sz="2000" dirty="0"/>
              <a:t/>
            </a:r>
            <a:br>
              <a:rPr lang="tr-TR" sz="2000" dirty="0"/>
            </a:b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V</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419872" y="940660"/>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NEZAKET</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6146" name="Picture 2" descr="C:\Users\metin\Desktop\nezak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98037"/>
            <a:ext cx="7344816" cy="434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33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pPr marL="0" indent="0"/>
            <a:r>
              <a:rPr lang="tr-TR" sz="2400" b="1" dirty="0" smtClean="0">
                <a:latin typeface="+mn-lt"/>
                <a:ea typeface="Arial" charset="-94"/>
                <a:cs typeface="Arial" charset="-94"/>
              </a:rPr>
              <a:t>Güncelleme Sürecinde</a:t>
            </a:r>
            <a:r>
              <a:rPr lang="tr-TR" sz="2400" b="1" dirty="0">
                <a:latin typeface="+mn-lt"/>
                <a:ea typeface="Arial" charset="-94"/>
                <a:cs typeface="Arial" charset="-94"/>
              </a:rPr>
              <a:t/>
            </a:r>
            <a:br>
              <a:rPr lang="tr-TR" sz="2400" b="1" dirty="0">
                <a:latin typeface="+mn-lt"/>
                <a:ea typeface="Arial" charset="-94"/>
                <a:cs typeface="Arial" charset="-94"/>
              </a:rPr>
            </a:br>
            <a:r>
              <a:rPr lang="tr-TR" sz="2400" b="1" dirty="0">
                <a:latin typeface="+mn-lt"/>
                <a:ea typeface="Arial" charset="-94"/>
                <a:cs typeface="Arial" charset="-94"/>
              </a:rPr>
              <a:t>Yapılan </a:t>
            </a:r>
            <a:r>
              <a:rPr lang="tr-TR" sz="2400" b="1" dirty="0" smtClean="0">
                <a:latin typeface="+mn-lt"/>
                <a:ea typeface="Arial" charset="-94"/>
                <a:cs typeface="Arial" charset="-94"/>
              </a:rPr>
              <a:t>Çalışmalar - I</a:t>
            </a:r>
            <a:endParaRPr lang="tr-TR" sz="2400" b="1" dirty="0">
              <a:latin typeface="+mn-lt"/>
              <a:ea typeface="Arial" charset="-94"/>
              <a:cs typeface="Arial" charset="-94"/>
            </a:endParaRP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solidFill>
                  <a:prstClr val="black">
                    <a:tint val="75000"/>
                  </a:prstClr>
                </a:solidFill>
              </a:rPr>
              <a:pPr>
                <a:defRPr/>
              </a:pPr>
              <a:t>3</a:t>
            </a:fld>
            <a:endParaRPr lang="tr-TR" altLang="tr-TR">
              <a:solidFill>
                <a:prstClr val="black">
                  <a:tint val="75000"/>
                </a:prstClr>
              </a:solidFill>
            </a:endParaRPr>
          </a:p>
        </p:txBody>
      </p:sp>
      <p:sp>
        <p:nvSpPr>
          <p:cNvPr id="3" name="İçerik Yer Tutucusu 2"/>
          <p:cNvSpPr>
            <a:spLocks noGrp="1"/>
          </p:cNvSpPr>
          <p:nvPr>
            <p:ph idx="4294967295"/>
          </p:nvPr>
        </p:nvSpPr>
        <p:spPr>
          <a:xfrm>
            <a:off x="0" y="1556792"/>
            <a:ext cx="9144000" cy="4065315"/>
          </a:xfrm>
        </p:spPr>
        <p:txBody>
          <a:bodyPr/>
          <a:lstStyle/>
          <a:p>
            <a:pPr marL="742950" lvl="0" indent="-742950" algn="ctr">
              <a:buNone/>
            </a:pPr>
            <a:r>
              <a:rPr lang="tr-TR" sz="2800" dirty="0" smtClean="0"/>
              <a:t>Program güncelleme çalışmalarında neler yaptık?</a:t>
            </a:r>
          </a:p>
          <a:p>
            <a:pPr marL="0" indent="0">
              <a:buNone/>
            </a:pPr>
            <a:endParaRPr lang="tr-TR" sz="4400" dirty="0"/>
          </a:p>
        </p:txBody>
      </p:sp>
      <p:pic>
        <p:nvPicPr>
          <p:cNvPr id="1026" name="Picture 2" descr="C:\Users\MEHMET\Desktop\images.jpg"/>
          <p:cNvPicPr>
            <a:picLocks noChangeAspect="1" noChangeArrowheads="1"/>
          </p:cNvPicPr>
          <p:nvPr/>
        </p:nvPicPr>
        <p:blipFill>
          <a:blip r:embed="rId3"/>
          <a:srcRect/>
          <a:stretch>
            <a:fillRect/>
          </a:stretch>
        </p:blipFill>
        <p:spPr bwMode="auto">
          <a:xfrm>
            <a:off x="5572132" y="3929066"/>
            <a:ext cx="2428875" cy="1885950"/>
          </a:xfrm>
          <a:prstGeom prst="rect">
            <a:avLst/>
          </a:prstGeom>
          <a:noFill/>
        </p:spPr>
      </p:pic>
      <p:pic>
        <p:nvPicPr>
          <p:cNvPr id="1027" name="Picture 3" descr="C:\Users\MEHMET\Desktop\images (1).jpg"/>
          <p:cNvPicPr>
            <a:picLocks noChangeAspect="1" noChangeArrowheads="1"/>
          </p:cNvPicPr>
          <p:nvPr/>
        </p:nvPicPr>
        <p:blipFill>
          <a:blip r:embed="rId4"/>
          <a:srcRect/>
          <a:stretch>
            <a:fillRect/>
          </a:stretch>
        </p:blipFill>
        <p:spPr bwMode="auto">
          <a:xfrm>
            <a:off x="1285852" y="2857496"/>
            <a:ext cx="2362200" cy="1933575"/>
          </a:xfrm>
          <a:prstGeom prst="rect">
            <a:avLst/>
          </a:prstGeom>
          <a:noFill/>
        </p:spPr>
      </p:pic>
    </p:spTree>
    <p:custDataLst>
      <p:tags r:id="rId1"/>
    </p:custDataLst>
    <p:extLst>
      <p:ext uri="{BB962C8B-B14F-4D97-AF65-F5344CB8AC3E}">
        <p14:creationId xmlns:p14="http://schemas.microsoft.com/office/powerpoint/2010/main" val="22811413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6347" y="5445224"/>
            <a:ext cx="8229600" cy="1143000"/>
          </a:xfrm>
        </p:spPr>
        <p:txBody>
          <a:bodyPr>
            <a:normAutofit/>
          </a:bodyPr>
          <a:lstStyle/>
          <a:p>
            <a:pPr algn="l"/>
            <a:r>
              <a:rPr lang="tr-TR" sz="2000" dirty="0" smtClean="0"/>
              <a:t>    </a:t>
            </a:r>
            <a:r>
              <a:rPr lang="tr-TR" sz="2000" b="1" dirty="0" err="1" smtClean="0"/>
              <a:t>Parler</a:t>
            </a:r>
            <a:r>
              <a:rPr lang="tr-TR" sz="2000" dirty="0" smtClean="0"/>
              <a:t> </a:t>
            </a:r>
            <a:r>
              <a:rPr lang="fr-FR" sz="2000" dirty="0"/>
              <a:t>4. Parler de son environnement proche</a:t>
            </a:r>
            <a:r>
              <a:rPr lang="fr-FR" sz="2000" dirty="0" smtClean="0"/>
              <a:t>.</a:t>
            </a:r>
            <a:r>
              <a:rPr lang="tr-TR" sz="2000" dirty="0" smtClean="0"/>
              <a:t> (A2.1)</a:t>
            </a: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2 İçerik Yer Tutucusu"/>
          <p:cNvSpPr>
            <a:spLocks noGrp="1"/>
          </p:cNvSpPr>
          <p:nvPr>
            <p:ph idx="4294967295"/>
          </p:nvPr>
        </p:nvSpPr>
        <p:spPr>
          <a:xfrm>
            <a:off x="430213" y="2492375"/>
            <a:ext cx="8713787" cy="3240088"/>
          </a:xfrm>
        </p:spPr>
        <p:txBody>
          <a:bodyPr>
            <a:noAutofit/>
          </a:bodyPr>
          <a:lstStyle/>
          <a:p>
            <a:pPr marL="0" indent="0" algn="just">
              <a:buNone/>
            </a:pPr>
            <a:endParaRPr lang="en-US" altLang="tr-TR" sz="2000" dirty="0"/>
          </a:p>
          <a:p>
            <a:pPr algn="just"/>
            <a:endParaRPr lang="tr-TR" altLang="tr-TR" sz="2400" dirty="0"/>
          </a:p>
          <a:p>
            <a:pPr marL="0" indent="0" algn="just">
              <a:buNone/>
            </a:pPr>
            <a:endParaRPr lang="tr-TR" sz="2200" b="1" dirty="0">
              <a:cs typeface="Arial" pitchFamily="34" charset="0"/>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VI</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347864" y="864676"/>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DUYARLILIK</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7171" name="Picture 3" descr="C:\Users\metin\Desktop\duyarlılı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869" y="1264787"/>
            <a:ext cx="7574556" cy="434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80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45224"/>
            <a:ext cx="8229600" cy="1143000"/>
          </a:xfrm>
        </p:spPr>
        <p:txBody>
          <a:bodyPr>
            <a:normAutofit/>
          </a:bodyPr>
          <a:lstStyle/>
          <a:p>
            <a:pPr algn="l"/>
            <a:r>
              <a:rPr lang="tr-TR" sz="2000" dirty="0"/>
              <a:t> </a:t>
            </a:r>
            <a:r>
              <a:rPr lang="tr-TR" sz="2000" dirty="0" smtClean="0"/>
              <a:t>         </a:t>
            </a:r>
            <a:br>
              <a:rPr lang="tr-TR" sz="2000" dirty="0" smtClean="0"/>
            </a:br>
            <a:r>
              <a:rPr lang="tr-TR" sz="2000" dirty="0"/>
              <a:t> </a:t>
            </a:r>
            <a:r>
              <a:rPr lang="tr-TR" sz="2000" dirty="0" smtClean="0"/>
              <a:t>         </a:t>
            </a:r>
            <a:r>
              <a:rPr lang="tr-TR" sz="2000" b="1" dirty="0" err="1" smtClean="0"/>
              <a:t>Parler</a:t>
            </a:r>
            <a:r>
              <a:rPr lang="tr-TR" sz="2000" dirty="0" smtClean="0"/>
              <a:t> </a:t>
            </a:r>
            <a:r>
              <a:rPr lang="fr-FR" sz="2000" dirty="0"/>
              <a:t>2. Parler du système éducatif turc</a:t>
            </a:r>
            <a:r>
              <a:rPr lang="fr-FR" sz="2000" dirty="0" smtClean="0"/>
              <a:t>.</a:t>
            </a:r>
            <a:r>
              <a:rPr lang="tr-TR" sz="2000" dirty="0" smtClean="0"/>
              <a:t> (B1.1)</a:t>
            </a:r>
            <a:r>
              <a:rPr lang="tr-TR" sz="2000" dirty="0"/>
              <a:t/>
            </a:r>
            <a:br>
              <a:rPr lang="tr-TR" sz="2000" dirty="0"/>
            </a:b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VII</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134193" y="847879"/>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VATANSEVERLİK</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8194" name="Picture 2" descr="C:\Users\metin\Desktop\vatanseverli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247989"/>
            <a:ext cx="6912768" cy="453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1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7639" y="5662884"/>
            <a:ext cx="8229600" cy="1143000"/>
          </a:xfrm>
        </p:spPr>
        <p:txBody>
          <a:bodyPr>
            <a:normAutofit/>
          </a:bodyPr>
          <a:lstStyle/>
          <a:p>
            <a:pPr algn="l"/>
            <a:r>
              <a:rPr lang="tr-TR" sz="2000" b="1" dirty="0" smtClean="0"/>
              <a:t>   </a:t>
            </a:r>
            <a:r>
              <a:rPr lang="tr-TR" sz="2000" b="1" dirty="0" err="1" smtClean="0"/>
              <a:t>Écouter</a:t>
            </a:r>
            <a:r>
              <a:rPr lang="tr-TR" sz="2000" dirty="0" smtClean="0"/>
              <a:t> </a:t>
            </a:r>
            <a:r>
              <a:rPr lang="fr-FR" sz="2000" dirty="0"/>
              <a:t>1. Saisir le point essentiel d’une annonce, d’un message</a:t>
            </a:r>
            <a:r>
              <a:rPr lang="fr-FR" sz="2000" dirty="0" smtClean="0"/>
              <a:t>.</a:t>
            </a:r>
            <a:r>
              <a:rPr lang="tr-TR" sz="2000" dirty="0" smtClean="0"/>
              <a:t> (A2.2)</a:t>
            </a:r>
            <a:r>
              <a:rPr lang="tr-TR" sz="2000" dirty="0"/>
              <a:t/>
            </a:r>
            <a:br>
              <a:rPr lang="tr-TR" sz="2000" dirty="0"/>
            </a:b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VIII</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131840" y="1015763"/>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BARIŞ</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9218" name="Picture 2" descr="C:\Users\metin\Desktop\bar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09" y="1414412"/>
            <a:ext cx="775286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116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5841" y="5517232"/>
            <a:ext cx="8229600" cy="1143000"/>
          </a:xfrm>
        </p:spPr>
        <p:txBody>
          <a:bodyPr>
            <a:normAutofit fontScale="90000"/>
          </a:bodyPr>
          <a:lstStyle/>
          <a:p>
            <a:pPr algn="l"/>
            <a:r>
              <a:rPr lang="tr-TR" sz="2000" dirty="0" smtClean="0"/>
              <a:t/>
            </a:r>
            <a:br>
              <a:rPr lang="tr-TR" sz="2000" dirty="0" smtClean="0"/>
            </a:br>
            <a:r>
              <a:rPr lang="tr-TR" sz="2200" b="1" dirty="0" smtClean="0"/>
              <a:t>Lire</a:t>
            </a:r>
            <a:r>
              <a:rPr lang="tr-TR" sz="2200" dirty="0" smtClean="0"/>
              <a:t>   </a:t>
            </a:r>
            <a:r>
              <a:rPr lang="fr-FR" sz="2200" dirty="0" smtClean="0"/>
              <a:t>2</a:t>
            </a:r>
            <a:r>
              <a:rPr lang="fr-FR" sz="2200" dirty="0"/>
              <a:t>. Comprendre le récit sur l’éducation et le système éducatif en France et dans son pays</a:t>
            </a:r>
            <a:r>
              <a:rPr lang="fr-FR" sz="2200" dirty="0" smtClean="0"/>
              <a:t>.</a:t>
            </a:r>
            <a:r>
              <a:rPr lang="tr-TR" sz="2200" dirty="0" smtClean="0"/>
              <a:t> (B1.1)</a:t>
            </a:r>
            <a:r>
              <a:rPr lang="tr-TR" sz="2200" dirty="0"/>
              <a:t/>
            </a:r>
            <a:br>
              <a:rPr lang="tr-TR" sz="2200" dirty="0"/>
            </a:br>
            <a:endParaRPr lang="tr-TR" sz="20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0" i="0" u="none" strike="noStrike" kern="1200" cap="none" spc="0" normalizeH="0" baseline="0" noProof="0" dirty="0" smtClean="0">
                <a:ln>
                  <a:noFill/>
                </a:ln>
                <a:solidFill>
                  <a:prstClr val="white"/>
                </a:solidFill>
                <a:effectLst/>
                <a:uLnTx/>
                <a:uFillTx/>
                <a:latin typeface="Calibri"/>
                <a:ea typeface="+mn-ea"/>
                <a:cs typeface="+mn-cs"/>
              </a:rPr>
              <a:t>Programda Yer Verilen Değerler - IX</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4"/>
            <a:ext cx="720080" cy="714899"/>
          </a:xfrm>
          <a:prstGeom prst="rect">
            <a:avLst/>
          </a:prstGeom>
          <a:noFill/>
        </p:spPr>
      </p:pic>
      <p:sp>
        <p:nvSpPr>
          <p:cNvPr id="10" name="Dikdörtgen 9"/>
          <p:cNvSpPr/>
          <p:nvPr/>
        </p:nvSpPr>
        <p:spPr>
          <a:xfrm>
            <a:off x="3153650" y="867959"/>
            <a:ext cx="309634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ORTAK KÜLTÜR</a:t>
            </a:r>
            <a:endParaRPr kumimoji="0" lang="tr-TR"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0242" name="Picture 2" descr="C:\Users\metin\Desktop\kültü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239184"/>
            <a:ext cx="7056784" cy="4390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929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847816"/>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200" b="1" i="0" u="none" strike="noStrike" kern="1200" cap="none" spc="0" normalizeH="0" baseline="0" noProof="0" dirty="0" smtClean="0">
                <a:ln>
                  <a:noFill/>
                </a:ln>
                <a:solidFill>
                  <a:prstClr val="white"/>
                </a:solidFill>
                <a:effectLst/>
                <a:uLnTx/>
                <a:uFillTx/>
                <a:latin typeface="Comic Sans MS" panose="030F0702030302020204" pitchFamily="66" charset="0"/>
                <a:ea typeface="+mn-ea"/>
                <a:cs typeface="+mn-cs"/>
              </a:rPr>
              <a:t>                         </a:t>
            </a: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Zorunlu Kazanımlar</a:t>
            </a:r>
            <a:endParaRPr kumimoji="0" lang="tr-TR" sz="22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50175"/>
            <a:ext cx="720080" cy="714899"/>
          </a:xfrm>
          <a:prstGeom prst="rect">
            <a:avLst/>
          </a:prstGeom>
          <a:noFill/>
        </p:spPr>
      </p:pic>
      <p:sp>
        <p:nvSpPr>
          <p:cNvPr id="3" name="Metin kutusu 2"/>
          <p:cNvSpPr txBox="1"/>
          <p:nvPr/>
        </p:nvSpPr>
        <p:spPr>
          <a:xfrm>
            <a:off x="476185" y="1340768"/>
            <a:ext cx="8208912"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Çölleşme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A2.1)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2</a:t>
            </a:r>
            <a:r>
              <a:rPr kumimoji="0" lang="fr-FR" sz="1800" b="0" i="0" u="none" strike="noStrike" kern="1200" cap="none" spc="0" normalizeH="0" baseline="0" noProof="0" dirty="0">
                <a:ln>
                  <a:noFill/>
                </a:ln>
                <a:solidFill>
                  <a:prstClr val="black"/>
                </a:solidFill>
                <a:effectLst/>
                <a:uLnTx/>
                <a:uFillTx/>
                <a:latin typeface="Calibri"/>
                <a:ea typeface="+mn-ea"/>
                <a:cs typeface="+mn-cs"/>
              </a:rPr>
              <a:t>. Comprendre les signes sur la protection de l’environnement</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Bilişim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A2.1)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2</a:t>
            </a:r>
            <a:r>
              <a:rPr kumimoji="0" lang="fr-FR" sz="1800" b="0" i="0" u="none" strike="noStrike" kern="1200" cap="none" spc="0" normalizeH="0" baseline="0" noProof="0" dirty="0">
                <a:ln>
                  <a:noFill/>
                </a:ln>
                <a:solidFill>
                  <a:prstClr val="black"/>
                </a:solidFill>
                <a:effectLst/>
                <a:uLnTx/>
                <a:uFillTx/>
                <a:latin typeface="Calibri"/>
                <a:ea typeface="+mn-ea"/>
                <a:cs typeface="+mn-cs"/>
              </a:rPr>
              <a:t>. Comprendre des titres de presse sur la science / la technologie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Siber güvenlik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(B2.2)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1</a:t>
            </a:r>
            <a:r>
              <a:rPr kumimoji="0" lang="fr-FR" sz="1800" b="0" i="0" u="none" strike="noStrike" kern="1200" cap="none" spc="0" normalizeH="0" baseline="0" noProof="0" dirty="0">
                <a:ln>
                  <a:noFill/>
                </a:ln>
                <a:solidFill>
                  <a:prstClr val="black"/>
                </a:solidFill>
                <a:effectLst/>
                <a:uLnTx/>
                <a:uFillTx/>
                <a:latin typeface="Calibri"/>
                <a:ea typeface="+mn-ea"/>
                <a:cs typeface="+mn-cs"/>
              </a:rPr>
              <a:t>. Écouter des problèmes de sécurité sur Internet ou à la télévision.</a:t>
            </a: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Farklılıklara saygı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Calibri"/>
                <a:ea typeface="+mn-ea"/>
                <a:cs typeface="+mn-cs"/>
              </a:rPr>
              <a:t>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tr-TR" sz="1800" b="0" i="0" u="none" strike="noStrike" kern="1200" cap="none" spc="0" normalizeH="0" baseline="0" noProof="0" dirty="0">
                <a:ln>
                  <a:noFill/>
                </a:ln>
                <a:solidFill>
                  <a:prstClr val="black"/>
                </a:solidFill>
                <a:effectLst/>
                <a:uLnTx/>
                <a:uFillTx/>
                <a:latin typeface="Calibri"/>
                <a:ea typeface="+mn-ea"/>
                <a:cs typeface="+mn-cs"/>
              </a:rPr>
              <a:t>(</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B1.1)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4</a:t>
            </a:r>
            <a:r>
              <a:rPr kumimoji="0" lang="fr-FR" sz="1800" b="0" i="0" u="none" strike="noStrike" kern="1200" cap="none" spc="0" normalizeH="0" baseline="0" noProof="0" dirty="0">
                <a:ln>
                  <a:noFill/>
                </a:ln>
                <a:solidFill>
                  <a:prstClr val="black"/>
                </a:solidFill>
                <a:effectLst/>
                <a:uLnTx/>
                <a:uFillTx/>
                <a:latin typeface="Calibri"/>
                <a:ea typeface="+mn-ea"/>
                <a:cs typeface="+mn-cs"/>
              </a:rPr>
              <a:t>. Comprendre le système éducatif français</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Finans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(B2.1)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1</a:t>
            </a:r>
            <a:r>
              <a:rPr kumimoji="0" lang="fr-FR" sz="1800" b="0" i="0" u="none" strike="noStrike" kern="1200" cap="none" spc="0" normalizeH="0" baseline="0" noProof="0" dirty="0">
                <a:ln>
                  <a:noFill/>
                </a:ln>
                <a:solidFill>
                  <a:prstClr val="black"/>
                </a:solidFill>
                <a:effectLst/>
                <a:uLnTx/>
                <a:uFillTx/>
                <a:latin typeface="Calibri"/>
                <a:ea typeface="+mn-ea"/>
                <a:cs typeface="+mn-cs"/>
              </a:rPr>
              <a:t>. Parler des problèmes financiers. </a:t>
            </a:r>
            <a:endParaRPr kumimoji="0" lang="tr-TR"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1800" b="1" i="0" u="none" strike="noStrike" kern="1200" cap="none" spc="0" normalizeH="0" baseline="0" noProof="0" dirty="0" smtClean="0">
                <a:ln>
                  <a:noFill/>
                </a:ln>
                <a:solidFill>
                  <a:prstClr val="black"/>
                </a:solidFill>
                <a:effectLst/>
                <a:uLnTx/>
                <a:uFillTx/>
                <a:latin typeface="Calibri"/>
                <a:ea typeface="+mn-ea"/>
                <a:cs typeface="+mn-cs"/>
              </a:rPr>
              <a:t>İş güvenliği :</a:t>
            </a: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prstClr val="black"/>
                </a:solidFill>
                <a:effectLst/>
                <a:uLnTx/>
                <a:uFillTx/>
                <a:latin typeface="Calibri"/>
                <a:ea typeface="+mn-ea"/>
                <a:cs typeface="+mn-cs"/>
              </a:rPr>
              <a:t>      (B1.2)   </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6</a:t>
            </a:r>
            <a:r>
              <a:rPr kumimoji="0" lang="fr-FR" sz="1800" b="0" i="0" u="none" strike="noStrike" kern="1200" cap="none" spc="0" normalizeH="0" baseline="0" noProof="0" dirty="0">
                <a:ln>
                  <a:noFill/>
                </a:ln>
                <a:solidFill>
                  <a:prstClr val="black"/>
                </a:solidFill>
                <a:effectLst/>
                <a:uLnTx/>
                <a:uFillTx/>
                <a:latin typeface="Calibri"/>
                <a:ea typeface="+mn-ea"/>
                <a:cs typeface="+mn-cs"/>
              </a:rPr>
              <a:t>. Commenter un sondage sur la sécurité routière</a:t>
            </a:r>
            <a:r>
              <a:rPr kumimoji="0" lang="fr-FR"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tr-TR" sz="1800" b="0" i="0" u="none" strike="noStrike" kern="1200" cap="none" spc="0" normalizeH="0" baseline="0" noProof="0" dirty="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120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268760"/>
            <a:ext cx="8668323" cy="5112568"/>
          </a:xfrm>
        </p:spPr>
        <p:txBody>
          <a:bodyPr>
            <a:noAutofit/>
          </a:bodyPr>
          <a:lstStyle/>
          <a:p>
            <a:pPr lvl="0"/>
            <a:r>
              <a:rPr lang="tr-TR" sz="2200" dirty="0" smtClean="0"/>
              <a:t>Yabancı Dil Fransızca dersinin, Seçmeli Yabancı Dil </a:t>
            </a:r>
            <a:r>
              <a:rPr lang="tr-TR" sz="2200" dirty="0"/>
              <a:t>F</a:t>
            </a:r>
            <a:r>
              <a:rPr lang="tr-TR" sz="2200" dirty="0" smtClean="0"/>
              <a:t>ransızca dersi ile ortak alınması durumunda, </a:t>
            </a:r>
            <a:r>
              <a:rPr lang="tr-TR" sz="2200" dirty="0"/>
              <a:t>zümre öğretmenlerince belirlenen esaslar doğrultusunda </a:t>
            </a:r>
            <a:r>
              <a:rPr lang="tr-TR" sz="2200" dirty="0" smtClean="0"/>
              <a:t>kazanımlar uygulanır.</a:t>
            </a:r>
            <a:endParaRPr lang="tr-TR" sz="2200" dirty="0"/>
          </a:p>
          <a:p>
            <a:pPr lvl="0"/>
            <a:r>
              <a:rPr lang="tr-TR" sz="2200" dirty="0" smtClean="0"/>
              <a:t>Hedef kazanım öğrencilerin </a:t>
            </a:r>
            <a:r>
              <a:rPr lang="tr-TR" sz="2200" dirty="0"/>
              <a:t>çoğunluğu tarafından edinilmeden bir sonraki </a:t>
            </a:r>
            <a:r>
              <a:rPr lang="tr-TR" sz="2200" dirty="0" smtClean="0"/>
              <a:t>kazanıma geçilmemesi önerilmektedir</a:t>
            </a:r>
            <a:r>
              <a:rPr lang="tr-TR" sz="2200" dirty="0"/>
              <a:t>.</a:t>
            </a:r>
          </a:p>
          <a:p>
            <a:pPr lvl="0"/>
            <a:r>
              <a:rPr lang="tr-TR" sz="2200" dirty="0" smtClean="0"/>
              <a:t>Öğrenciler </a:t>
            </a:r>
            <a:r>
              <a:rPr lang="tr-TR" sz="2200" dirty="0"/>
              <a:t>düşünmeye, araştırmaya, sorgulamaya, soru sormaya ve görüş </a:t>
            </a:r>
            <a:r>
              <a:rPr lang="tr-TR" sz="2200" dirty="0" smtClean="0"/>
              <a:t>alışverişinde bulunmaya </a:t>
            </a:r>
            <a:r>
              <a:rPr lang="tr-TR" sz="2200" dirty="0"/>
              <a:t>özendirilmelidir.</a:t>
            </a:r>
          </a:p>
          <a:p>
            <a:pPr lvl="0"/>
            <a:r>
              <a:rPr lang="tr-TR" sz="2200" dirty="0" smtClean="0"/>
              <a:t>Disiplinler arası ve </a:t>
            </a:r>
            <a:r>
              <a:rPr lang="tr-TR" sz="2200" dirty="0"/>
              <a:t>günlük hayatla ilişkilendirme yapılmasına imkân sağlayan etkinlik ve çalışmalara yer verilmelidir.</a:t>
            </a:r>
          </a:p>
          <a:p>
            <a:pPr lvl="0"/>
            <a:r>
              <a:rPr lang="tr-TR" sz="2200" dirty="0"/>
              <a:t>Her bir ünite için kullanılacak süre ve ünitelerin işleniş sırası, </a:t>
            </a:r>
            <a:r>
              <a:rPr lang="tr-TR" sz="2200" dirty="0" smtClean="0"/>
              <a:t>(öneri niteliğinde) programda </a:t>
            </a:r>
            <a:r>
              <a:rPr lang="tr-TR" sz="2200" dirty="0"/>
              <a:t>belirlenmiştir. Bununla birlikte ünitelerin işlenişinde zümre öğretmenlerince öğrenci seviyesine, okul ve çevre şartlarına bağlı olarak planlama yapılabilir</a:t>
            </a:r>
            <a:r>
              <a:rPr lang="tr-TR" sz="2200" dirty="0" smtClean="0"/>
              <a:t>.</a:t>
            </a:r>
            <a:endParaRPr lang="tr-TR" sz="22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35</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r>
              <a:rPr lang="tr-TR" sz="2400" b="1" dirty="0" smtClean="0">
                <a:solidFill>
                  <a:schemeClr val="bg1"/>
                </a:solidFill>
              </a:rPr>
              <a:t>Uygulamada Dikkat Edilecek </a:t>
            </a:r>
            <a:r>
              <a:rPr lang="tr-TR" sz="2400" b="1" dirty="0">
                <a:solidFill>
                  <a:schemeClr val="bg1"/>
                </a:solidFill>
              </a:rPr>
              <a:t>H</a:t>
            </a:r>
            <a:r>
              <a:rPr lang="tr-TR" sz="2400" b="1" dirty="0" smtClean="0">
                <a:solidFill>
                  <a:schemeClr val="bg1"/>
                </a:solidFill>
              </a:rPr>
              <a:t>ususlar - 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Tree>
    <p:extLst>
      <p:ext uri="{BB962C8B-B14F-4D97-AF65-F5344CB8AC3E}">
        <p14:creationId xmlns:p14="http://schemas.microsoft.com/office/powerpoint/2010/main" val="2743649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196752"/>
            <a:ext cx="8712968" cy="5472608"/>
          </a:xfrm>
        </p:spPr>
        <p:txBody>
          <a:bodyPr>
            <a:noAutofit/>
          </a:bodyPr>
          <a:lstStyle/>
          <a:p>
            <a:r>
              <a:rPr lang="tr-TR" sz="2200" dirty="0" smtClean="0"/>
              <a:t>Kazanımlarda, tema ve içeriğe bağlı olarak, öğretmen tarafından sadeleştirme ve güncelleme yapılabilir.</a:t>
            </a:r>
          </a:p>
          <a:p>
            <a:r>
              <a:rPr lang="tr-TR" sz="2200" dirty="0" smtClean="0"/>
              <a:t>Ders </a:t>
            </a:r>
            <a:r>
              <a:rPr lang="tr-TR" sz="2200" dirty="0"/>
              <a:t>işlenirken sade ve anlaşılabilir bir dil kullanılmasına dikkat edilmelidir</a:t>
            </a:r>
            <a:r>
              <a:rPr lang="tr-TR" sz="2200" dirty="0" smtClean="0"/>
              <a:t>.</a:t>
            </a:r>
          </a:p>
          <a:p>
            <a:pPr lvl="0"/>
            <a:r>
              <a:rPr lang="tr-TR" sz="2200" dirty="0" smtClean="0"/>
              <a:t>Dil </a:t>
            </a:r>
            <a:r>
              <a:rPr lang="tr-TR" sz="2200" dirty="0"/>
              <a:t>bilgisi konuları, kopuk olarak verilmemeli; temalarla ilişkilendirilerek ve sezdirme yöntemiyle işlenmelidir.</a:t>
            </a:r>
          </a:p>
          <a:p>
            <a:pPr lvl="0"/>
            <a:r>
              <a:rPr lang="tr-TR" sz="2200" dirty="0" smtClean="0"/>
              <a:t>Programın </a:t>
            </a:r>
            <a:r>
              <a:rPr lang="tr-TR" sz="2200" dirty="0"/>
              <a:t>uygulanmasında öğrencilerin bireysel farklılıkları dikkate alınmalıdır. Bu bağlamda öğretmen, tüm öğrencilerin katıldığı toplu bir öğretim yerine öğrencilerin özel durumlarını gözeten farklı etkinlikler belirleyebilir. </a:t>
            </a:r>
            <a:endParaRPr lang="tr-TR" sz="2200" dirty="0" smtClean="0"/>
          </a:p>
          <a:p>
            <a:pPr lvl="0"/>
            <a:r>
              <a:rPr lang="tr-TR" sz="2200" dirty="0" smtClean="0"/>
              <a:t>Dersin </a:t>
            </a:r>
            <a:r>
              <a:rPr lang="tr-TR" sz="2200" dirty="0"/>
              <a:t>işlenişinde, görsel-işitsel iletişim araçları ile bilişim teknolojilerinin (tablet, akıllı tahta, EBA vb.) kullanımına önem verilmelidir. Teknik araç-gereç kullanımında bütünlük ve esneklik sağlanmalı, İnternet’in güvenli kullanımı konusunda gerekli uyarılar yapılmalı ve tedbirler alınmalıdır</a:t>
            </a:r>
            <a:r>
              <a:rPr lang="tr-TR" sz="2200" i="1" dirty="0"/>
              <a:t>. </a:t>
            </a:r>
            <a:endParaRPr lang="tr-TR" sz="2200" b="1" dirty="0"/>
          </a:p>
          <a:p>
            <a:pPr marL="0" indent="0" algn="just">
              <a:buNone/>
            </a:pPr>
            <a:endParaRPr lang="tr-TR" sz="22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36</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r>
              <a:rPr lang="tr-TR" sz="2400" b="1" dirty="0" smtClean="0">
                <a:solidFill>
                  <a:schemeClr val="bg1"/>
                </a:solidFill>
              </a:rPr>
              <a:t>Uygulamada Dikkat Edilecek </a:t>
            </a:r>
            <a:r>
              <a:rPr lang="tr-TR" sz="2400" b="1" dirty="0">
                <a:solidFill>
                  <a:schemeClr val="bg1"/>
                </a:solidFill>
              </a:rPr>
              <a:t>H</a:t>
            </a:r>
            <a:r>
              <a:rPr lang="tr-TR" sz="2400" b="1" dirty="0" smtClean="0">
                <a:solidFill>
                  <a:schemeClr val="bg1"/>
                </a:solidFill>
              </a:rPr>
              <a:t>ususlar - 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Tree>
    <p:extLst>
      <p:ext uri="{BB962C8B-B14F-4D97-AF65-F5344CB8AC3E}">
        <p14:creationId xmlns:p14="http://schemas.microsoft.com/office/powerpoint/2010/main" val="2000374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268760"/>
            <a:ext cx="8712968" cy="5040560"/>
          </a:xfrm>
        </p:spPr>
        <p:txBody>
          <a:bodyPr>
            <a:noAutofit/>
          </a:bodyPr>
          <a:lstStyle/>
          <a:p>
            <a:pPr marL="457200" lvl="0" indent="-457200" algn="just">
              <a:buFont typeface="+mj-lt"/>
              <a:buAutoNum type="alphaUcPeriod"/>
            </a:pPr>
            <a:r>
              <a:rPr lang="tr-TR" sz="2400" b="1" dirty="0"/>
              <a:t>Dil Yeterlilik Seviyeleri</a:t>
            </a:r>
          </a:p>
          <a:p>
            <a:pPr marL="0" indent="0" algn="just">
              <a:buNone/>
            </a:pPr>
            <a:r>
              <a:rPr lang="tr-TR" sz="2000" i="1" dirty="0"/>
              <a:t>Fransızca Dersi Öğretim Programı</a:t>
            </a:r>
            <a:r>
              <a:rPr lang="tr-TR" sz="2000" dirty="0"/>
              <a:t> kazanımları yapılandırılırken </a:t>
            </a:r>
            <a:r>
              <a:rPr lang="tr-TR" sz="2000" i="1" dirty="0"/>
              <a:t>Diller İçin Avrupa Ortak Başvuru </a:t>
            </a:r>
            <a:r>
              <a:rPr lang="tr-TR" sz="2000" i="1" dirty="0" err="1"/>
              <a:t>Metni</a:t>
            </a:r>
            <a:r>
              <a:rPr lang="tr-TR" sz="2000" dirty="0" err="1"/>
              <a:t>'nde</a:t>
            </a:r>
            <a:r>
              <a:rPr lang="tr-TR" sz="2000" dirty="0"/>
              <a:t> belirlenen ve dil öğretiminde kullanılması önerilen tanımlamalar (temel kullanıcı, bağımsız kullanıcı ve deneyimli kullanıcı) dikkate </a:t>
            </a:r>
            <a:r>
              <a:rPr lang="tr-TR" sz="2000" dirty="0" smtClean="0"/>
              <a:t>alınmıştır.</a:t>
            </a:r>
          </a:p>
          <a:p>
            <a:pPr marL="0" indent="0" algn="just">
              <a:buNone/>
            </a:pPr>
            <a:endParaRPr lang="tr-TR" sz="1400" b="1" dirty="0" smtClean="0">
              <a:cs typeface="Arial" pitchFamily="34" charset="0"/>
            </a:endParaRPr>
          </a:p>
          <a:p>
            <a:pPr marL="0" indent="0" algn="just">
              <a:buNone/>
            </a:pPr>
            <a:endParaRPr lang="tr-TR" sz="20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37</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r>
              <a:rPr lang="tr-TR" sz="2400" b="1" dirty="0">
                <a:solidFill>
                  <a:schemeClr val="bg1"/>
                </a:solidFill>
              </a:rPr>
              <a:t> </a:t>
            </a:r>
            <a:r>
              <a:rPr lang="tr-TR" sz="2400" b="1" dirty="0" smtClean="0">
                <a:solidFill>
                  <a:schemeClr val="bg1"/>
                </a:solidFill>
              </a:rPr>
              <a:t>                    Programın Yapısı </a:t>
            </a:r>
            <a:r>
              <a:rPr lang="tr-TR" sz="2400" b="1" dirty="0">
                <a:solidFill>
                  <a:schemeClr val="bg1"/>
                </a:solidFill>
              </a:rPr>
              <a:t>- </a:t>
            </a:r>
            <a:r>
              <a:rPr lang="tr-TR" sz="2400" b="1" dirty="0" smtClean="0">
                <a:solidFill>
                  <a:schemeClr val="bg1"/>
                </a:solidFill>
              </a:rPr>
              <a:t>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3327884"/>
            <a:ext cx="8424936" cy="3053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0556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700808"/>
            <a:ext cx="7920880" cy="4608512"/>
          </a:xfrm>
        </p:spPr>
        <p:txBody>
          <a:bodyPr>
            <a:noAutofit/>
          </a:bodyPr>
          <a:lstStyle/>
          <a:p>
            <a:pPr marL="0" lvl="0" indent="0" algn="just">
              <a:buNone/>
            </a:pPr>
            <a:r>
              <a:rPr lang="tr-TR" sz="2800" b="1" dirty="0" smtClean="0"/>
              <a:t>B.  Temalar </a:t>
            </a:r>
            <a:r>
              <a:rPr lang="tr-TR" sz="2800" b="1" dirty="0"/>
              <a:t>ve İçerik Önerileri</a:t>
            </a:r>
            <a:endParaRPr lang="tr-TR" sz="2800" b="1" dirty="0" smtClean="0"/>
          </a:p>
          <a:p>
            <a:pPr marL="0" indent="0" algn="just">
              <a:buNone/>
            </a:pPr>
            <a:endParaRPr lang="tr-TR" sz="2400" b="1" dirty="0" smtClean="0">
              <a:cs typeface="Arial" pitchFamily="34" charset="0"/>
            </a:endParaRPr>
          </a:p>
          <a:p>
            <a:pPr marL="0" indent="0" algn="just">
              <a:buNone/>
            </a:pPr>
            <a:r>
              <a:rPr lang="tr-TR" sz="2400" dirty="0"/>
              <a:t>Tematik yaklaşımla hazırlanan </a:t>
            </a:r>
            <a:r>
              <a:rPr lang="tr-TR" sz="2400" i="1" dirty="0"/>
              <a:t>Fransızca Dersi Öğretim Programı</a:t>
            </a:r>
            <a:r>
              <a:rPr lang="tr-TR" sz="2400" dirty="0"/>
              <a:t>'nda 22 tema ve her bir temaya ilişkin içerik önerileri yer </a:t>
            </a:r>
            <a:r>
              <a:rPr lang="tr-TR" sz="2400" dirty="0" smtClean="0"/>
              <a:t>almaktadır. </a:t>
            </a:r>
            <a:r>
              <a:rPr lang="tr-TR" sz="2400" dirty="0"/>
              <a:t>Tema ve içerikler, öneri niteliğinde olup bağlayıcı değildir. </a:t>
            </a:r>
            <a:r>
              <a:rPr lang="tr-TR" sz="2400" dirty="0" smtClean="0"/>
              <a:t>Tema </a:t>
            </a:r>
            <a:r>
              <a:rPr lang="tr-TR" sz="2400" dirty="0"/>
              <a:t>ve içeriklerin işlenişinde </a:t>
            </a:r>
            <a:r>
              <a:rPr lang="tr-TR" sz="2400" dirty="0" err="1" smtClean="0"/>
              <a:t>kullanılabi-lecek</a:t>
            </a:r>
            <a:r>
              <a:rPr lang="tr-TR" sz="2400" dirty="0" smtClean="0"/>
              <a:t> </a:t>
            </a:r>
            <a:r>
              <a:rPr lang="tr-TR" sz="2400" dirty="0"/>
              <a:t>öğretim materyalleri </a:t>
            </a:r>
            <a:r>
              <a:rPr lang="tr-TR" sz="2400" dirty="0" smtClean="0"/>
              <a:t>verilmiştir</a:t>
            </a:r>
            <a:r>
              <a:rPr lang="tr-TR" sz="2400" dirty="0"/>
              <a:t>. Kullanılabilecek içerikler 1739 sayılı Millî Eğitim Temel Kanunu’nda yer alan Millî Eğitimin Genel Amaçları ve Temel İlkeleri’ne uygun olmalıdır.</a:t>
            </a:r>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38</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r>
              <a:rPr lang="tr-TR" sz="2400" b="1" dirty="0">
                <a:solidFill>
                  <a:schemeClr val="bg1"/>
                </a:solidFill>
              </a:rPr>
              <a:t> </a:t>
            </a:r>
            <a:r>
              <a:rPr lang="tr-TR" sz="2400" b="1" dirty="0" smtClean="0">
                <a:solidFill>
                  <a:schemeClr val="bg1"/>
                </a:solidFill>
              </a:rPr>
              <a:t>                  Programın Yapısı </a:t>
            </a:r>
            <a:r>
              <a:rPr lang="tr-TR" sz="2400" b="1" dirty="0">
                <a:solidFill>
                  <a:schemeClr val="bg1"/>
                </a:solidFill>
              </a:rPr>
              <a:t>- </a:t>
            </a:r>
            <a:r>
              <a:rPr lang="tr-TR" sz="2400" b="1" dirty="0" smtClean="0">
                <a:solidFill>
                  <a:schemeClr val="bg1"/>
                </a:solidFill>
              </a:rPr>
              <a:t>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Tree>
    <p:extLst>
      <p:ext uri="{BB962C8B-B14F-4D97-AF65-F5344CB8AC3E}">
        <p14:creationId xmlns:p14="http://schemas.microsoft.com/office/powerpoint/2010/main" val="2314415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556792"/>
            <a:ext cx="8712968" cy="4752528"/>
          </a:xfrm>
        </p:spPr>
        <p:txBody>
          <a:bodyPr>
            <a:noAutofit/>
          </a:bodyPr>
          <a:lstStyle/>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39</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marL="800100" lvl="1" indent="-342900">
              <a:buFont typeface="Arial" panose="020B0604020202020204" pitchFamily="34" charset="0"/>
              <a:buChar char="•"/>
            </a:pPr>
            <a:r>
              <a:rPr lang="tr-TR" sz="2000" b="1" dirty="0" smtClean="0"/>
              <a:t>		</a:t>
            </a:r>
          </a:p>
          <a:p>
            <a:pPr lvl="3"/>
            <a:r>
              <a:rPr lang="tr-TR" sz="2000" b="1" dirty="0"/>
              <a:t>	</a:t>
            </a:r>
            <a:r>
              <a:rPr lang="tr-TR" sz="2000" b="1" dirty="0" smtClean="0"/>
              <a:t>	       </a:t>
            </a:r>
            <a:r>
              <a:rPr lang="tr-TR" sz="2400" b="1" dirty="0" smtClean="0">
                <a:solidFill>
                  <a:schemeClr val="bg1"/>
                </a:solidFill>
              </a:rPr>
              <a:t>Programın </a:t>
            </a:r>
            <a:r>
              <a:rPr lang="tr-TR" sz="2400" b="1" dirty="0">
                <a:solidFill>
                  <a:schemeClr val="bg1"/>
                </a:solidFill>
              </a:rPr>
              <a:t>Y</a:t>
            </a:r>
            <a:r>
              <a:rPr lang="tr-TR" sz="2400" b="1" dirty="0" smtClean="0">
                <a:solidFill>
                  <a:schemeClr val="bg1"/>
                </a:solidFill>
              </a:rPr>
              <a:t>apısı - III</a:t>
            </a:r>
            <a:endParaRPr lang="tr-TR" sz="2400" b="1" dirty="0">
              <a:solidFill>
                <a:schemeClr val="bg1"/>
              </a:solidFill>
            </a:endParaRPr>
          </a:p>
          <a:p>
            <a:pPr marL="800100" lvl="1" indent="-342900">
              <a:buFont typeface="Arial" panose="020B0604020202020204" pitchFamily="34" charset="0"/>
              <a:buChar char="•"/>
            </a:pPr>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384" y="1840423"/>
            <a:ext cx="778065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699792" y="1322674"/>
            <a:ext cx="11521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Ünite adı</a:t>
            </a:r>
            <a:endParaRPr lang="tr-TR" dirty="0"/>
          </a:p>
        </p:txBody>
      </p:sp>
      <p:cxnSp>
        <p:nvCxnSpPr>
          <p:cNvPr id="10" name="Düz Ok Bağlayıcısı 9"/>
          <p:cNvCxnSpPr/>
          <p:nvPr/>
        </p:nvCxnSpPr>
        <p:spPr>
          <a:xfrm>
            <a:off x="3635896" y="1692006"/>
            <a:ext cx="432048" cy="2968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1331640" y="1322674"/>
            <a:ext cx="11521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Kazanım</a:t>
            </a:r>
            <a:endParaRPr lang="tr-TR" dirty="0"/>
          </a:p>
        </p:txBody>
      </p:sp>
      <p:cxnSp>
        <p:nvCxnSpPr>
          <p:cNvPr id="13" name="Düz Ok Bağlayıcısı 12"/>
          <p:cNvCxnSpPr/>
          <p:nvPr/>
        </p:nvCxnSpPr>
        <p:spPr>
          <a:xfrm>
            <a:off x="2267744" y="1664819"/>
            <a:ext cx="720080" cy="656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Dikdörtgen 14"/>
          <p:cNvSpPr/>
          <p:nvPr/>
        </p:nvSpPr>
        <p:spPr>
          <a:xfrm>
            <a:off x="6228185" y="1471091"/>
            <a:ext cx="2485856"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Açıklamalar ve dil bilgisi</a:t>
            </a:r>
            <a:endParaRPr lang="tr-TR" dirty="0"/>
          </a:p>
        </p:txBody>
      </p:sp>
      <p:cxnSp>
        <p:nvCxnSpPr>
          <p:cNvPr id="16" name="Düz Ok Bağlayıcısı 15"/>
          <p:cNvCxnSpPr/>
          <p:nvPr/>
        </p:nvCxnSpPr>
        <p:spPr>
          <a:xfrm>
            <a:off x="7308304" y="1840423"/>
            <a:ext cx="0" cy="29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4283968" y="1132701"/>
            <a:ext cx="156811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Dil düzeyi</a:t>
            </a:r>
            <a:endParaRPr lang="tr-TR" dirty="0"/>
          </a:p>
        </p:txBody>
      </p:sp>
      <p:cxnSp>
        <p:nvCxnSpPr>
          <p:cNvPr id="20" name="Düz Ok Bağlayıcısı 19"/>
          <p:cNvCxnSpPr/>
          <p:nvPr/>
        </p:nvCxnSpPr>
        <p:spPr>
          <a:xfrm flipH="1">
            <a:off x="5068023" y="1489215"/>
            <a:ext cx="244310" cy="351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223974" y="4958199"/>
            <a:ext cx="12429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Okuma</a:t>
            </a:r>
            <a:endParaRPr lang="tr-TR" dirty="0"/>
          </a:p>
        </p:txBody>
      </p:sp>
      <p:sp>
        <p:nvSpPr>
          <p:cNvPr id="24" name="Dikdörtgen 23"/>
          <p:cNvSpPr/>
          <p:nvPr/>
        </p:nvSpPr>
        <p:spPr>
          <a:xfrm>
            <a:off x="251520" y="4410783"/>
            <a:ext cx="12429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Konuşma</a:t>
            </a:r>
            <a:endParaRPr lang="tr-TR" dirty="0"/>
          </a:p>
        </p:txBody>
      </p:sp>
      <p:sp>
        <p:nvSpPr>
          <p:cNvPr id="26" name="Dikdörtgen 25"/>
          <p:cNvSpPr/>
          <p:nvPr/>
        </p:nvSpPr>
        <p:spPr>
          <a:xfrm>
            <a:off x="311920" y="2585229"/>
            <a:ext cx="12429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Dinleme</a:t>
            </a:r>
            <a:endParaRPr lang="tr-TR" dirty="0"/>
          </a:p>
        </p:txBody>
      </p:sp>
      <p:sp>
        <p:nvSpPr>
          <p:cNvPr id="27" name="Dikdörtgen 26"/>
          <p:cNvSpPr/>
          <p:nvPr/>
        </p:nvSpPr>
        <p:spPr>
          <a:xfrm>
            <a:off x="223974" y="5519936"/>
            <a:ext cx="1242928"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Yazma</a:t>
            </a:r>
            <a:endParaRPr lang="tr-TR" dirty="0"/>
          </a:p>
        </p:txBody>
      </p:sp>
      <p:cxnSp>
        <p:nvCxnSpPr>
          <p:cNvPr id="28" name="Düz Ok Bağlayıcısı 27"/>
          <p:cNvCxnSpPr/>
          <p:nvPr/>
        </p:nvCxnSpPr>
        <p:spPr>
          <a:xfrm flipV="1">
            <a:off x="1554848" y="2420888"/>
            <a:ext cx="712896" cy="328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Düz Ok Bağlayıcısı 29"/>
          <p:cNvCxnSpPr/>
          <p:nvPr/>
        </p:nvCxnSpPr>
        <p:spPr>
          <a:xfrm flipV="1">
            <a:off x="1331640" y="3212976"/>
            <a:ext cx="936104" cy="11926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2" name="Düz Ok Bağlayıcısı 3071"/>
          <p:cNvCxnSpPr/>
          <p:nvPr/>
        </p:nvCxnSpPr>
        <p:spPr>
          <a:xfrm flipV="1">
            <a:off x="1331640" y="4293096"/>
            <a:ext cx="936104" cy="8420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5" name="Düz Ok Bağlayıcısı 3074"/>
          <p:cNvCxnSpPr>
            <a:stCxn id="27" idx="3"/>
          </p:cNvCxnSpPr>
          <p:nvPr/>
        </p:nvCxnSpPr>
        <p:spPr>
          <a:xfrm flipV="1">
            <a:off x="1466902" y="4950460"/>
            <a:ext cx="1117808" cy="7541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Dikdörtgen 36"/>
          <p:cNvSpPr/>
          <p:nvPr/>
        </p:nvSpPr>
        <p:spPr>
          <a:xfrm>
            <a:off x="2333048" y="5704602"/>
            <a:ext cx="1950919"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Kazanım numarası</a:t>
            </a:r>
            <a:endParaRPr lang="tr-TR" dirty="0"/>
          </a:p>
        </p:txBody>
      </p:sp>
      <p:cxnSp>
        <p:nvCxnSpPr>
          <p:cNvPr id="3081" name="Düz Ok Bağlayıcısı 3080"/>
          <p:cNvCxnSpPr/>
          <p:nvPr/>
        </p:nvCxnSpPr>
        <p:spPr>
          <a:xfrm flipH="1" flipV="1">
            <a:off x="2333049" y="5135126"/>
            <a:ext cx="366743" cy="5694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722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468312" y="0"/>
            <a:ext cx="8675687" cy="908050"/>
          </a:xfrm>
        </p:spPr>
        <p:txBody>
          <a:bodyPr/>
          <a:lstStyle/>
          <a:p>
            <a:pPr marL="0" indent="0"/>
            <a:r>
              <a:rPr lang="tr-TR" sz="2400" b="1" dirty="0" smtClean="0">
                <a:latin typeface="+mn-lt"/>
                <a:ea typeface="Arial" charset="-94"/>
                <a:cs typeface="Arial" charset="-94"/>
              </a:rPr>
              <a:t>Güncelleme </a:t>
            </a:r>
            <a:r>
              <a:rPr lang="tr-TR" sz="2400" b="1" dirty="0">
                <a:latin typeface="+mn-lt"/>
                <a:ea typeface="Arial" charset="-94"/>
                <a:cs typeface="Arial" charset="-94"/>
              </a:rPr>
              <a:t>Süresince</a:t>
            </a:r>
            <a:br>
              <a:rPr lang="tr-TR" sz="2400" b="1" dirty="0">
                <a:latin typeface="+mn-lt"/>
                <a:ea typeface="Arial" charset="-94"/>
                <a:cs typeface="Arial" charset="-94"/>
              </a:rPr>
            </a:br>
            <a:r>
              <a:rPr lang="tr-TR" sz="2400" b="1" dirty="0">
                <a:latin typeface="+mn-lt"/>
                <a:ea typeface="Arial" charset="-94"/>
                <a:cs typeface="Arial" charset="-94"/>
              </a:rPr>
              <a:t>Yapılan </a:t>
            </a:r>
            <a:r>
              <a:rPr lang="tr-TR" sz="2400" b="1" dirty="0" smtClean="0">
                <a:latin typeface="+mn-lt"/>
                <a:ea typeface="Arial" charset="-94"/>
                <a:cs typeface="Arial" charset="-94"/>
              </a:rPr>
              <a:t>Çalışmalar - II</a:t>
            </a:r>
            <a:endParaRPr lang="tr-TR" sz="2800" b="1" dirty="0">
              <a:latin typeface="+mn-lt"/>
              <a:ea typeface="Arial" charset="-94"/>
              <a:cs typeface="Arial" charset="-94"/>
            </a:endParaRPr>
          </a:p>
        </p:txBody>
      </p:sp>
      <p:sp>
        <p:nvSpPr>
          <p:cNvPr id="4" name="Slayt Numarası Yer Tutucusu 3"/>
          <p:cNvSpPr>
            <a:spLocks noGrp="1"/>
          </p:cNvSpPr>
          <p:nvPr>
            <p:ph type="sldNum" sz="quarter" idx="12"/>
          </p:nvPr>
        </p:nvSpPr>
        <p:spPr/>
        <p:txBody>
          <a:bodyPr/>
          <a:lstStyle/>
          <a:p>
            <a:pPr>
              <a:defRPr/>
            </a:pPr>
            <a:fld id="{F2FE704D-99EA-42C4-95C4-3F2EA9B8A3FE}" type="slidenum">
              <a:rPr lang="tr-TR" altLang="tr-TR" smtClean="0">
                <a:solidFill>
                  <a:prstClr val="black">
                    <a:tint val="75000"/>
                  </a:prstClr>
                </a:solidFill>
              </a:rPr>
              <a:pPr>
                <a:defRPr/>
              </a:pPr>
              <a:t>4</a:t>
            </a:fld>
            <a:endParaRPr lang="tr-TR" altLang="tr-TR">
              <a:solidFill>
                <a:prstClr val="black">
                  <a:tint val="75000"/>
                </a:prstClr>
              </a:solidFill>
            </a:endParaRPr>
          </a:p>
        </p:txBody>
      </p:sp>
      <p:sp>
        <p:nvSpPr>
          <p:cNvPr id="3" name="İçerik Yer Tutucusu 2"/>
          <p:cNvSpPr>
            <a:spLocks noGrp="1"/>
          </p:cNvSpPr>
          <p:nvPr>
            <p:ph idx="4294967295"/>
          </p:nvPr>
        </p:nvSpPr>
        <p:spPr>
          <a:xfrm>
            <a:off x="214282" y="1600200"/>
            <a:ext cx="8929718" cy="4525963"/>
          </a:xfrm>
        </p:spPr>
        <p:txBody>
          <a:bodyPr/>
          <a:lstStyle/>
          <a:p>
            <a:pPr marL="742950" lvl="0" indent="-742950" algn="ctr">
              <a:buNone/>
            </a:pPr>
            <a:endParaRPr lang="tr-TR" sz="4400" b="1" dirty="0" smtClean="0"/>
          </a:p>
          <a:p>
            <a:pPr marL="0" indent="0">
              <a:buNone/>
            </a:pPr>
            <a:r>
              <a:rPr lang="tr-TR" sz="4400" dirty="0" smtClean="0"/>
              <a:t>	</a:t>
            </a:r>
          </a:p>
          <a:p>
            <a:pPr marL="0" indent="0">
              <a:buNone/>
            </a:pPr>
            <a:r>
              <a:rPr lang="tr-TR" sz="4400" dirty="0" smtClean="0"/>
              <a:t>  </a:t>
            </a:r>
            <a:endParaRPr lang="tr-TR" sz="4400" dirty="0"/>
          </a:p>
        </p:txBody>
      </p:sp>
      <p:sp>
        <p:nvSpPr>
          <p:cNvPr id="11" name="10 Dikdörtgen"/>
          <p:cNvSpPr/>
          <p:nvPr/>
        </p:nvSpPr>
        <p:spPr>
          <a:xfrm>
            <a:off x="183731" y="1916832"/>
            <a:ext cx="8748464" cy="4524315"/>
          </a:xfrm>
          <a:prstGeom prst="rect">
            <a:avLst/>
          </a:prstGeom>
        </p:spPr>
        <p:txBody>
          <a:bodyPr wrap="square">
            <a:spAutoFit/>
          </a:bodyPr>
          <a:lstStyle/>
          <a:p>
            <a:pPr fontAlgn="base">
              <a:lnSpc>
                <a:spcPct val="200000"/>
              </a:lnSpc>
              <a:spcBef>
                <a:spcPct val="0"/>
              </a:spcBef>
              <a:spcAft>
                <a:spcPct val="0"/>
              </a:spcAft>
            </a:pPr>
            <a:r>
              <a:rPr lang="tr-TR" sz="2400" dirty="0" smtClean="0">
                <a:solidFill>
                  <a:prstClr val="black"/>
                </a:solidFill>
                <a:latin typeface="Tahoma" pitchFamily="34" charset="0"/>
                <a:cs typeface="Arial" charset="0"/>
              </a:rPr>
              <a:t>    </a:t>
            </a:r>
            <a:r>
              <a:rPr lang="tr-TR" sz="2400" dirty="0" smtClean="0">
                <a:solidFill>
                  <a:prstClr val="black"/>
                </a:solidFill>
                <a:latin typeface="Arial" charset="0"/>
                <a:cs typeface="Arial" charset="0"/>
              </a:rPr>
              <a:t>4 - 10 Nisan 2016 tarihli ilk </a:t>
            </a:r>
            <a:r>
              <a:rPr lang="tr-TR" sz="2400" dirty="0" err="1" smtClean="0">
                <a:solidFill>
                  <a:prstClr val="black"/>
                </a:solidFill>
                <a:latin typeface="Arial" charset="0"/>
                <a:cs typeface="Arial" charset="0"/>
              </a:rPr>
              <a:t>çalıştayda</a:t>
            </a:r>
            <a:r>
              <a:rPr lang="tr-TR" sz="2400" dirty="0" smtClean="0">
                <a:solidFill>
                  <a:prstClr val="black"/>
                </a:solidFill>
                <a:latin typeface="Arial" charset="0"/>
                <a:cs typeface="Arial" charset="0"/>
              </a:rPr>
              <a:t>, </a:t>
            </a:r>
            <a:r>
              <a:rPr lang="tr-TR" sz="2400" dirty="0">
                <a:solidFill>
                  <a:prstClr val="black"/>
                </a:solidFill>
                <a:latin typeface="Arial" charset="0"/>
                <a:cs typeface="Arial" charset="0"/>
              </a:rPr>
              <a:t>m</a:t>
            </a:r>
            <a:r>
              <a:rPr lang="tr-TR" sz="2400" dirty="0" smtClean="0">
                <a:solidFill>
                  <a:prstClr val="black"/>
                </a:solidFill>
                <a:latin typeface="Arial" charset="0"/>
                <a:cs typeface="Arial" charset="0"/>
              </a:rPr>
              <a:t>evcut program </a:t>
            </a:r>
          </a:p>
          <a:p>
            <a:pPr fontAlgn="base">
              <a:lnSpc>
                <a:spcPct val="200000"/>
              </a:lnSpc>
              <a:spcBef>
                <a:spcPct val="0"/>
              </a:spcBef>
              <a:spcAft>
                <a:spcPct val="0"/>
              </a:spcAft>
            </a:pPr>
            <a:r>
              <a:rPr lang="tr-TR" sz="2400" dirty="0" smtClean="0">
                <a:solidFill>
                  <a:prstClr val="black"/>
                </a:solidFill>
                <a:latin typeface="Arial" charset="0"/>
                <a:cs typeface="Arial" charset="0"/>
              </a:rPr>
              <a:t>    (2011 Ortaöğretim Fransızca Dersi Programı) ile ilgili gelen  </a:t>
            </a:r>
          </a:p>
          <a:p>
            <a:pPr fontAlgn="base">
              <a:lnSpc>
                <a:spcPct val="200000"/>
              </a:lnSpc>
              <a:spcBef>
                <a:spcPct val="0"/>
              </a:spcBef>
              <a:spcAft>
                <a:spcPct val="0"/>
              </a:spcAft>
            </a:pPr>
            <a:r>
              <a:rPr lang="tr-TR" sz="2400" dirty="0" smtClean="0">
                <a:solidFill>
                  <a:prstClr val="black"/>
                </a:solidFill>
                <a:latin typeface="Arial" charset="0"/>
                <a:cs typeface="Arial" charset="0"/>
              </a:rPr>
              <a:t>    eleştiriler ve görüşler  değerlendirildi ve çalışmalara    </a:t>
            </a:r>
          </a:p>
          <a:p>
            <a:pPr fontAlgn="base">
              <a:lnSpc>
                <a:spcPct val="200000"/>
              </a:lnSpc>
              <a:spcBef>
                <a:spcPct val="0"/>
              </a:spcBef>
              <a:spcAft>
                <a:spcPct val="0"/>
              </a:spcAft>
            </a:pPr>
            <a:r>
              <a:rPr lang="tr-TR" sz="2400" dirty="0">
                <a:solidFill>
                  <a:prstClr val="black"/>
                </a:solidFill>
                <a:latin typeface="Arial" charset="0"/>
                <a:cs typeface="Arial" charset="0"/>
              </a:rPr>
              <a:t> </a:t>
            </a:r>
            <a:r>
              <a:rPr lang="tr-TR" sz="2400" dirty="0" smtClean="0">
                <a:solidFill>
                  <a:prstClr val="black"/>
                </a:solidFill>
                <a:latin typeface="Arial" charset="0"/>
                <a:cs typeface="Arial" charset="0"/>
              </a:rPr>
              <a:t>   başlandı.</a:t>
            </a:r>
          </a:p>
          <a:p>
            <a:pPr fontAlgn="base">
              <a:lnSpc>
                <a:spcPct val="200000"/>
              </a:lnSpc>
              <a:spcBef>
                <a:spcPct val="0"/>
              </a:spcBef>
              <a:spcAft>
                <a:spcPct val="0"/>
              </a:spcAft>
            </a:pPr>
            <a:endParaRPr lang="tr-TR" sz="2400" dirty="0" smtClean="0">
              <a:solidFill>
                <a:prstClr val="black"/>
              </a:solidFill>
              <a:latin typeface="Arial" charset="0"/>
              <a:cs typeface="Arial" charset="0"/>
            </a:endParaRPr>
          </a:p>
          <a:p>
            <a:pPr fontAlgn="base">
              <a:lnSpc>
                <a:spcPct val="200000"/>
              </a:lnSpc>
              <a:spcBef>
                <a:spcPct val="0"/>
              </a:spcBef>
              <a:spcAft>
                <a:spcPct val="0"/>
              </a:spcAft>
            </a:pPr>
            <a:endParaRPr lang="tr-TR" sz="2400" dirty="0" smtClean="0">
              <a:solidFill>
                <a:prstClr val="black"/>
              </a:solidFill>
              <a:latin typeface="Arial" charset="0"/>
              <a:cs typeface="Arial" charset="0"/>
            </a:endParaRPr>
          </a:p>
        </p:txBody>
      </p:sp>
    </p:spTree>
    <p:custDataLst>
      <p:tags r:id="rId1"/>
    </p:custDataLst>
    <p:extLst>
      <p:ext uri="{BB962C8B-B14F-4D97-AF65-F5344CB8AC3E}">
        <p14:creationId xmlns:p14="http://schemas.microsoft.com/office/powerpoint/2010/main" val="332092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520026" cy="5112568"/>
          </a:xfrm>
        </p:spPr>
        <p:txBody>
          <a:bodyPr>
            <a:noAutofit/>
          </a:bodyPr>
          <a:lstStyle/>
          <a:p>
            <a:pPr marL="0" indent="0">
              <a:buNone/>
            </a:pPr>
            <a:r>
              <a:rPr lang="tr-TR" sz="2400" b="1" dirty="0" smtClean="0"/>
              <a:t>             Dil </a:t>
            </a:r>
            <a:r>
              <a:rPr lang="tr-TR" sz="2400" b="1" dirty="0"/>
              <a:t>Yeterlilik Seviyelerine Göre Tema ve İçerik Sayıları</a:t>
            </a:r>
          </a:p>
          <a:p>
            <a:pPr marL="0" indent="0">
              <a:buNone/>
            </a:pPr>
            <a:endParaRPr lang="tr-TR" sz="4800" dirty="0"/>
          </a:p>
        </p:txBody>
      </p:sp>
      <p:sp>
        <p:nvSpPr>
          <p:cNvPr id="7" name="6 Slayt Numarası Yer Tutucusu"/>
          <p:cNvSpPr>
            <a:spLocks noGrp="1"/>
          </p:cNvSpPr>
          <p:nvPr>
            <p:ph type="sldNum" sz="quarter" idx="12"/>
          </p:nvPr>
        </p:nvSpPr>
        <p:spPr/>
        <p:txBody>
          <a:bodyPr/>
          <a:lstStyle/>
          <a:p>
            <a:fld id="{1002AE8C-89A5-4776-B8A4-6A83B52B81B0}" type="slidenum">
              <a:rPr lang="tr-TR" smtClean="0"/>
              <a:pPr/>
              <a:t>40</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endParaRPr lang="tr-TR" sz="2400" b="1" dirty="0">
              <a:solidFill>
                <a:schemeClr val="bg1"/>
              </a:solidFill>
            </a:endParaRPr>
          </a:p>
          <a:p>
            <a:pPr lvl="3"/>
            <a:r>
              <a:rPr lang="tr-TR" sz="2400" b="1" dirty="0" smtClean="0">
                <a:solidFill>
                  <a:schemeClr val="bg1"/>
                </a:solidFill>
              </a:rPr>
              <a:t>                Dil Seviyelerine Göre </a:t>
            </a:r>
            <a:r>
              <a:rPr lang="tr-TR" sz="2400" b="1" dirty="0">
                <a:solidFill>
                  <a:schemeClr val="bg1"/>
                </a:solidFill>
              </a:rPr>
              <a:t>K</a:t>
            </a:r>
            <a:r>
              <a:rPr lang="tr-TR" sz="2400" b="1" dirty="0" smtClean="0">
                <a:solidFill>
                  <a:schemeClr val="bg1"/>
                </a:solidFill>
              </a:rPr>
              <a:t>azanımlar - I</a:t>
            </a:r>
            <a:endParaRPr lang="tr-TR" sz="2400" b="1" dirty="0">
              <a:solidFill>
                <a:schemeClr val="bg1"/>
              </a:solidFill>
            </a:endParaRPr>
          </a:p>
          <a:p>
            <a:pPr lvl="1"/>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graphicFrame>
        <p:nvGraphicFramePr>
          <p:cNvPr id="8" name="Tablo 7"/>
          <p:cNvGraphicFramePr>
            <a:graphicFrameLocks noGrp="1"/>
          </p:cNvGraphicFramePr>
          <p:nvPr>
            <p:extLst>
              <p:ext uri="{D42A27DB-BD31-4B8C-83A1-F6EECF244321}">
                <p14:modId xmlns:p14="http://schemas.microsoft.com/office/powerpoint/2010/main" val="2061585394"/>
              </p:ext>
            </p:extLst>
          </p:nvPr>
        </p:nvGraphicFramePr>
        <p:xfrm>
          <a:off x="467544" y="1916831"/>
          <a:ext cx="7920880" cy="4320481"/>
        </p:xfrm>
        <a:graphic>
          <a:graphicData uri="http://schemas.openxmlformats.org/drawingml/2006/table">
            <a:tbl>
              <a:tblPr firstRow="1" firstCol="1" lastRow="1" lastCol="1" bandRow="1" bandCol="1">
                <a:tableStyleId>{5C22544A-7EE6-4342-B048-85BDC9FD1C3A}</a:tableStyleId>
              </a:tblPr>
              <a:tblGrid>
                <a:gridCol w="1337441">
                  <a:extLst>
                    <a:ext uri="{9D8B030D-6E8A-4147-A177-3AD203B41FA5}">
                      <a16:colId xmlns:a16="http://schemas.microsoft.com/office/drawing/2014/main" val="20000"/>
                    </a:ext>
                  </a:extLst>
                </a:gridCol>
                <a:gridCol w="1387371">
                  <a:extLst>
                    <a:ext uri="{9D8B030D-6E8A-4147-A177-3AD203B41FA5}">
                      <a16:colId xmlns:a16="http://schemas.microsoft.com/office/drawing/2014/main" val="20001"/>
                    </a:ext>
                  </a:extLst>
                </a:gridCol>
                <a:gridCol w="1387371">
                  <a:extLst>
                    <a:ext uri="{9D8B030D-6E8A-4147-A177-3AD203B41FA5}">
                      <a16:colId xmlns:a16="http://schemas.microsoft.com/office/drawing/2014/main" val="20002"/>
                    </a:ext>
                  </a:extLst>
                </a:gridCol>
                <a:gridCol w="3808697">
                  <a:extLst>
                    <a:ext uri="{9D8B030D-6E8A-4147-A177-3AD203B41FA5}">
                      <a16:colId xmlns:a16="http://schemas.microsoft.com/office/drawing/2014/main" val="20003"/>
                    </a:ext>
                  </a:extLst>
                </a:gridCol>
              </a:tblGrid>
              <a:tr h="666866">
                <a:tc>
                  <a:txBody>
                    <a:bodyPr/>
                    <a:lstStyle/>
                    <a:p>
                      <a:pPr marL="180975">
                        <a:lnSpc>
                          <a:spcPts val="1325"/>
                        </a:lnSpc>
                        <a:spcAft>
                          <a:spcPts val="0"/>
                        </a:spcAft>
                      </a:pPr>
                      <a:r>
                        <a:rPr lang="tr-TR" sz="1200" dirty="0">
                          <a:effectLst/>
                        </a:rPr>
                        <a:t>Dil Yeterlilik </a:t>
                      </a:r>
                    </a:p>
                    <a:p>
                      <a:pPr marL="180975">
                        <a:lnSpc>
                          <a:spcPts val="1325"/>
                        </a:lnSpc>
                        <a:spcAft>
                          <a:spcPts val="0"/>
                        </a:spcAft>
                      </a:pPr>
                      <a:r>
                        <a:rPr lang="tr-TR" sz="1200" dirty="0">
                          <a:effectLst/>
                        </a:rPr>
                        <a:t> Seviyeleri</a:t>
                      </a:r>
                      <a:endParaRPr lang="tr-TR" sz="1200" dirty="0">
                        <a:effectLst/>
                        <a:latin typeface="Calibri"/>
                        <a:ea typeface="Calibri"/>
                        <a:cs typeface="Calibri"/>
                      </a:endParaRPr>
                    </a:p>
                  </a:txBody>
                  <a:tcPr marL="0" marR="0" marT="0" marB="0" anchor="ctr"/>
                </a:tc>
                <a:tc>
                  <a:txBody>
                    <a:bodyPr/>
                    <a:lstStyle/>
                    <a:p>
                      <a:pPr marL="24765" marR="25400" algn="ctr">
                        <a:lnSpc>
                          <a:spcPts val="1325"/>
                        </a:lnSpc>
                        <a:spcAft>
                          <a:spcPts val="0"/>
                        </a:spcAft>
                      </a:pPr>
                      <a:r>
                        <a:rPr lang="tr-TR" sz="1200" dirty="0">
                          <a:effectLst/>
                        </a:rPr>
                        <a:t>Tema Sayısı </a:t>
                      </a:r>
                    </a:p>
                    <a:p>
                      <a:pPr marL="24765" marR="25400" algn="ctr">
                        <a:lnSpc>
                          <a:spcPts val="1325"/>
                        </a:lnSpc>
                        <a:spcAft>
                          <a:spcPts val="0"/>
                        </a:spcAft>
                      </a:pPr>
                      <a:r>
                        <a:rPr lang="tr-TR" sz="1200" dirty="0">
                          <a:effectLst/>
                        </a:rPr>
                        <a:t>(En fazla)</a:t>
                      </a:r>
                      <a:endParaRPr lang="tr-TR" sz="1200" dirty="0">
                        <a:effectLst/>
                        <a:latin typeface="Calibri"/>
                        <a:ea typeface="Calibri"/>
                        <a:cs typeface="Calibri"/>
                      </a:endParaRPr>
                    </a:p>
                  </a:txBody>
                  <a:tcPr marL="0" marR="0" marT="0" marB="0" anchor="ctr"/>
                </a:tc>
                <a:tc>
                  <a:txBody>
                    <a:bodyPr/>
                    <a:lstStyle/>
                    <a:p>
                      <a:pPr marL="27305" marR="27940" algn="ctr">
                        <a:lnSpc>
                          <a:spcPts val="1325"/>
                        </a:lnSpc>
                        <a:spcAft>
                          <a:spcPts val="0"/>
                        </a:spcAft>
                      </a:pPr>
                      <a:r>
                        <a:rPr lang="tr-TR" sz="1200" dirty="0">
                          <a:effectLst/>
                        </a:rPr>
                        <a:t>İçerik Sayısı </a:t>
                      </a:r>
                    </a:p>
                    <a:p>
                      <a:pPr marL="27305" marR="27940" algn="ctr">
                        <a:lnSpc>
                          <a:spcPts val="1325"/>
                        </a:lnSpc>
                        <a:spcAft>
                          <a:spcPts val="0"/>
                        </a:spcAft>
                      </a:pPr>
                      <a:r>
                        <a:rPr lang="tr-TR" sz="1200" dirty="0">
                          <a:effectLst/>
                        </a:rPr>
                        <a:t>(En fazla)</a:t>
                      </a:r>
                      <a:endParaRPr lang="tr-TR" sz="1200" dirty="0">
                        <a:effectLst/>
                        <a:latin typeface="Calibri"/>
                        <a:ea typeface="Calibri"/>
                        <a:cs typeface="Calibri"/>
                      </a:endParaRPr>
                    </a:p>
                  </a:txBody>
                  <a:tcPr marL="0" marR="0" marT="0" marB="0" anchor="ctr"/>
                </a:tc>
                <a:tc>
                  <a:txBody>
                    <a:bodyPr/>
                    <a:lstStyle/>
                    <a:p>
                      <a:pPr marL="27305" marR="27940" algn="ctr">
                        <a:lnSpc>
                          <a:spcPts val="1325"/>
                        </a:lnSpc>
                        <a:spcAft>
                          <a:spcPts val="0"/>
                        </a:spcAft>
                      </a:pPr>
                      <a:r>
                        <a:rPr lang="tr-TR" sz="1200" dirty="0">
                          <a:effectLst/>
                        </a:rPr>
                        <a:t>Açıklamalar</a:t>
                      </a:r>
                      <a:endParaRPr lang="tr-TR" sz="1200" dirty="0">
                        <a:effectLst/>
                        <a:latin typeface="Calibri"/>
                        <a:ea typeface="Calibri"/>
                        <a:cs typeface="Calibri"/>
                      </a:endParaRPr>
                    </a:p>
                  </a:txBody>
                  <a:tcPr marL="0" marR="0" marT="0" marB="0" anchor="ctr"/>
                </a:tc>
                <a:extLst>
                  <a:ext uri="{0D108BD9-81ED-4DB2-BD59-A6C34878D82A}">
                    <a16:rowId xmlns:a16="http://schemas.microsoft.com/office/drawing/2014/main" val="10000"/>
                  </a:ext>
                </a:extLst>
              </a:tr>
              <a:tr h="368779">
                <a:tc>
                  <a:txBody>
                    <a:bodyPr/>
                    <a:lstStyle/>
                    <a:p>
                      <a:pPr marL="65405" marR="601345" algn="ctr">
                        <a:spcBef>
                          <a:spcPts val="155"/>
                        </a:spcBef>
                        <a:spcAft>
                          <a:spcPts val="0"/>
                        </a:spcAft>
                      </a:pPr>
                      <a:r>
                        <a:rPr lang="tr-TR" sz="1200" dirty="0">
                          <a:effectLst/>
                        </a:rPr>
                        <a:t>  </a:t>
                      </a:r>
                      <a:r>
                        <a:rPr lang="tr-TR" sz="1200" dirty="0" smtClean="0">
                          <a:effectLst/>
                        </a:rPr>
                        <a:t>      A.1.1</a:t>
                      </a:r>
                      <a:endParaRPr lang="tr-TR" sz="1200" dirty="0">
                        <a:effectLst/>
                        <a:latin typeface="Calibri"/>
                        <a:ea typeface="Calibri"/>
                        <a:cs typeface="Calibri"/>
                      </a:endParaRPr>
                    </a:p>
                  </a:txBody>
                  <a:tcPr marL="0" marR="0" marT="0" marB="0" anchor="ctr"/>
                </a:tc>
                <a:tc>
                  <a:txBody>
                    <a:bodyPr/>
                    <a:lstStyle/>
                    <a:p>
                      <a:pPr marL="88265" marR="25400" algn="ctr">
                        <a:spcBef>
                          <a:spcPts val="155"/>
                        </a:spcBef>
                        <a:spcAft>
                          <a:spcPts val="0"/>
                        </a:spcAft>
                      </a:pPr>
                      <a:r>
                        <a:rPr lang="tr-TR" sz="1100" dirty="0">
                          <a:effectLst/>
                        </a:rPr>
                        <a:t>8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55"/>
                        </a:spcBef>
                        <a:spcAft>
                          <a:spcPts val="0"/>
                        </a:spcAft>
                      </a:pPr>
                      <a:r>
                        <a:rPr lang="tr-TR" sz="1100" dirty="0">
                          <a:effectLst/>
                        </a:rPr>
                        <a:t>24 içerik</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92075" marR="27940" algn="ctr">
                        <a:spcBef>
                          <a:spcPts val="155"/>
                        </a:spcBef>
                        <a:spcAft>
                          <a:spcPts val="0"/>
                        </a:spcAft>
                      </a:pPr>
                      <a:r>
                        <a:rPr lang="tr-TR" sz="1100" dirty="0">
                          <a:effectLst/>
                        </a:rPr>
                        <a:t>A1 düzeyinde her içerik 6 ders saatinde, </a:t>
                      </a:r>
                      <a:endParaRPr lang="tr-TR" sz="1400" dirty="0">
                        <a:effectLst/>
                      </a:endParaRPr>
                    </a:p>
                    <a:p>
                      <a:pPr marL="92075" marR="27940" algn="ctr">
                        <a:spcBef>
                          <a:spcPts val="155"/>
                        </a:spcBef>
                        <a:spcAft>
                          <a:spcPts val="0"/>
                        </a:spcAft>
                      </a:pPr>
                      <a:r>
                        <a:rPr lang="tr-TR" sz="1100" dirty="0">
                          <a:effectLst/>
                        </a:rPr>
                        <a:t>1 temanın 18 ders saatinde işlenmesi önerilir.  </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1"/>
                  </a:ext>
                </a:extLst>
              </a:tr>
              <a:tr h="361709">
                <a:tc>
                  <a:txBody>
                    <a:bodyPr/>
                    <a:lstStyle/>
                    <a:p>
                      <a:pPr marL="65405" marR="601345" algn="ctr">
                        <a:spcBef>
                          <a:spcPts val="140"/>
                        </a:spcBef>
                        <a:spcAft>
                          <a:spcPts val="0"/>
                        </a:spcAft>
                      </a:pPr>
                      <a:r>
                        <a:rPr lang="tr-TR" sz="1200" dirty="0">
                          <a:effectLst/>
                        </a:rPr>
                        <a:t>  </a:t>
                      </a:r>
                      <a:r>
                        <a:rPr lang="tr-TR" sz="1200" dirty="0" smtClean="0">
                          <a:effectLst/>
                        </a:rPr>
                        <a:t>      A.1.2</a:t>
                      </a:r>
                      <a:endParaRPr lang="tr-TR" sz="1200" dirty="0">
                        <a:effectLst/>
                        <a:latin typeface="Calibri"/>
                        <a:ea typeface="Calibri"/>
                        <a:cs typeface="Calibri"/>
                      </a:endParaRPr>
                    </a:p>
                  </a:txBody>
                  <a:tcPr marL="0" marR="0" marT="0" marB="0" anchor="ctr"/>
                </a:tc>
                <a:tc>
                  <a:txBody>
                    <a:bodyPr/>
                    <a:lstStyle/>
                    <a:p>
                      <a:pPr marL="88265" marR="25400" algn="ctr">
                        <a:spcBef>
                          <a:spcPts val="140"/>
                        </a:spcBef>
                        <a:spcAft>
                          <a:spcPts val="0"/>
                        </a:spcAft>
                      </a:pPr>
                      <a:r>
                        <a:rPr lang="tr-TR" sz="1100" dirty="0">
                          <a:effectLst/>
                        </a:rPr>
                        <a:t>8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40"/>
                        </a:spcBef>
                        <a:spcAft>
                          <a:spcPts val="0"/>
                        </a:spcAft>
                      </a:pPr>
                      <a:r>
                        <a:rPr lang="tr-TR" sz="1100" dirty="0">
                          <a:effectLst/>
                        </a:rPr>
                        <a:t>24 içerik</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2"/>
                  </a:ext>
                </a:extLst>
              </a:tr>
              <a:tr h="367600">
                <a:tc>
                  <a:txBody>
                    <a:bodyPr/>
                    <a:lstStyle/>
                    <a:p>
                      <a:pPr marL="65405" marR="601345" algn="ctr">
                        <a:spcBef>
                          <a:spcPts val="150"/>
                        </a:spcBef>
                        <a:spcAft>
                          <a:spcPts val="0"/>
                        </a:spcAft>
                      </a:pPr>
                      <a:r>
                        <a:rPr lang="tr-TR" sz="1200" dirty="0">
                          <a:effectLst/>
                        </a:rPr>
                        <a:t> </a:t>
                      </a:r>
                      <a:r>
                        <a:rPr lang="tr-TR" sz="1200" dirty="0" smtClean="0">
                          <a:effectLst/>
                        </a:rPr>
                        <a:t>      A.2.1</a:t>
                      </a:r>
                      <a:endParaRPr lang="tr-TR" sz="1200" dirty="0">
                        <a:effectLst/>
                        <a:latin typeface="Calibri"/>
                        <a:ea typeface="Calibri"/>
                        <a:cs typeface="Calibri"/>
                      </a:endParaRPr>
                    </a:p>
                  </a:txBody>
                  <a:tcPr marL="0" marR="0" marT="0" marB="0" anchor="ctr"/>
                </a:tc>
                <a:tc>
                  <a:txBody>
                    <a:bodyPr/>
                    <a:lstStyle/>
                    <a:p>
                      <a:pPr marL="88265" marR="25400" algn="ctr">
                        <a:spcBef>
                          <a:spcPts val="150"/>
                        </a:spcBef>
                        <a:spcAft>
                          <a:spcPts val="0"/>
                        </a:spcAft>
                      </a:pPr>
                      <a:r>
                        <a:rPr lang="tr-TR" sz="1100" dirty="0">
                          <a:effectLst/>
                        </a:rPr>
                        <a:t>6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50"/>
                        </a:spcBef>
                        <a:spcAft>
                          <a:spcPts val="0"/>
                        </a:spcAft>
                      </a:pPr>
                      <a:r>
                        <a:rPr lang="tr-TR" sz="1100" dirty="0">
                          <a:effectLst/>
                        </a:rPr>
                        <a:t>18 içerik</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92075" marR="27940" algn="ctr">
                        <a:spcBef>
                          <a:spcPts val="155"/>
                        </a:spcBef>
                        <a:spcAft>
                          <a:spcPts val="0"/>
                        </a:spcAft>
                      </a:pPr>
                      <a:r>
                        <a:rPr lang="tr-TR" sz="1100" dirty="0">
                          <a:effectLst/>
                        </a:rPr>
                        <a:t>A2 düzeyinde her içerik 8 ders saatinde, </a:t>
                      </a:r>
                      <a:endParaRPr lang="tr-TR" sz="1400" dirty="0">
                        <a:effectLst/>
                      </a:endParaRPr>
                    </a:p>
                    <a:p>
                      <a:pPr marL="92075" marR="27940" algn="ctr">
                        <a:spcBef>
                          <a:spcPts val="150"/>
                        </a:spcBef>
                        <a:spcAft>
                          <a:spcPts val="0"/>
                        </a:spcAft>
                      </a:pPr>
                      <a:r>
                        <a:rPr lang="tr-TR" sz="1100" dirty="0">
                          <a:effectLst/>
                        </a:rPr>
                        <a:t>1 temanın 24 ders saatinde işlenmesi önerilir.  </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3"/>
                  </a:ext>
                </a:extLst>
              </a:tr>
              <a:tr h="361709">
                <a:tc>
                  <a:txBody>
                    <a:bodyPr/>
                    <a:lstStyle/>
                    <a:p>
                      <a:pPr marL="65405" marR="601345" algn="ctr">
                        <a:spcBef>
                          <a:spcPts val="125"/>
                        </a:spcBef>
                        <a:spcAft>
                          <a:spcPts val="0"/>
                        </a:spcAft>
                      </a:pPr>
                      <a:r>
                        <a:rPr lang="tr-TR" sz="1200" dirty="0">
                          <a:effectLst/>
                        </a:rPr>
                        <a:t>  </a:t>
                      </a:r>
                      <a:r>
                        <a:rPr lang="tr-TR" sz="1200" dirty="0" smtClean="0">
                          <a:effectLst/>
                        </a:rPr>
                        <a:t>     A.2.2</a:t>
                      </a:r>
                      <a:endParaRPr lang="tr-TR" sz="1200" dirty="0">
                        <a:effectLst/>
                        <a:latin typeface="Calibri"/>
                        <a:ea typeface="Calibri"/>
                        <a:cs typeface="Calibri"/>
                      </a:endParaRPr>
                    </a:p>
                  </a:txBody>
                  <a:tcPr marL="0" marR="0" marT="0" marB="0" anchor="ctr"/>
                </a:tc>
                <a:tc>
                  <a:txBody>
                    <a:bodyPr/>
                    <a:lstStyle/>
                    <a:p>
                      <a:pPr marL="24765" marR="24765" algn="ctr">
                        <a:spcBef>
                          <a:spcPts val="125"/>
                        </a:spcBef>
                        <a:spcAft>
                          <a:spcPts val="0"/>
                        </a:spcAft>
                      </a:pPr>
                      <a:r>
                        <a:rPr lang="tr-TR" sz="1100" dirty="0">
                          <a:effectLst/>
                        </a:rPr>
                        <a:t>  6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25"/>
                        </a:spcBef>
                        <a:spcAft>
                          <a:spcPts val="0"/>
                        </a:spcAft>
                      </a:pPr>
                      <a:r>
                        <a:rPr lang="tr-TR" sz="1100" dirty="0">
                          <a:effectLst/>
                        </a:rPr>
                        <a:t>18 içerik</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4"/>
                  </a:ext>
                </a:extLst>
              </a:tr>
              <a:tr h="367600">
                <a:tc>
                  <a:txBody>
                    <a:bodyPr/>
                    <a:lstStyle/>
                    <a:p>
                      <a:pPr marL="65405" marR="602615" algn="ctr">
                        <a:spcBef>
                          <a:spcPts val="150"/>
                        </a:spcBef>
                        <a:spcAft>
                          <a:spcPts val="0"/>
                        </a:spcAft>
                      </a:pPr>
                      <a:r>
                        <a:rPr lang="tr-TR" sz="1200" dirty="0">
                          <a:effectLst/>
                        </a:rPr>
                        <a:t>  </a:t>
                      </a:r>
                      <a:r>
                        <a:rPr lang="tr-TR" sz="1200" dirty="0" smtClean="0">
                          <a:effectLst/>
                        </a:rPr>
                        <a:t>     B.1.1</a:t>
                      </a:r>
                      <a:endParaRPr lang="tr-TR" sz="1200" dirty="0">
                        <a:effectLst/>
                        <a:latin typeface="Calibri"/>
                        <a:ea typeface="Calibri"/>
                        <a:cs typeface="Calibri"/>
                      </a:endParaRPr>
                    </a:p>
                  </a:txBody>
                  <a:tcPr marL="0" marR="0" marT="0" marB="0" anchor="ctr"/>
                </a:tc>
                <a:tc>
                  <a:txBody>
                    <a:bodyPr/>
                    <a:lstStyle/>
                    <a:p>
                      <a:pPr marL="88265" marR="25400" algn="ctr">
                        <a:spcBef>
                          <a:spcPts val="150"/>
                        </a:spcBef>
                        <a:spcAft>
                          <a:spcPts val="0"/>
                        </a:spcAft>
                      </a:pPr>
                      <a:r>
                        <a:rPr lang="tr-TR" sz="1100" dirty="0">
                          <a:effectLst/>
                        </a:rPr>
                        <a:t>6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50"/>
                        </a:spcBef>
                        <a:spcAft>
                          <a:spcPts val="0"/>
                        </a:spcAft>
                      </a:pPr>
                      <a:r>
                        <a:rPr lang="tr-TR" sz="1100" dirty="0">
                          <a:effectLst/>
                        </a:rPr>
                        <a:t>18 içerik</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92075" marR="27940" algn="ctr">
                        <a:spcBef>
                          <a:spcPts val="155"/>
                        </a:spcBef>
                        <a:spcAft>
                          <a:spcPts val="0"/>
                        </a:spcAft>
                      </a:pPr>
                      <a:r>
                        <a:rPr lang="tr-TR" sz="1100" dirty="0">
                          <a:effectLst/>
                        </a:rPr>
                        <a:t>B1 düzeyinde her içerik 8 ders saatinde, </a:t>
                      </a:r>
                      <a:endParaRPr lang="tr-TR" sz="1400" dirty="0">
                        <a:effectLst/>
                      </a:endParaRPr>
                    </a:p>
                    <a:p>
                      <a:pPr marL="92075" marR="27940" algn="ctr">
                        <a:spcBef>
                          <a:spcPts val="150"/>
                        </a:spcBef>
                        <a:spcAft>
                          <a:spcPts val="0"/>
                        </a:spcAft>
                      </a:pPr>
                      <a:r>
                        <a:rPr lang="tr-TR" sz="1100" dirty="0">
                          <a:effectLst/>
                        </a:rPr>
                        <a:t>1 temanın 24 ders saatinde işlenmesi önerilir.  </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5"/>
                  </a:ext>
                </a:extLst>
              </a:tr>
              <a:tr h="367600">
                <a:tc>
                  <a:txBody>
                    <a:bodyPr/>
                    <a:lstStyle/>
                    <a:p>
                      <a:pPr marL="65405" marR="602615" algn="ctr">
                        <a:spcBef>
                          <a:spcPts val="150"/>
                        </a:spcBef>
                        <a:spcAft>
                          <a:spcPts val="0"/>
                        </a:spcAft>
                      </a:pPr>
                      <a:r>
                        <a:rPr lang="tr-TR" sz="1200" dirty="0">
                          <a:effectLst/>
                        </a:rPr>
                        <a:t>  </a:t>
                      </a:r>
                      <a:r>
                        <a:rPr lang="tr-TR" sz="1200" dirty="0" smtClean="0">
                          <a:effectLst/>
                        </a:rPr>
                        <a:t>     B.1.2</a:t>
                      </a:r>
                      <a:endParaRPr lang="tr-TR" sz="1200" dirty="0">
                        <a:effectLst/>
                        <a:latin typeface="Calibri"/>
                        <a:ea typeface="Calibri"/>
                        <a:cs typeface="Calibri"/>
                      </a:endParaRPr>
                    </a:p>
                  </a:txBody>
                  <a:tcPr marL="0" marR="0" marT="0" marB="0" anchor="ctr"/>
                </a:tc>
                <a:tc>
                  <a:txBody>
                    <a:bodyPr/>
                    <a:lstStyle/>
                    <a:p>
                      <a:pPr marL="88265" marR="25400" algn="ctr">
                        <a:spcBef>
                          <a:spcPts val="150"/>
                        </a:spcBef>
                        <a:spcAft>
                          <a:spcPts val="0"/>
                        </a:spcAft>
                      </a:pPr>
                      <a:r>
                        <a:rPr lang="tr-TR" sz="1100" dirty="0">
                          <a:effectLst/>
                        </a:rPr>
                        <a:t>7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50"/>
                        </a:spcBef>
                        <a:spcAft>
                          <a:spcPts val="0"/>
                        </a:spcAft>
                      </a:pPr>
                      <a:r>
                        <a:rPr lang="tr-TR" sz="1100" dirty="0">
                          <a:effectLst/>
                        </a:rPr>
                        <a:t>21 içerik</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6"/>
                  </a:ext>
                </a:extLst>
              </a:tr>
              <a:tr h="361709">
                <a:tc>
                  <a:txBody>
                    <a:bodyPr/>
                    <a:lstStyle/>
                    <a:p>
                      <a:pPr marL="65405" marR="602615" algn="ctr">
                        <a:spcBef>
                          <a:spcPts val="140"/>
                        </a:spcBef>
                        <a:spcAft>
                          <a:spcPts val="0"/>
                        </a:spcAft>
                      </a:pPr>
                      <a:r>
                        <a:rPr lang="tr-TR" sz="1200" dirty="0">
                          <a:effectLst/>
                        </a:rPr>
                        <a:t>  </a:t>
                      </a:r>
                      <a:r>
                        <a:rPr lang="tr-TR" sz="1200" dirty="0" smtClean="0">
                          <a:effectLst/>
                        </a:rPr>
                        <a:t>     B.2.1</a:t>
                      </a:r>
                      <a:endParaRPr lang="tr-TR" sz="1200" dirty="0">
                        <a:effectLst/>
                        <a:latin typeface="Calibri"/>
                        <a:ea typeface="Calibri"/>
                        <a:cs typeface="Calibri"/>
                      </a:endParaRPr>
                    </a:p>
                  </a:txBody>
                  <a:tcPr marL="0" marR="0" marT="0" marB="0" anchor="ctr"/>
                </a:tc>
                <a:tc>
                  <a:txBody>
                    <a:bodyPr/>
                    <a:lstStyle/>
                    <a:p>
                      <a:pPr marL="88265" marR="25400" algn="ctr">
                        <a:spcBef>
                          <a:spcPts val="140"/>
                        </a:spcBef>
                        <a:spcAft>
                          <a:spcPts val="0"/>
                        </a:spcAft>
                      </a:pPr>
                      <a:r>
                        <a:rPr lang="tr-TR" sz="1100" dirty="0">
                          <a:effectLst/>
                        </a:rPr>
                        <a:t>7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40"/>
                        </a:spcBef>
                        <a:spcAft>
                          <a:spcPts val="0"/>
                        </a:spcAft>
                      </a:pPr>
                      <a:r>
                        <a:rPr lang="tr-TR" sz="1100" dirty="0">
                          <a:effectLst/>
                        </a:rPr>
                        <a:t>21 içerik</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92075" marR="27940" algn="ctr">
                        <a:spcBef>
                          <a:spcPts val="155"/>
                        </a:spcBef>
                        <a:spcAft>
                          <a:spcPts val="0"/>
                        </a:spcAft>
                      </a:pPr>
                      <a:r>
                        <a:rPr lang="tr-TR" sz="1100" dirty="0">
                          <a:effectLst/>
                        </a:rPr>
                        <a:t>B2 düzeyinde her içerik 10 ders saatinde, </a:t>
                      </a:r>
                      <a:endParaRPr lang="tr-TR" sz="1400" dirty="0">
                        <a:effectLst/>
                      </a:endParaRPr>
                    </a:p>
                    <a:p>
                      <a:pPr marL="92075" marR="27940" algn="ctr">
                        <a:spcBef>
                          <a:spcPts val="140"/>
                        </a:spcBef>
                        <a:spcAft>
                          <a:spcPts val="0"/>
                        </a:spcAft>
                      </a:pPr>
                      <a:r>
                        <a:rPr lang="tr-TR" sz="1100" dirty="0">
                          <a:effectLst/>
                        </a:rPr>
                        <a:t>1 temanın 30 ders saatinde işlenmesi önerilir.  .</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7"/>
                  </a:ext>
                </a:extLst>
              </a:tr>
              <a:tr h="361709">
                <a:tc>
                  <a:txBody>
                    <a:bodyPr/>
                    <a:lstStyle/>
                    <a:p>
                      <a:pPr marL="65405" marR="602615" algn="ctr">
                        <a:spcBef>
                          <a:spcPts val="140"/>
                        </a:spcBef>
                        <a:spcAft>
                          <a:spcPts val="0"/>
                        </a:spcAft>
                      </a:pPr>
                      <a:r>
                        <a:rPr lang="tr-TR" sz="1200" dirty="0">
                          <a:effectLst/>
                        </a:rPr>
                        <a:t>  </a:t>
                      </a:r>
                      <a:r>
                        <a:rPr lang="tr-TR" sz="1200" dirty="0" smtClean="0">
                          <a:effectLst/>
                        </a:rPr>
                        <a:t>     B.2.2</a:t>
                      </a:r>
                      <a:endParaRPr lang="tr-TR" sz="1200" dirty="0">
                        <a:effectLst/>
                        <a:latin typeface="Calibri"/>
                        <a:ea typeface="Calibri"/>
                        <a:cs typeface="Calibri"/>
                      </a:endParaRPr>
                    </a:p>
                  </a:txBody>
                  <a:tcPr marL="0" marR="0" marT="0" marB="0" anchor="ctr"/>
                </a:tc>
                <a:tc>
                  <a:txBody>
                    <a:bodyPr/>
                    <a:lstStyle/>
                    <a:p>
                      <a:pPr marL="88265" marR="25400" algn="ctr">
                        <a:spcBef>
                          <a:spcPts val="140"/>
                        </a:spcBef>
                        <a:spcAft>
                          <a:spcPts val="0"/>
                        </a:spcAft>
                      </a:pPr>
                      <a:r>
                        <a:rPr lang="tr-TR" sz="1100" dirty="0">
                          <a:effectLst/>
                        </a:rPr>
                        <a:t>7 tema</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40"/>
                        </a:spcBef>
                        <a:spcAft>
                          <a:spcPts val="0"/>
                        </a:spcAft>
                      </a:pPr>
                      <a:r>
                        <a:rPr lang="tr-TR" sz="1100" dirty="0">
                          <a:effectLst/>
                        </a:rPr>
                        <a:t>21 içerik</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8"/>
                  </a:ext>
                </a:extLst>
              </a:tr>
              <a:tr h="735200">
                <a:tc>
                  <a:txBody>
                    <a:bodyPr/>
                    <a:lstStyle/>
                    <a:p>
                      <a:pPr marL="65405" marR="617220" algn="ctr">
                        <a:spcBef>
                          <a:spcPts val="140"/>
                        </a:spcBef>
                        <a:spcAft>
                          <a:spcPts val="0"/>
                        </a:spcAft>
                      </a:pPr>
                      <a:r>
                        <a:rPr lang="tr-TR" sz="1200" dirty="0">
                          <a:effectLst/>
                        </a:rPr>
                        <a:t>    </a:t>
                      </a:r>
                      <a:r>
                        <a:rPr lang="tr-TR" sz="1200" dirty="0" smtClean="0">
                          <a:effectLst/>
                        </a:rPr>
                        <a:t>    C.1.1</a:t>
                      </a:r>
                      <a:endParaRPr lang="tr-TR" sz="1200" dirty="0">
                        <a:effectLst/>
                        <a:latin typeface="Calibri"/>
                        <a:ea typeface="Calibri"/>
                        <a:cs typeface="Calibri"/>
                      </a:endParaRPr>
                    </a:p>
                  </a:txBody>
                  <a:tcPr marL="0" marR="0" marT="0" marB="0" anchor="ctr"/>
                </a:tc>
                <a:tc>
                  <a:txBody>
                    <a:bodyPr/>
                    <a:lstStyle/>
                    <a:p>
                      <a:pPr marL="88265" marR="25400" algn="ctr">
                        <a:spcBef>
                          <a:spcPts val="125"/>
                        </a:spcBef>
                        <a:spcAft>
                          <a:spcPts val="0"/>
                        </a:spcAft>
                      </a:pPr>
                      <a:r>
                        <a:rPr lang="tr-TR" sz="1100" b="0" dirty="0">
                          <a:solidFill>
                            <a:schemeClr val="tx1"/>
                          </a:solidFill>
                          <a:effectLst/>
                        </a:rPr>
                        <a:t>2 tema</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25"/>
                        </a:spcBef>
                        <a:spcAft>
                          <a:spcPts val="0"/>
                        </a:spcAft>
                      </a:pPr>
                      <a:r>
                        <a:rPr lang="tr-TR" sz="1100" b="0" dirty="0">
                          <a:solidFill>
                            <a:schemeClr val="tx1"/>
                          </a:solidFill>
                          <a:effectLst/>
                        </a:rPr>
                        <a:t>6 içerik</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92075" marR="27940" algn="ctr">
                        <a:spcBef>
                          <a:spcPts val="155"/>
                        </a:spcBef>
                        <a:spcAft>
                          <a:spcPts val="0"/>
                        </a:spcAft>
                      </a:pPr>
                      <a:r>
                        <a:rPr lang="tr-TR" sz="1100" dirty="0">
                          <a:effectLst/>
                        </a:rPr>
                        <a:t>C1.1 düzeyinde her içerik 10 ders saatinde, </a:t>
                      </a:r>
                      <a:endParaRPr lang="tr-TR" sz="1400" dirty="0">
                        <a:effectLst/>
                      </a:endParaRPr>
                    </a:p>
                    <a:p>
                      <a:pPr marL="92075" marR="27940" algn="ctr">
                        <a:spcBef>
                          <a:spcPts val="125"/>
                        </a:spcBef>
                        <a:spcAft>
                          <a:spcPts val="0"/>
                        </a:spcAft>
                      </a:pPr>
                      <a:r>
                        <a:rPr lang="tr-TR" sz="1100" dirty="0">
                          <a:effectLst/>
                        </a:rPr>
                        <a:t>1 temanın 30 ders saatinde işlenmesi önerilir.  </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6210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4157" y="1268760"/>
            <a:ext cx="8712968" cy="5040560"/>
          </a:xfrm>
        </p:spPr>
        <p:txBody>
          <a:bodyPr>
            <a:noAutofit/>
          </a:bodyPr>
          <a:lstStyle/>
          <a:p>
            <a:pPr marL="457200" lvl="1" indent="0">
              <a:buNone/>
            </a:pPr>
            <a:r>
              <a:rPr lang="tr-TR" sz="2200" b="1" dirty="0" smtClean="0"/>
              <a:t>Dil </a:t>
            </a:r>
            <a:r>
              <a:rPr lang="tr-TR" sz="2200" b="1" dirty="0"/>
              <a:t>Yeterlilik Düzeyleri ve Dört Temel Beceriye Göre Kazanım Sayıları</a:t>
            </a:r>
            <a:endParaRPr lang="tr-TR" sz="22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41</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endParaRPr lang="tr-TR" sz="2400" b="1" dirty="0">
              <a:solidFill>
                <a:schemeClr val="bg1"/>
              </a:solidFill>
            </a:endParaRPr>
          </a:p>
          <a:p>
            <a:pPr lvl="3"/>
            <a:r>
              <a:rPr lang="tr-TR" sz="2400" b="1" dirty="0" smtClean="0">
                <a:solidFill>
                  <a:schemeClr val="bg1"/>
                </a:solidFill>
              </a:rPr>
              <a:t>                 Dil Seviyelerine Göre </a:t>
            </a:r>
            <a:r>
              <a:rPr lang="tr-TR" sz="2400" b="1" dirty="0">
                <a:solidFill>
                  <a:schemeClr val="bg1"/>
                </a:solidFill>
              </a:rPr>
              <a:t>K</a:t>
            </a:r>
            <a:r>
              <a:rPr lang="tr-TR" sz="2400" b="1" dirty="0" smtClean="0">
                <a:solidFill>
                  <a:schemeClr val="bg1"/>
                </a:solidFill>
              </a:rPr>
              <a:t>azanımlar - II</a:t>
            </a:r>
            <a:endParaRPr lang="tr-TR" sz="2400" b="1" dirty="0">
              <a:solidFill>
                <a:schemeClr val="bg1"/>
              </a:solidFill>
            </a:endParaRPr>
          </a:p>
          <a:p>
            <a:pPr lvl="1"/>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graphicFrame>
        <p:nvGraphicFramePr>
          <p:cNvPr id="2" name="Tablo 1"/>
          <p:cNvGraphicFramePr>
            <a:graphicFrameLocks noGrp="1"/>
          </p:cNvGraphicFramePr>
          <p:nvPr>
            <p:extLst>
              <p:ext uri="{D42A27DB-BD31-4B8C-83A1-F6EECF244321}">
                <p14:modId xmlns:p14="http://schemas.microsoft.com/office/powerpoint/2010/main" val="2436815638"/>
              </p:ext>
            </p:extLst>
          </p:nvPr>
        </p:nvGraphicFramePr>
        <p:xfrm>
          <a:off x="827584" y="1844821"/>
          <a:ext cx="7632848" cy="4392487"/>
        </p:xfrm>
        <a:graphic>
          <a:graphicData uri="http://schemas.openxmlformats.org/drawingml/2006/table">
            <a:tbl>
              <a:tblPr firstRow="1" firstCol="1" bandRow="1">
                <a:tableStyleId>{5C22544A-7EE6-4342-B048-85BDC9FD1C3A}</a:tableStyleId>
              </a:tblPr>
              <a:tblGrid>
                <a:gridCol w="1064490">
                  <a:extLst>
                    <a:ext uri="{9D8B030D-6E8A-4147-A177-3AD203B41FA5}">
                      <a16:colId xmlns:a16="http://schemas.microsoft.com/office/drawing/2014/main" val="20000"/>
                    </a:ext>
                  </a:extLst>
                </a:gridCol>
                <a:gridCol w="1271589">
                  <a:extLst>
                    <a:ext uri="{9D8B030D-6E8A-4147-A177-3AD203B41FA5}">
                      <a16:colId xmlns:a16="http://schemas.microsoft.com/office/drawing/2014/main" val="20001"/>
                    </a:ext>
                  </a:extLst>
                </a:gridCol>
                <a:gridCol w="1271589">
                  <a:extLst>
                    <a:ext uri="{9D8B030D-6E8A-4147-A177-3AD203B41FA5}">
                      <a16:colId xmlns:a16="http://schemas.microsoft.com/office/drawing/2014/main" val="20002"/>
                    </a:ext>
                  </a:extLst>
                </a:gridCol>
                <a:gridCol w="1271589">
                  <a:extLst>
                    <a:ext uri="{9D8B030D-6E8A-4147-A177-3AD203B41FA5}">
                      <a16:colId xmlns:a16="http://schemas.microsoft.com/office/drawing/2014/main" val="20003"/>
                    </a:ext>
                  </a:extLst>
                </a:gridCol>
                <a:gridCol w="1272418">
                  <a:extLst>
                    <a:ext uri="{9D8B030D-6E8A-4147-A177-3AD203B41FA5}">
                      <a16:colId xmlns:a16="http://schemas.microsoft.com/office/drawing/2014/main" val="20004"/>
                    </a:ext>
                  </a:extLst>
                </a:gridCol>
                <a:gridCol w="1481173">
                  <a:extLst>
                    <a:ext uri="{9D8B030D-6E8A-4147-A177-3AD203B41FA5}">
                      <a16:colId xmlns:a16="http://schemas.microsoft.com/office/drawing/2014/main" val="20005"/>
                    </a:ext>
                  </a:extLst>
                </a:gridCol>
              </a:tblGrid>
              <a:tr h="399317">
                <a:tc>
                  <a:txBody>
                    <a:bodyPr/>
                    <a:lstStyle/>
                    <a:p>
                      <a:pPr algn="ctr">
                        <a:spcAft>
                          <a:spcPts val="0"/>
                        </a:spcAft>
                      </a:pPr>
                      <a:r>
                        <a:rPr lang="tr-TR" sz="1100" dirty="0">
                          <a:effectLst/>
                        </a:rPr>
                        <a:t>Dil Düzeyi</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Dinleme</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Konuşma</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a:effectLst/>
                        </a:rPr>
                        <a:t>Okuma</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Yazma</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Toplam</a:t>
                      </a:r>
                      <a:endParaRPr lang="tr-TR" sz="1100">
                        <a:effectLst/>
                        <a:latin typeface="Calibri"/>
                        <a:ea typeface="Calibri"/>
                        <a:cs typeface="Calibri"/>
                      </a:endParaRPr>
                    </a:p>
                  </a:txBody>
                  <a:tcPr marL="68580" marR="68580" marT="0" marB="0" anchor="ctr"/>
                </a:tc>
                <a:extLst>
                  <a:ext uri="{0D108BD9-81ED-4DB2-BD59-A6C34878D82A}">
                    <a16:rowId xmlns:a16="http://schemas.microsoft.com/office/drawing/2014/main" val="10000"/>
                  </a:ext>
                </a:extLst>
              </a:tr>
              <a:tr h="399317">
                <a:tc>
                  <a:txBody>
                    <a:bodyPr/>
                    <a:lstStyle/>
                    <a:p>
                      <a:pPr algn="ctr">
                        <a:spcAft>
                          <a:spcPts val="0"/>
                        </a:spcAft>
                      </a:pPr>
                      <a:r>
                        <a:rPr lang="tr-TR" sz="1100">
                          <a:effectLst/>
                        </a:rPr>
                        <a:t>A1.1</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29</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45</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24</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a:effectLst/>
                        </a:rPr>
                        <a:t>23</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121</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1"/>
                  </a:ext>
                </a:extLst>
              </a:tr>
              <a:tr h="399317">
                <a:tc>
                  <a:txBody>
                    <a:bodyPr/>
                    <a:lstStyle/>
                    <a:p>
                      <a:pPr algn="ctr">
                        <a:spcAft>
                          <a:spcPts val="0"/>
                        </a:spcAft>
                      </a:pPr>
                      <a:r>
                        <a:rPr lang="tr-TR" sz="1100">
                          <a:effectLst/>
                        </a:rPr>
                        <a:t>A1.2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27</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a:effectLst/>
                        </a:rPr>
                        <a:t>46</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23</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a:effectLst/>
                        </a:rPr>
                        <a:t>22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118</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2"/>
                  </a:ext>
                </a:extLst>
              </a:tr>
              <a:tr h="399317">
                <a:tc>
                  <a:txBody>
                    <a:bodyPr/>
                    <a:lstStyle/>
                    <a:p>
                      <a:pPr algn="ctr">
                        <a:spcAft>
                          <a:spcPts val="0"/>
                        </a:spcAft>
                      </a:pPr>
                      <a:r>
                        <a:rPr lang="tr-TR" sz="1100">
                          <a:effectLst/>
                        </a:rPr>
                        <a:t>A2.1</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32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11</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16</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71</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3"/>
                  </a:ext>
                </a:extLst>
              </a:tr>
              <a:tr h="399317">
                <a:tc>
                  <a:txBody>
                    <a:bodyPr/>
                    <a:lstStyle/>
                    <a:p>
                      <a:pPr algn="ctr">
                        <a:spcAft>
                          <a:spcPts val="0"/>
                        </a:spcAft>
                      </a:pPr>
                      <a:r>
                        <a:rPr lang="tr-TR" sz="1100">
                          <a:effectLst/>
                        </a:rPr>
                        <a:t>A2.2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7</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30</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14</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63</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4"/>
                  </a:ext>
                </a:extLst>
              </a:tr>
              <a:tr h="399317">
                <a:tc>
                  <a:txBody>
                    <a:bodyPr/>
                    <a:lstStyle/>
                    <a:p>
                      <a:pPr algn="ctr">
                        <a:spcAft>
                          <a:spcPts val="0"/>
                        </a:spcAft>
                      </a:pPr>
                      <a:r>
                        <a:rPr lang="tr-TR" sz="1100">
                          <a:effectLst/>
                        </a:rPr>
                        <a:t>B1.1</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14</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43</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17</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15</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89</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5"/>
                  </a:ext>
                </a:extLst>
              </a:tr>
              <a:tr h="399317">
                <a:tc>
                  <a:txBody>
                    <a:bodyPr/>
                    <a:lstStyle/>
                    <a:p>
                      <a:pPr algn="ctr">
                        <a:spcAft>
                          <a:spcPts val="0"/>
                        </a:spcAft>
                      </a:pPr>
                      <a:r>
                        <a:rPr lang="tr-TR" sz="1100">
                          <a:effectLst/>
                        </a:rPr>
                        <a:t>B1.2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17</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46</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20</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23</a:t>
                      </a:r>
                      <a:endParaRPr lang="tr-TR" sz="1100" dirty="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106</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6"/>
                  </a:ext>
                </a:extLst>
              </a:tr>
              <a:tr h="399317">
                <a:tc>
                  <a:txBody>
                    <a:bodyPr/>
                    <a:lstStyle/>
                    <a:p>
                      <a:pPr algn="ctr">
                        <a:spcAft>
                          <a:spcPts val="0"/>
                        </a:spcAft>
                      </a:pPr>
                      <a:r>
                        <a:rPr lang="tr-TR" sz="1100">
                          <a:effectLst/>
                        </a:rPr>
                        <a:t>B2.1</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14</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33</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13</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17</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77</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7"/>
                  </a:ext>
                </a:extLst>
              </a:tr>
              <a:tr h="399317">
                <a:tc>
                  <a:txBody>
                    <a:bodyPr/>
                    <a:lstStyle/>
                    <a:p>
                      <a:pPr algn="ctr">
                        <a:spcAft>
                          <a:spcPts val="0"/>
                        </a:spcAft>
                      </a:pPr>
                      <a:r>
                        <a:rPr lang="tr-TR" sz="1100">
                          <a:effectLst/>
                        </a:rPr>
                        <a:t>B2.2</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15</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39</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14</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23</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91</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8"/>
                  </a:ext>
                </a:extLst>
              </a:tr>
              <a:tr h="399317">
                <a:tc>
                  <a:txBody>
                    <a:bodyPr/>
                    <a:lstStyle/>
                    <a:p>
                      <a:pPr algn="ctr">
                        <a:spcAft>
                          <a:spcPts val="0"/>
                        </a:spcAft>
                      </a:pPr>
                      <a:r>
                        <a:rPr lang="tr-TR" sz="1100">
                          <a:effectLst/>
                        </a:rPr>
                        <a:t>C1.1</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6</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8</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5</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a:effectLst/>
                        </a:rPr>
                        <a:t>5</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24</a:t>
                      </a:r>
                      <a:endParaRPr lang="tr-TR" sz="1100" dirty="0">
                        <a:effectLst/>
                        <a:latin typeface="Calibri"/>
                        <a:ea typeface="Calibri"/>
                        <a:cs typeface="Calibri"/>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0009"/>
                  </a:ext>
                </a:extLst>
              </a:tr>
              <a:tr h="399317">
                <a:tc>
                  <a:txBody>
                    <a:bodyPr/>
                    <a:lstStyle/>
                    <a:p>
                      <a:pPr algn="ctr">
                        <a:spcAft>
                          <a:spcPts val="0"/>
                        </a:spcAft>
                      </a:pPr>
                      <a:r>
                        <a:rPr lang="tr-TR" sz="1100">
                          <a:effectLst/>
                        </a:rPr>
                        <a:t>Toplam</a:t>
                      </a:r>
                      <a:endParaRPr lang="tr-TR" sz="1100">
                        <a:effectLst/>
                        <a:latin typeface="Calibri"/>
                        <a:ea typeface="Calibri"/>
                        <a:cs typeface="Calibri"/>
                      </a:endParaRPr>
                    </a:p>
                  </a:txBody>
                  <a:tcPr marL="68580" marR="68580" marT="0" marB="0" anchor="ctr"/>
                </a:tc>
                <a:tc>
                  <a:txBody>
                    <a:bodyPr/>
                    <a:lstStyle/>
                    <a:p>
                      <a:pPr algn="ctr">
                        <a:spcAft>
                          <a:spcPts val="0"/>
                        </a:spcAft>
                      </a:pPr>
                      <a:r>
                        <a:rPr lang="tr-TR" sz="1100" dirty="0">
                          <a:effectLst/>
                        </a:rPr>
                        <a:t>141</a:t>
                      </a:r>
                      <a:endParaRPr lang="tr-TR" sz="1100" dirty="0">
                        <a:effectLst/>
                        <a:latin typeface="Calibri"/>
                        <a:ea typeface="Calibri"/>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tr-TR" sz="1100" dirty="0">
                          <a:effectLst/>
                        </a:rPr>
                        <a:t>322</a:t>
                      </a:r>
                      <a:endParaRPr lang="tr-TR" sz="1100" dirty="0">
                        <a:effectLst/>
                        <a:latin typeface="Calibri"/>
                        <a:ea typeface="Calibri"/>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tr-TR" sz="1100" dirty="0">
                          <a:effectLst/>
                        </a:rPr>
                        <a:t>139</a:t>
                      </a:r>
                      <a:endParaRPr lang="tr-TR" sz="1100" dirty="0">
                        <a:effectLst/>
                        <a:latin typeface="Calibri"/>
                        <a:ea typeface="Calibri"/>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tr-TR" sz="1100" dirty="0">
                          <a:effectLst/>
                        </a:rPr>
                        <a:t>158</a:t>
                      </a:r>
                      <a:endParaRPr lang="tr-TR" sz="1100" dirty="0">
                        <a:effectLst/>
                        <a:latin typeface="Calibri"/>
                        <a:ea typeface="Calibri"/>
                        <a:cs typeface="Calibri"/>
                      </a:endParaRPr>
                    </a:p>
                  </a:txBody>
                  <a:tcPr marL="68580" marR="68580" marT="0" marB="0" anchor="ctr">
                    <a:solidFill>
                      <a:schemeClr val="accent1">
                        <a:lumMod val="60000"/>
                        <a:lumOff val="40000"/>
                      </a:schemeClr>
                    </a:solidFill>
                  </a:tcPr>
                </a:tc>
                <a:tc>
                  <a:txBody>
                    <a:bodyPr/>
                    <a:lstStyle/>
                    <a:p>
                      <a:pPr algn="ctr">
                        <a:spcAft>
                          <a:spcPts val="0"/>
                        </a:spcAft>
                      </a:pPr>
                      <a:r>
                        <a:rPr lang="tr-TR" sz="1100" dirty="0">
                          <a:effectLst/>
                        </a:rPr>
                        <a:t>760</a:t>
                      </a:r>
                      <a:endParaRPr lang="tr-TR" sz="1100" dirty="0">
                        <a:effectLst/>
                        <a:latin typeface="Calibri"/>
                        <a:ea typeface="Calibri"/>
                        <a:cs typeface="Calibri"/>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740985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000926642"/>
              </p:ext>
            </p:extLst>
          </p:nvPr>
        </p:nvGraphicFramePr>
        <p:xfrm>
          <a:off x="953852" y="1988842"/>
          <a:ext cx="7272807" cy="3757659"/>
        </p:xfrm>
        <a:graphic>
          <a:graphicData uri="http://schemas.openxmlformats.org/drawingml/2006/table">
            <a:tbl>
              <a:tblPr firstRow="1" firstCol="1" lastRow="1" lastCol="1" bandRow="1" bandCol="1">
                <a:tableStyleId>{5C22544A-7EE6-4342-B048-85BDC9FD1C3A}</a:tableStyleId>
              </a:tblPr>
              <a:tblGrid>
                <a:gridCol w="1368906">
                  <a:extLst>
                    <a:ext uri="{9D8B030D-6E8A-4147-A177-3AD203B41FA5}">
                      <a16:colId xmlns:a16="http://schemas.microsoft.com/office/drawing/2014/main" val="20000"/>
                    </a:ext>
                  </a:extLst>
                </a:gridCol>
                <a:gridCol w="1559862">
                  <a:extLst>
                    <a:ext uri="{9D8B030D-6E8A-4147-A177-3AD203B41FA5}">
                      <a16:colId xmlns:a16="http://schemas.microsoft.com/office/drawing/2014/main" val="20001"/>
                    </a:ext>
                  </a:extLst>
                </a:gridCol>
                <a:gridCol w="2227813">
                  <a:extLst>
                    <a:ext uri="{9D8B030D-6E8A-4147-A177-3AD203B41FA5}">
                      <a16:colId xmlns:a16="http://schemas.microsoft.com/office/drawing/2014/main" val="20002"/>
                    </a:ext>
                  </a:extLst>
                </a:gridCol>
                <a:gridCol w="2116226">
                  <a:extLst>
                    <a:ext uri="{9D8B030D-6E8A-4147-A177-3AD203B41FA5}">
                      <a16:colId xmlns:a16="http://schemas.microsoft.com/office/drawing/2014/main" val="20003"/>
                    </a:ext>
                  </a:extLst>
                </a:gridCol>
              </a:tblGrid>
              <a:tr h="494987">
                <a:tc>
                  <a:txBody>
                    <a:bodyPr/>
                    <a:lstStyle/>
                    <a:p>
                      <a:pPr marL="58420" marR="71755" algn="ctr">
                        <a:lnSpc>
                          <a:spcPts val="1215"/>
                        </a:lnSpc>
                        <a:spcAft>
                          <a:spcPts val="0"/>
                        </a:spcAft>
                      </a:pPr>
                      <a:r>
                        <a:rPr lang="tr-TR" sz="1100" dirty="0">
                          <a:effectLst/>
                        </a:rPr>
                        <a:t>Ders Saati Aralığı</a:t>
                      </a:r>
                      <a:endParaRPr lang="tr-TR" sz="1400" dirty="0">
                        <a:effectLst/>
                        <a:latin typeface="Calibri"/>
                        <a:ea typeface="Calibri"/>
                        <a:cs typeface="Calibri"/>
                      </a:endParaRPr>
                    </a:p>
                  </a:txBody>
                  <a:tcPr marL="0" marR="0" marT="0" marB="0" anchor="ctr"/>
                </a:tc>
                <a:tc>
                  <a:txBody>
                    <a:bodyPr/>
                    <a:lstStyle/>
                    <a:p>
                      <a:pPr marL="73660" marR="87630" algn="ctr">
                        <a:lnSpc>
                          <a:spcPts val="1215"/>
                        </a:lnSpc>
                        <a:spcAft>
                          <a:spcPts val="0"/>
                        </a:spcAft>
                      </a:pPr>
                      <a:r>
                        <a:rPr lang="tr-TR" sz="1100" dirty="0">
                          <a:effectLst/>
                        </a:rPr>
                        <a:t>Dil Yeterlilik Seviyesi</a:t>
                      </a:r>
                      <a:endParaRPr lang="tr-TR" sz="1400" dirty="0">
                        <a:effectLst/>
                        <a:latin typeface="Calibri"/>
                        <a:ea typeface="Calibri"/>
                        <a:cs typeface="Calibri"/>
                      </a:endParaRPr>
                    </a:p>
                  </a:txBody>
                  <a:tcPr marL="0" marR="0" marT="0" marB="0" anchor="ctr"/>
                </a:tc>
                <a:tc>
                  <a:txBody>
                    <a:bodyPr/>
                    <a:lstStyle/>
                    <a:p>
                      <a:pPr marL="58420" marR="71755" algn="ctr">
                        <a:lnSpc>
                          <a:spcPts val="1215"/>
                        </a:lnSpc>
                        <a:spcAft>
                          <a:spcPts val="0"/>
                        </a:spcAft>
                      </a:pPr>
                      <a:r>
                        <a:rPr lang="tr-TR" sz="1100" dirty="0">
                          <a:effectLst/>
                        </a:rPr>
                        <a:t>Dil Seviyesi Ders Saati</a:t>
                      </a:r>
                      <a:endParaRPr lang="tr-TR" sz="1400" dirty="0">
                        <a:effectLst/>
                        <a:latin typeface="Calibri"/>
                        <a:ea typeface="Calibri"/>
                        <a:cs typeface="Calibri"/>
                      </a:endParaRPr>
                    </a:p>
                  </a:txBody>
                  <a:tcPr marL="0" marR="0" marT="0" marB="0" anchor="ctr"/>
                </a:tc>
                <a:tc>
                  <a:txBody>
                    <a:bodyPr/>
                    <a:lstStyle/>
                    <a:p>
                      <a:pPr marL="73660" marR="87630" algn="ctr">
                        <a:lnSpc>
                          <a:spcPts val="1215"/>
                        </a:lnSpc>
                        <a:spcAft>
                          <a:spcPts val="0"/>
                        </a:spcAft>
                      </a:pPr>
                      <a:r>
                        <a:rPr lang="tr-TR" sz="1100" dirty="0">
                          <a:effectLst/>
                        </a:rPr>
                        <a:t>Dil Seviyesi Toplam Ders Saati</a:t>
                      </a:r>
                      <a:endParaRPr lang="tr-TR" sz="1400" dirty="0">
                        <a:effectLst/>
                        <a:latin typeface="Calibri"/>
                        <a:ea typeface="Calibri"/>
                        <a:cs typeface="Calibri"/>
                      </a:endParaRPr>
                    </a:p>
                  </a:txBody>
                  <a:tcPr marL="0" marR="0" marT="0" marB="0" anchor="ctr"/>
                </a:tc>
                <a:extLst>
                  <a:ext uri="{0D108BD9-81ED-4DB2-BD59-A6C34878D82A}">
                    <a16:rowId xmlns:a16="http://schemas.microsoft.com/office/drawing/2014/main" val="10000"/>
                  </a:ext>
                </a:extLst>
              </a:tr>
              <a:tr h="363054">
                <a:tc>
                  <a:txBody>
                    <a:bodyPr/>
                    <a:lstStyle/>
                    <a:p>
                      <a:pPr marL="58420" marR="46355" algn="ctr">
                        <a:lnSpc>
                          <a:spcPts val="1215"/>
                        </a:lnSpc>
                        <a:spcAft>
                          <a:spcPts val="0"/>
                        </a:spcAft>
                      </a:pPr>
                      <a:r>
                        <a:rPr lang="tr-TR" sz="1100">
                          <a:effectLst/>
                        </a:rPr>
                        <a:t>0-144</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A1.1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A1.1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A1 </a:t>
                      </a:r>
                      <a:r>
                        <a:rPr lang="tr-TR" sz="1200" dirty="0">
                          <a:effectLst/>
                        </a:rPr>
                        <a:t>Düzeyi: 288 ders saati</a:t>
                      </a:r>
                      <a:endParaRPr lang="tr-TR" sz="1600" dirty="0">
                        <a:effectLst/>
                        <a:latin typeface="Calibri"/>
                        <a:ea typeface="Calibri"/>
                        <a:cs typeface="Calibri"/>
                      </a:endParaRPr>
                    </a:p>
                  </a:txBody>
                  <a:tcPr marL="0" marR="0" marT="0" marB="0" anchor="ctr"/>
                </a:tc>
                <a:extLst>
                  <a:ext uri="{0D108BD9-81ED-4DB2-BD59-A6C34878D82A}">
                    <a16:rowId xmlns:a16="http://schemas.microsoft.com/office/drawing/2014/main" val="10001"/>
                  </a:ext>
                </a:extLst>
              </a:tr>
              <a:tr h="360165">
                <a:tc>
                  <a:txBody>
                    <a:bodyPr/>
                    <a:lstStyle/>
                    <a:p>
                      <a:pPr marL="58420" marR="45085" algn="ctr">
                        <a:lnSpc>
                          <a:spcPts val="1215"/>
                        </a:lnSpc>
                        <a:spcAft>
                          <a:spcPts val="0"/>
                        </a:spcAft>
                      </a:pPr>
                      <a:r>
                        <a:rPr lang="tr-TR" sz="1100">
                          <a:effectLst/>
                        </a:rPr>
                        <a:t>144-288</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A1.2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A1.2 düzeyi: 144 ders saati</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2"/>
                  </a:ext>
                </a:extLst>
              </a:tr>
              <a:tr h="363054">
                <a:tc>
                  <a:txBody>
                    <a:bodyPr/>
                    <a:lstStyle/>
                    <a:p>
                      <a:pPr marL="58420" marR="45085" algn="ctr">
                        <a:spcBef>
                          <a:spcPts val="5"/>
                        </a:spcBef>
                        <a:spcAft>
                          <a:spcPts val="0"/>
                        </a:spcAft>
                      </a:pPr>
                      <a:r>
                        <a:rPr lang="tr-TR" sz="1100">
                          <a:effectLst/>
                        </a:rPr>
                        <a:t>288-432</a:t>
                      </a:r>
                      <a:endParaRPr lang="tr-TR" sz="1400">
                        <a:effectLst/>
                        <a:latin typeface="Calibri"/>
                        <a:ea typeface="Calibri"/>
                        <a:cs typeface="Calibri"/>
                      </a:endParaRPr>
                    </a:p>
                  </a:txBody>
                  <a:tcPr marL="0" marR="0" marT="0" marB="0" anchor="ctr"/>
                </a:tc>
                <a:tc>
                  <a:txBody>
                    <a:bodyPr/>
                    <a:lstStyle/>
                    <a:p>
                      <a:pPr marL="73660" marR="60960" algn="ctr">
                        <a:spcBef>
                          <a:spcPts val="5"/>
                        </a:spcBef>
                        <a:spcAft>
                          <a:spcPts val="0"/>
                        </a:spcAft>
                      </a:pPr>
                      <a:r>
                        <a:rPr lang="tr-TR" sz="1100" dirty="0">
                          <a:effectLst/>
                        </a:rPr>
                        <a:t>A2.1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spcBef>
                          <a:spcPts val="5"/>
                        </a:spcBef>
                        <a:spcAft>
                          <a:spcPts val="0"/>
                        </a:spcAft>
                      </a:pPr>
                      <a:r>
                        <a:rPr lang="tr-TR" sz="1100" dirty="0">
                          <a:effectLst/>
                        </a:rPr>
                        <a:t>A2.1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A2 </a:t>
                      </a:r>
                      <a:r>
                        <a:rPr lang="tr-TR" sz="1200" dirty="0">
                          <a:effectLst/>
                        </a:rPr>
                        <a:t>Düzeyi: 288 ders saati</a:t>
                      </a:r>
                      <a:endParaRPr lang="tr-TR" sz="1600" dirty="0">
                        <a:effectLst/>
                        <a:latin typeface="Calibri"/>
                        <a:ea typeface="Calibri"/>
                        <a:cs typeface="Calibri"/>
                      </a:endParaRPr>
                    </a:p>
                  </a:txBody>
                  <a:tcPr marL="0" marR="0" marT="0" marB="0" anchor="ctr"/>
                </a:tc>
                <a:extLst>
                  <a:ext uri="{0D108BD9-81ED-4DB2-BD59-A6C34878D82A}">
                    <a16:rowId xmlns:a16="http://schemas.microsoft.com/office/drawing/2014/main" val="10003"/>
                  </a:ext>
                </a:extLst>
              </a:tr>
              <a:tr h="363054">
                <a:tc>
                  <a:txBody>
                    <a:bodyPr/>
                    <a:lstStyle/>
                    <a:p>
                      <a:pPr marL="58420" marR="45085" algn="ctr">
                        <a:lnSpc>
                          <a:spcPts val="1215"/>
                        </a:lnSpc>
                        <a:spcAft>
                          <a:spcPts val="0"/>
                        </a:spcAft>
                      </a:pPr>
                      <a:r>
                        <a:rPr lang="tr-TR" sz="1100">
                          <a:effectLst/>
                        </a:rPr>
                        <a:t>432-576</a:t>
                      </a:r>
                      <a:endParaRPr lang="tr-TR" sz="1400">
                        <a:effectLst/>
                        <a:latin typeface="Calibri"/>
                        <a:ea typeface="Calibri"/>
                        <a:cs typeface="Calibri"/>
                      </a:endParaRPr>
                    </a:p>
                  </a:txBody>
                  <a:tcPr marL="0" marR="0" marT="0" marB="0" anchor="ctr"/>
                </a:tc>
                <a:tc>
                  <a:txBody>
                    <a:bodyPr/>
                    <a:lstStyle/>
                    <a:p>
                      <a:pPr marL="73660" marR="60960" algn="ctr">
                        <a:lnSpc>
                          <a:spcPts val="1215"/>
                        </a:lnSpc>
                        <a:spcAft>
                          <a:spcPts val="0"/>
                        </a:spcAft>
                      </a:pPr>
                      <a:r>
                        <a:rPr lang="tr-TR" sz="1100" dirty="0">
                          <a:effectLst/>
                        </a:rPr>
                        <a:t>A2.2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A2.2 düzeyi: 144 ders saati</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4"/>
                  </a:ext>
                </a:extLst>
              </a:tr>
              <a:tr h="363054">
                <a:tc>
                  <a:txBody>
                    <a:bodyPr/>
                    <a:lstStyle/>
                    <a:p>
                      <a:pPr marL="58420" marR="45085" algn="ctr">
                        <a:lnSpc>
                          <a:spcPts val="1215"/>
                        </a:lnSpc>
                        <a:spcAft>
                          <a:spcPts val="0"/>
                        </a:spcAft>
                      </a:pPr>
                      <a:r>
                        <a:rPr lang="tr-TR" sz="1100">
                          <a:effectLst/>
                        </a:rPr>
                        <a:t>576-720</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B1.1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B1.1 düzeyi: 144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65405" algn="ctr">
                        <a:spcBef>
                          <a:spcPts val="20"/>
                        </a:spcBef>
                        <a:spcAft>
                          <a:spcPts val="0"/>
                        </a:spcAft>
                      </a:pPr>
                      <a:r>
                        <a:rPr lang="tr-TR" sz="1200" dirty="0">
                          <a:effectLst/>
                        </a:rPr>
                        <a:t> </a:t>
                      </a:r>
                      <a:r>
                        <a:rPr lang="tr-TR" sz="1200" dirty="0" smtClean="0">
                          <a:effectLst/>
                        </a:rPr>
                        <a:t>B1 </a:t>
                      </a:r>
                      <a:r>
                        <a:rPr lang="tr-TR" sz="1200" dirty="0">
                          <a:effectLst/>
                        </a:rPr>
                        <a:t>Düzeyi: 312 ders saati</a:t>
                      </a:r>
                      <a:endParaRPr lang="tr-TR" sz="1600" dirty="0">
                        <a:effectLst/>
                        <a:latin typeface="Calibri"/>
                        <a:ea typeface="Calibri"/>
                        <a:cs typeface="Calibri"/>
                      </a:endParaRPr>
                    </a:p>
                  </a:txBody>
                  <a:tcPr marL="0" marR="0" marT="0" marB="0" anchor="ctr"/>
                </a:tc>
                <a:extLst>
                  <a:ext uri="{0D108BD9-81ED-4DB2-BD59-A6C34878D82A}">
                    <a16:rowId xmlns:a16="http://schemas.microsoft.com/office/drawing/2014/main" val="10005"/>
                  </a:ext>
                </a:extLst>
              </a:tr>
              <a:tr h="361129">
                <a:tc>
                  <a:txBody>
                    <a:bodyPr/>
                    <a:lstStyle/>
                    <a:p>
                      <a:pPr marL="58420" marR="45085" algn="ctr">
                        <a:lnSpc>
                          <a:spcPts val="1215"/>
                        </a:lnSpc>
                        <a:spcAft>
                          <a:spcPts val="0"/>
                        </a:spcAft>
                      </a:pPr>
                      <a:r>
                        <a:rPr lang="tr-TR" sz="1100">
                          <a:effectLst/>
                        </a:rPr>
                        <a:t>720-888</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B1.2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B1.2 düzeyi: 168 ders saati</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6"/>
                  </a:ext>
                </a:extLst>
              </a:tr>
              <a:tr h="363054">
                <a:tc>
                  <a:txBody>
                    <a:bodyPr/>
                    <a:lstStyle/>
                    <a:p>
                      <a:pPr marL="58420" marR="45085" algn="ctr">
                        <a:spcBef>
                          <a:spcPts val="5"/>
                        </a:spcBef>
                        <a:spcAft>
                          <a:spcPts val="0"/>
                        </a:spcAft>
                      </a:pPr>
                      <a:r>
                        <a:rPr lang="tr-TR" sz="1100">
                          <a:effectLst/>
                        </a:rPr>
                        <a:t>888-1098</a:t>
                      </a:r>
                      <a:endParaRPr lang="tr-TR" sz="1400">
                        <a:effectLst/>
                        <a:latin typeface="Calibri"/>
                        <a:ea typeface="Calibri"/>
                        <a:cs typeface="Calibri"/>
                      </a:endParaRPr>
                    </a:p>
                  </a:txBody>
                  <a:tcPr marL="0" marR="0" marT="0" marB="0" anchor="ctr"/>
                </a:tc>
                <a:tc>
                  <a:txBody>
                    <a:bodyPr/>
                    <a:lstStyle/>
                    <a:p>
                      <a:pPr marL="73660" marR="59690" algn="ctr">
                        <a:spcBef>
                          <a:spcPts val="5"/>
                        </a:spcBef>
                        <a:spcAft>
                          <a:spcPts val="0"/>
                        </a:spcAft>
                      </a:pPr>
                      <a:r>
                        <a:rPr lang="tr-TR" sz="1100" dirty="0">
                          <a:effectLst/>
                        </a:rPr>
                        <a:t>B2.1</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spcBef>
                          <a:spcPts val="5"/>
                        </a:spcBef>
                        <a:spcAft>
                          <a:spcPts val="0"/>
                        </a:spcAft>
                      </a:pPr>
                      <a:r>
                        <a:rPr lang="tr-TR" sz="1100" dirty="0">
                          <a:effectLst/>
                        </a:rPr>
                        <a:t>B2.1 düzeyi: 210 ders saati</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rowSpan="2">
                  <a:txBody>
                    <a:bodyPr/>
                    <a:lstStyle/>
                    <a:p>
                      <a:pPr marL="86360" algn="ctr">
                        <a:spcAft>
                          <a:spcPts val="0"/>
                        </a:spcAft>
                      </a:pPr>
                      <a:r>
                        <a:rPr lang="tr-TR" sz="1200" dirty="0" smtClean="0">
                          <a:effectLst/>
                        </a:rPr>
                        <a:t>B2 </a:t>
                      </a:r>
                      <a:r>
                        <a:rPr lang="tr-TR" sz="1200" dirty="0">
                          <a:effectLst/>
                        </a:rPr>
                        <a:t>Düzeyi: 420 ders saati</a:t>
                      </a:r>
                      <a:endParaRPr lang="tr-TR" sz="1600" dirty="0">
                        <a:effectLst/>
                        <a:latin typeface="Calibri"/>
                        <a:ea typeface="Calibri"/>
                        <a:cs typeface="Calibri"/>
                      </a:endParaRPr>
                    </a:p>
                  </a:txBody>
                  <a:tcPr marL="0" marR="0" marT="0" marB="0" anchor="ctr"/>
                </a:tc>
                <a:extLst>
                  <a:ext uri="{0D108BD9-81ED-4DB2-BD59-A6C34878D82A}">
                    <a16:rowId xmlns:a16="http://schemas.microsoft.com/office/drawing/2014/main" val="10007"/>
                  </a:ext>
                </a:extLst>
              </a:tr>
              <a:tr h="363054">
                <a:tc>
                  <a:txBody>
                    <a:bodyPr/>
                    <a:lstStyle/>
                    <a:p>
                      <a:pPr marL="58420" marR="45085" algn="ctr">
                        <a:lnSpc>
                          <a:spcPts val="1215"/>
                        </a:lnSpc>
                        <a:spcAft>
                          <a:spcPts val="0"/>
                        </a:spcAft>
                      </a:pPr>
                      <a:r>
                        <a:rPr lang="tr-TR" sz="1100">
                          <a:effectLst/>
                        </a:rPr>
                        <a:t>1098-1308</a:t>
                      </a:r>
                      <a:endParaRPr lang="tr-TR" sz="1400">
                        <a:effectLst/>
                        <a:latin typeface="Calibri"/>
                        <a:ea typeface="Calibri"/>
                        <a:cs typeface="Calibri"/>
                      </a:endParaRPr>
                    </a:p>
                  </a:txBody>
                  <a:tcPr marL="0" marR="0" marT="0" marB="0" anchor="ctr"/>
                </a:tc>
                <a:tc>
                  <a:txBody>
                    <a:bodyPr/>
                    <a:lstStyle/>
                    <a:p>
                      <a:pPr marL="73660" marR="59690" algn="ctr">
                        <a:lnSpc>
                          <a:spcPts val="1215"/>
                        </a:lnSpc>
                        <a:spcAft>
                          <a:spcPts val="0"/>
                        </a:spcAft>
                      </a:pPr>
                      <a:r>
                        <a:rPr lang="tr-TR" sz="1100" dirty="0">
                          <a:effectLst/>
                        </a:rPr>
                        <a:t>B2.2</a:t>
                      </a:r>
                      <a:endParaRPr lang="tr-TR" sz="1400" dirty="0">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dirty="0">
                          <a:effectLst/>
                        </a:rPr>
                        <a:t>B2.2 düzeyi: 210 ders saati</a:t>
                      </a:r>
                      <a:endParaRPr lang="tr-TR" sz="1400" dirty="0">
                        <a:effectLst/>
                        <a:latin typeface="Calibri"/>
                        <a:ea typeface="Calibri"/>
                        <a:cs typeface="Calibri"/>
                      </a:endParaRPr>
                    </a:p>
                  </a:txBody>
                  <a:tcPr marL="0" marR="0" marT="0" marB="0" anchor="ctr"/>
                </a:tc>
                <a:tc vMerge="1">
                  <a:txBody>
                    <a:bodyPr/>
                    <a:lstStyle/>
                    <a:p>
                      <a:endParaRPr lang="tr-TR"/>
                    </a:p>
                  </a:txBody>
                  <a:tcPr/>
                </a:tc>
                <a:extLst>
                  <a:ext uri="{0D108BD9-81ED-4DB2-BD59-A6C34878D82A}">
                    <a16:rowId xmlns:a16="http://schemas.microsoft.com/office/drawing/2014/main" val="10008"/>
                  </a:ext>
                </a:extLst>
              </a:tr>
              <a:tr h="363054">
                <a:tc>
                  <a:txBody>
                    <a:bodyPr/>
                    <a:lstStyle/>
                    <a:p>
                      <a:pPr marL="58420" marR="45085" algn="ctr">
                        <a:lnSpc>
                          <a:spcPts val="1215"/>
                        </a:lnSpc>
                        <a:spcAft>
                          <a:spcPts val="0"/>
                        </a:spcAft>
                      </a:pPr>
                      <a:r>
                        <a:rPr lang="tr-TR" sz="1100">
                          <a:effectLst/>
                        </a:rPr>
                        <a:t>1308-1368</a:t>
                      </a:r>
                      <a:endParaRPr lang="tr-TR" sz="1400">
                        <a:effectLst/>
                        <a:latin typeface="Calibri"/>
                        <a:ea typeface="Calibri"/>
                        <a:cs typeface="Calibri"/>
                      </a:endParaRPr>
                    </a:p>
                  </a:txBody>
                  <a:tcPr marL="0" marR="0" marT="0" marB="0" anchor="ctr"/>
                </a:tc>
                <a:tc>
                  <a:txBody>
                    <a:bodyPr/>
                    <a:lstStyle/>
                    <a:p>
                      <a:pPr marL="73660" marR="61595" algn="ctr">
                        <a:lnSpc>
                          <a:spcPts val="1215"/>
                        </a:lnSpc>
                        <a:spcAft>
                          <a:spcPts val="0"/>
                        </a:spcAft>
                      </a:pPr>
                      <a:r>
                        <a:rPr lang="tr-TR" sz="1100" b="0" dirty="0">
                          <a:solidFill>
                            <a:schemeClr val="tx1"/>
                          </a:solidFill>
                          <a:effectLst/>
                        </a:rPr>
                        <a:t>C1.1</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65405" algn="ctr">
                        <a:lnSpc>
                          <a:spcPts val="1215"/>
                        </a:lnSpc>
                        <a:spcAft>
                          <a:spcPts val="0"/>
                        </a:spcAft>
                      </a:pPr>
                      <a:r>
                        <a:rPr lang="tr-TR" sz="1100" b="0" dirty="0">
                          <a:solidFill>
                            <a:schemeClr val="tx1"/>
                          </a:solidFill>
                          <a:effectLst/>
                        </a:rPr>
                        <a:t>C1.1 düzeyi:   60 ders saati</a:t>
                      </a:r>
                      <a:endParaRPr lang="tr-TR" sz="1400" b="0" dirty="0">
                        <a:solidFill>
                          <a:schemeClr val="tx1"/>
                        </a:solidFill>
                        <a:effectLst/>
                        <a:latin typeface="Calibri"/>
                        <a:ea typeface="Calibri"/>
                        <a:cs typeface="Calibri"/>
                      </a:endParaRPr>
                    </a:p>
                  </a:txBody>
                  <a:tcPr marL="0" marR="0" marT="0" marB="0" anchor="ctr">
                    <a:solidFill>
                      <a:schemeClr val="accent1">
                        <a:lumMod val="40000"/>
                        <a:lumOff val="60000"/>
                      </a:schemeClr>
                    </a:solidFill>
                  </a:tcPr>
                </a:tc>
                <a:tc>
                  <a:txBody>
                    <a:bodyPr/>
                    <a:lstStyle/>
                    <a:p>
                      <a:pPr marL="86360" algn="ctr">
                        <a:spcBef>
                          <a:spcPts val="305"/>
                        </a:spcBef>
                        <a:spcAft>
                          <a:spcPts val="0"/>
                        </a:spcAft>
                      </a:pPr>
                      <a:r>
                        <a:rPr lang="tr-TR" sz="1200" dirty="0">
                          <a:effectLst/>
                        </a:rPr>
                        <a:t>C1.1 Düzeyi: 60 ders saati</a:t>
                      </a:r>
                      <a:endParaRPr lang="tr-TR" sz="1600" dirty="0">
                        <a:effectLst/>
                        <a:latin typeface="Calibri"/>
                        <a:ea typeface="Calibri"/>
                        <a:cs typeface="Calibri"/>
                      </a:endParaRPr>
                    </a:p>
                  </a:txBody>
                  <a:tcPr marL="0" marR="0" marT="0" marB="0" anchor="ctr"/>
                </a:tc>
                <a:extLst>
                  <a:ext uri="{0D108BD9-81ED-4DB2-BD59-A6C34878D82A}">
                    <a16:rowId xmlns:a16="http://schemas.microsoft.com/office/drawing/2014/main" val="10009"/>
                  </a:ext>
                </a:extLst>
              </a:tr>
            </a:tbl>
          </a:graphicData>
        </a:graphic>
      </p:graphicFrame>
      <p:sp>
        <p:nvSpPr>
          <p:cNvPr id="7" name="6 Slayt Numarası Yer Tutucusu"/>
          <p:cNvSpPr>
            <a:spLocks noGrp="1"/>
          </p:cNvSpPr>
          <p:nvPr>
            <p:ph type="sldNum" sz="quarter" idx="12"/>
          </p:nvPr>
        </p:nvSpPr>
        <p:spPr/>
        <p:txBody>
          <a:bodyPr/>
          <a:lstStyle/>
          <a:p>
            <a:fld id="{1002AE8C-89A5-4776-B8A4-6A83B52B81B0}" type="slidenum">
              <a:rPr lang="tr-TR" smtClean="0"/>
              <a:pPr/>
              <a:t>42</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endParaRPr lang="tr-TR" sz="2400" b="1" dirty="0">
              <a:solidFill>
                <a:schemeClr val="bg1"/>
              </a:solidFill>
            </a:endParaRPr>
          </a:p>
          <a:p>
            <a:pPr lvl="3"/>
            <a:r>
              <a:rPr lang="tr-TR" sz="2400" b="1" dirty="0" smtClean="0">
                <a:solidFill>
                  <a:schemeClr val="bg1"/>
                </a:solidFill>
              </a:rPr>
              <a:t>                Dil Seviyelerine </a:t>
            </a:r>
            <a:r>
              <a:rPr lang="tr-TR" sz="2400" b="1" dirty="0">
                <a:solidFill>
                  <a:schemeClr val="bg1"/>
                </a:solidFill>
              </a:rPr>
              <a:t>G</a:t>
            </a:r>
            <a:r>
              <a:rPr lang="tr-TR" sz="2400" b="1" dirty="0" smtClean="0">
                <a:solidFill>
                  <a:schemeClr val="bg1"/>
                </a:solidFill>
              </a:rPr>
              <a:t>öre </a:t>
            </a:r>
            <a:r>
              <a:rPr lang="tr-TR" sz="2400" b="1" dirty="0">
                <a:solidFill>
                  <a:schemeClr val="bg1"/>
                </a:solidFill>
              </a:rPr>
              <a:t>K</a:t>
            </a:r>
            <a:r>
              <a:rPr lang="tr-TR" sz="2400" b="1" dirty="0" smtClean="0">
                <a:solidFill>
                  <a:schemeClr val="bg1"/>
                </a:solidFill>
              </a:rPr>
              <a:t>azanımlar - III</a:t>
            </a:r>
            <a:endParaRPr lang="tr-TR" sz="2400" b="1" dirty="0">
              <a:solidFill>
                <a:schemeClr val="bg1"/>
              </a:solidFill>
            </a:endParaRPr>
          </a:p>
          <a:p>
            <a:pPr lvl="1"/>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8" name="Rectangle 1"/>
          <p:cNvSpPr>
            <a:spLocks noChangeArrowheads="1"/>
          </p:cNvSpPr>
          <p:nvPr/>
        </p:nvSpPr>
        <p:spPr bwMode="auto">
          <a:xfrm>
            <a:off x="971600" y="1340768"/>
            <a:ext cx="727280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Ders Saatlerine Göre Dil Yeterlilik Seviyeleri</a:t>
            </a:r>
            <a:endParaRPr kumimoji="0" lang="tr-TR" alt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27284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solidFill>
                  <a:prstClr val="black">
                    <a:tint val="75000"/>
                  </a:prstClr>
                </a:solidFill>
              </a:rPr>
              <a:pPr/>
              <a:t>43</a:t>
            </a:fld>
            <a:endParaRPr lang="tr-TR" dirty="0">
              <a:solidFill>
                <a:prstClr val="black">
                  <a:tint val="75000"/>
                </a:prstClr>
              </a:solidFill>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solidFill>
                  <a:prstClr val="black"/>
                </a:solidFill>
              </a:rPr>
              <a:t>		</a:t>
            </a:r>
            <a:endParaRPr lang="tr-TR" sz="2400" b="1" dirty="0">
              <a:solidFill>
                <a:prstClr val="white"/>
              </a:solidFill>
            </a:endParaRPr>
          </a:p>
          <a:p>
            <a:pPr lvl="3"/>
            <a:r>
              <a:rPr lang="tr-TR" sz="2400" b="1" dirty="0" smtClean="0">
                <a:solidFill>
                  <a:prstClr val="white"/>
                </a:solidFill>
              </a:rPr>
              <a:t>          Okul Türlerine Göre Toplam Ders Saatleri</a:t>
            </a:r>
          </a:p>
          <a:p>
            <a:pPr lvl="1"/>
            <a:r>
              <a:rPr lang="tr-TR" sz="2400" b="1" dirty="0" smtClean="0">
                <a:solidFill>
                  <a:prstClr val="white"/>
                </a:solidFill>
              </a:rPr>
              <a:t>    </a:t>
            </a:r>
            <a:endParaRPr lang="tr-TR" sz="2400" b="1" dirty="0">
              <a:solidFill>
                <a:prstClr val="white"/>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graphicFrame>
        <p:nvGraphicFramePr>
          <p:cNvPr id="3" name="İçerik Yer Tutucusu 2"/>
          <p:cNvGraphicFramePr>
            <a:graphicFrameLocks noGrp="1"/>
          </p:cNvGraphicFramePr>
          <p:nvPr>
            <p:ph idx="1"/>
            <p:extLst>
              <p:ext uri="{D42A27DB-BD31-4B8C-83A1-F6EECF244321}">
                <p14:modId xmlns:p14="http://schemas.microsoft.com/office/powerpoint/2010/main" val="1735492305"/>
              </p:ext>
            </p:extLst>
          </p:nvPr>
        </p:nvGraphicFramePr>
        <p:xfrm>
          <a:off x="467544" y="1484785"/>
          <a:ext cx="8280920" cy="4608511"/>
        </p:xfrm>
        <a:graphic>
          <a:graphicData uri="http://schemas.openxmlformats.org/drawingml/2006/table">
            <a:tbl>
              <a:tblPr firstRow="1" firstCol="1" lastRow="1" lastCol="1" bandRow="1" bandCol="1">
                <a:tableStyleId>{5C22544A-7EE6-4342-B048-85BDC9FD1C3A}</a:tableStyleId>
              </a:tblPr>
              <a:tblGrid>
                <a:gridCol w="8280920">
                  <a:extLst>
                    <a:ext uri="{9D8B030D-6E8A-4147-A177-3AD203B41FA5}">
                      <a16:colId xmlns:a16="http://schemas.microsoft.com/office/drawing/2014/main" val="20000"/>
                    </a:ext>
                  </a:extLst>
                </a:gridCol>
              </a:tblGrid>
              <a:tr h="1329211">
                <a:tc>
                  <a:txBody>
                    <a:bodyPr/>
                    <a:lstStyle/>
                    <a:p>
                      <a:pPr marL="86360">
                        <a:spcBef>
                          <a:spcPts val="305"/>
                        </a:spcBef>
                        <a:spcAft>
                          <a:spcPts val="0"/>
                        </a:spcAft>
                      </a:pPr>
                      <a:endParaRPr lang="tr-TR" sz="1100" dirty="0" smtClean="0">
                        <a:effectLst/>
                      </a:endParaRPr>
                    </a:p>
                    <a:p>
                      <a:pPr marL="86360">
                        <a:spcBef>
                          <a:spcPts val="305"/>
                        </a:spcBef>
                        <a:spcAft>
                          <a:spcPts val="0"/>
                        </a:spcAft>
                      </a:pPr>
                      <a:r>
                        <a:rPr lang="tr-TR" sz="2000" dirty="0" smtClean="0">
                          <a:effectLst/>
                        </a:rPr>
                        <a:t>Fransızca </a:t>
                      </a:r>
                      <a:r>
                        <a:rPr lang="tr-TR" sz="2000" dirty="0">
                          <a:effectLst/>
                        </a:rPr>
                        <a:t>Hazırlık sınıfı olan okullarda:</a:t>
                      </a:r>
                    </a:p>
                    <a:p>
                      <a:pPr marL="86360">
                        <a:spcBef>
                          <a:spcPts val="305"/>
                        </a:spcBef>
                        <a:spcAft>
                          <a:spcPts val="0"/>
                        </a:spcAft>
                      </a:pPr>
                      <a:r>
                        <a:rPr lang="tr-TR" sz="2000" dirty="0">
                          <a:effectLst/>
                        </a:rPr>
                        <a:t>Hazırlık + 4 yıllık lise eğitiminin sonunda 1. yabancı dil Fransızca ders saatleri toplamı: 1368 ders saati</a:t>
                      </a:r>
                      <a:endParaRPr lang="tr-TR" sz="2000" dirty="0">
                        <a:effectLst/>
                        <a:latin typeface="Calibri"/>
                        <a:ea typeface="Calibri"/>
                        <a:cs typeface="Calibri"/>
                      </a:endParaRPr>
                    </a:p>
                  </a:txBody>
                  <a:tcPr marL="0" marR="0" marT="0" marB="0"/>
                </a:tc>
                <a:extLst>
                  <a:ext uri="{0D108BD9-81ED-4DB2-BD59-A6C34878D82A}">
                    <a16:rowId xmlns:a16="http://schemas.microsoft.com/office/drawing/2014/main" val="10000"/>
                  </a:ext>
                </a:extLst>
              </a:tr>
              <a:tr h="1093100">
                <a:tc>
                  <a:txBody>
                    <a:bodyPr/>
                    <a:lstStyle/>
                    <a:p>
                      <a:pPr marL="86360">
                        <a:spcBef>
                          <a:spcPts val="305"/>
                        </a:spcBef>
                        <a:spcAft>
                          <a:spcPts val="0"/>
                        </a:spcAft>
                      </a:pPr>
                      <a:r>
                        <a:rPr lang="tr-TR" sz="2000" dirty="0">
                          <a:effectLst/>
                        </a:rPr>
                        <a:t>Hazırlık sınıfı olmayan, 1. yabancı dili Fransızca olan okullarda:</a:t>
                      </a:r>
                    </a:p>
                    <a:p>
                      <a:pPr marL="86360">
                        <a:spcBef>
                          <a:spcPts val="305"/>
                        </a:spcBef>
                        <a:spcAft>
                          <a:spcPts val="0"/>
                        </a:spcAft>
                      </a:pPr>
                      <a:r>
                        <a:rPr lang="tr-TR" sz="2000" dirty="0">
                          <a:effectLst/>
                        </a:rPr>
                        <a:t>4 yıllık lise eğitimi sonunda 1. yabancı dil Fransızca ders saatleri toplamı: 648 ders saati</a:t>
                      </a:r>
                      <a:endParaRPr lang="tr-TR" sz="2000" dirty="0">
                        <a:effectLst/>
                        <a:latin typeface="Calibri"/>
                        <a:ea typeface="Calibri"/>
                        <a:cs typeface="Calibri"/>
                      </a:endParaRPr>
                    </a:p>
                  </a:txBody>
                  <a:tcPr marL="0" marR="0" marT="0" marB="0"/>
                </a:tc>
                <a:extLst>
                  <a:ext uri="{0D108BD9-81ED-4DB2-BD59-A6C34878D82A}">
                    <a16:rowId xmlns:a16="http://schemas.microsoft.com/office/drawing/2014/main" val="10001"/>
                  </a:ext>
                </a:extLst>
              </a:tr>
              <a:tr h="1093100">
                <a:tc>
                  <a:txBody>
                    <a:bodyPr/>
                    <a:lstStyle/>
                    <a:p>
                      <a:pPr marL="86360">
                        <a:spcBef>
                          <a:spcPts val="305"/>
                        </a:spcBef>
                        <a:spcAft>
                          <a:spcPts val="0"/>
                        </a:spcAft>
                      </a:pPr>
                      <a:r>
                        <a:rPr lang="tr-TR" sz="2000" dirty="0">
                          <a:effectLst/>
                        </a:rPr>
                        <a:t>Hazırlık sınıfı bulunan ve 2. yabancı dili Fransızca olan okullarda: </a:t>
                      </a:r>
                    </a:p>
                    <a:p>
                      <a:pPr marL="86360">
                        <a:spcBef>
                          <a:spcPts val="305"/>
                        </a:spcBef>
                        <a:spcAft>
                          <a:spcPts val="0"/>
                        </a:spcAft>
                      </a:pPr>
                      <a:r>
                        <a:rPr lang="tr-TR" sz="2000" dirty="0">
                          <a:effectLst/>
                        </a:rPr>
                        <a:t>Hazırlık + 4 yıllık lise eğitimi sonunda 2. yabancı dil Fransızca ders saatleri toplamı: 432 ders saati</a:t>
                      </a:r>
                      <a:endParaRPr lang="tr-TR" sz="2000" dirty="0">
                        <a:effectLst/>
                        <a:latin typeface="Calibri"/>
                        <a:ea typeface="Calibri"/>
                        <a:cs typeface="Calibri"/>
                      </a:endParaRPr>
                    </a:p>
                  </a:txBody>
                  <a:tcPr marL="0" marR="0" marT="0" marB="0"/>
                </a:tc>
                <a:extLst>
                  <a:ext uri="{0D108BD9-81ED-4DB2-BD59-A6C34878D82A}">
                    <a16:rowId xmlns:a16="http://schemas.microsoft.com/office/drawing/2014/main" val="10002"/>
                  </a:ext>
                </a:extLst>
              </a:tr>
              <a:tr h="1093100">
                <a:tc>
                  <a:txBody>
                    <a:bodyPr/>
                    <a:lstStyle/>
                    <a:p>
                      <a:pPr marL="86360">
                        <a:spcBef>
                          <a:spcPts val="305"/>
                        </a:spcBef>
                        <a:spcAft>
                          <a:spcPts val="0"/>
                        </a:spcAft>
                      </a:pPr>
                      <a:r>
                        <a:rPr lang="tr-TR" sz="2000" dirty="0">
                          <a:effectLst/>
                        </a:rPr>
                        <a:t>2. yabancı dili Fransızca olan okullarda:</a:t>
                      </a:r>
                    </a:p>
                    <a:p>
                      <a:pPr marL="86360">
                        <a:spcBef>
                          <a:spcPts val="305"/>
                        </a:spcBef>
                        <a:spcAft>
                          <a:spcPts val="0"/>
                        </a:spcAft>
                      </a:pPr>
                      <a:r>
                        <a:rPr lang="tr-TR" sz="2000" dirty="0">
                          <a:effectLst/>
                        </a:rPr>
                        <a:t>4 yıllık lise eğitimi sonunda 2. yabancı dil Fransızca ders saatleri toplamı: 288 ders saati</a:t>
                      </a:r>
                      <a:endParaRPr lang="tr-TR" sz="2000" dirty="0">
                        <a:effectLst/>
                        <a:latin typeface="Calibri"/>
                        <a:ea typeface="Calibri"/>
                        <a:cs typeface="Calibri"/>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3467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solidFill>
                  <a:prstClr val="black">
                    <a:tint val="75000"/>
                  </a:prstClr>
                </a:solidFill>
              </a:rPr>
              <a:pPr/>
              <a:t>44</a:t>
            </a:fld>
            <a:endParaRPr lang="tr-TR" dirty="0">
              <a:solidFill>
                <a:prstClr val="black">
                  <a:tint val="75000"/>
                </a:prstClr>
              </a:solidFill>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solidFill>
                  <a:prstClr val="black"/>
                </a:solidFill>
              </a:rPr>
              <a:t>		</a:t>
            </a:r>
            <a:endParaRPr lang="tr-TR" sz="2400" b="1" dirty="0">
              <a:solidFill>
                <a:prstClr val="white"/>
              </a:solidFill>
            </a:endParaRPr>
          </a:p>
          <a:p>
            <a:pPr lvl="1"/>
            <a:r>
              <a:rPr lang="tr-TR" sz="2400" b="1" dirty="0">
                <a:solidFill>
                  <a:prstClr val="white"/>
                </a:solidFill>
              </a:rPr>
              <a:t> </a:t>
            </a:r>
            <a:r>
              <a:rPr lang="tr-TR" sz="2400" b="1" dirty="0" smtClean="0">
                <a:solidFill>
                  <a:prstClr val="white"/>
                </a:solidFill>
              </a:rPr>
              <a:t>                     Programda Yapılan Değişiklikler - I   </a:t>
            </a:r>
            <a:endParaRPr lang="tr-TR" sz="2400" b="1" dirty="0">
              <a:solidFill>
                <a:prstClr val="white"/>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İçerik Yer Tutucusu 1"/>
          <p:cNvSpPr>
            <a:spLocks noGrp="1"/>
          </p:cNvSpPr>
          <p:nvPr>
            <p:ph idx="1"/>
          </p:nvPr>
        </p:nvSpPr>
        <p:spPr>
          <a:xfrm>
            <a:off x="457200" y="1600200"/>
            <a:ext cx="7931224" cy="4525963"/>
          </a:xfrm>
        </p:spPr>
        <p:txBody>
          <a:bodyPr/>
          <a:lstStyle/>
          <a:p>
            <a:r>
              <a:rPr lang="tr-TR" sz="2000" b="1" dirty="0"/>
              <a:t>Fransızca Dersi Öğretim Programı’nın tamamı </a:t>
            </a:r>
            <a:r>
              <a:rPr lang="tr-TR" sz="2000" b="1" dirty="0" err="1"/>
              <a:t>Türkçe’dir</a:t>
            </a:r>
            <a:r>
              <a:rPr lang="tr-TR" sz="2000" b="1" dirty="0"/>
              <a:t>. </a:t>
            </a:r>
            <a:endParaRPr lang="tr-TR" sz="2000" b="1" dirty="0" smtClean="0"/>
          </a:p>
          <a:p>
            <a:r>
              <a:rPr lang="it-IT" sz="2000" b="1" dirty="0"/>
              <a:t>Geleneksel ve dilbilgisel yönteme dayalıdır</a:t>
            </a:r>
            <a:r>
              <a:rPr lang="it-IT" sz="2000" b="1" dirty="0" smtClean="0"/>
              <a:t>.</a:t>
            </a:r>
            <a:endParaRPr lang="tr-TR" sz="2000" b="1" dirty="0" smtClean="0"/>
          </a:p>
          <a:p>
            <a:r>
              <a:rPr lang="tr-TR" sz="2000" b="1" dirty="0" smtClean="0"/>
              <a:t>531 </a:t>
            </a:r>
            <a:r>
              <a:rPr lang="tr-TR" sz="2000" b="1" dirty="0" smtClean="0"/>
              <a:t>sayfa                              </a:t>
            </a:r>
            <a:endParaRPr lang="tr-TR" sz="2000" b="1" dirty="0" smtClean="0"/>
          </a:p>
          <a:p>
            <a:r>
              <a:rPr lang="tr-TR" sz="2000" b="1" dirty="0" smtClean="0"/>
              <a:t>16 okul türü</a:t>
            </a:r>
          </a:p>
          <a:p>
            <a:r>
              <a:rPr lang="tr-TR" sz="2000" b="1" dirty="0" smtClean="0"/>
              <a:t>Okul türüne </a:t>
            </a:r>
            <a:r>
              <a:rPr lang="tr-TR" sz="2000" b="1" dirty="0" smtClean="0"/>
              <a:t>göre, A </a:t>
            </a:r>
            <a:r>
              <a:rPr lang="tr-TR" sz="2000" b="1" dirty="0"/>
              <a:t>1 düzeyinden başlayarak C 1 düzeyine kadar </a:t>
            </a:r>
            <a:r>
              <a:rPr lang="tr-TR" sz="2000" b="1" dirty="0" smtClean="0"/>
              <a:t>listelenmişken</a:t>
            </a:r>
          </a:p>
          <a:p>
            <a:r>
              <a:rPr lang="tr-TR" sz="2000" b="1" dirty="0" smtClean="0"/>
              <a:t>Kazanım sayısı (5108 toplam )1805</a:t>
            </a:r>
          </a:p>
          <a:p>
            <a:r>
              <a:rPr lang="tr-TR" sz="2000" b="1" dirty="0" smtClean="0"/>
              <a:t>Açıklamalar bölümü oldukça karışık</a:t>
            </a:r>
          </a:p>
          <a:p>
            <a:r>
              <a:rPr lang="tr-TR" sz="2000" b="1" dirty="0"/>
              <a:t>Konuşma : </a:t>
            </a:r>
            <a:r>
              <a:rPr lang="tr-TR" sz="2000" b="1" dirty="0" smtClean="0"/>
              <a:t> % </a:t>
            </a:r>
            <a:r>
              <a:rPr lang="tr-TR" sz="2000" b="1" dirty="0"/>
              <a:t>35,96</a:t>
            </a:r>
          </a:p>
          <a:p>
            <a:r>
              <a:rPr lang="tr-TR" sz="2000" b="1" dirty="0"/>
              <a:t>Yazma : </a:t>
            </a:r>
            <a:r>
              <a:rPr lang="tr-TR" sz="2000" b="1" dirty="0" smtClean="0"/>
              <a:t>      % </a:t>
            </a:r>
            <a:r>
              <a:rPr lang="tr-TR" sz="2000" b="1" dirty="0"/>
              <a:t>23,60</a:t>
            </a:r>
          </a:p>
          <a:p>
            <a:r>
              <a:rPr lang="tr-TR" sz="2000" b="1" dirty="0"/>
              <a:t>Okuma : </a:t>
            </a:r>
            <a:r>
              <a:rPr lang="tr-TR" sz="2000" b="1" dirty="0" smtClean="0"/>
              <a:t>    % </a:t>
            </a:r>
            <a:r>
              <a:rPr lang="tr-TR" sz="2000" b="1" dirty="0"/>
              <a:t>21,66</a:t>
            </a:r>
          </a:p>
          <a:p>
            <a:r>
              <a:rPr lang="tr-TR" sz="2000" b="1" dirty="0"/>
              <a:t>Dinleme : </a:t>
            </a:r>
            <a:r>
              <a:rPr lang="tr-TR" sz="2000" b="1" dirty="0" smtClean="0"/>
              <a:t>  % </a:t>
            </a:r>
            <a:r>
              <a:rPr lang="tr-TR" sz="2000" b="1" dirty="0"/>
              <a:t>18,78</a:t>
            </a:r>
            <a:endParaRPr lang="tr-TR" sz="2000" b="1" dirty="0" smtClean="0"/>
          </a:p>
          <a:p>
            <a:pPr marL="0" indent="0">
              <a:buNone/>
            </a:pPr>
            <a:endParaRPr lang="tr-TR" dirty="0" smtClean="0"/>
          </a:p>
        </p:txBody>
      </p:sp>
      <p:sp>
        <p:nvSpPr>
          <p:cNvPr id="8" name="Dikdörtgen 7"/>
          <p:cNvSpPr/>
          <p:nvPr/>
        </p:nvSpPr>
        <p:spPr>
          <a:xfrm>
            <a:off x="2699792" y="1196752"/>
            <a:ext cx="2339643" cy="400110"/>
          </a:xfrm>
          <a:prstGeom prst="rect">
            <a:avLst/>
          </a:prstGeom>
        </p:spPr>
        <p:txBody>
          <a:bodyPr wrap="square">
            <a:spAutoFit/>
          </a:bodyPr>
          <a:lstStyle/>
          <a:p>
            <a:r>
              <a:rPr lang="tr-TR" sz="2000" b="1" u="sng" dirty="0">
                <a:solidFill>
                  <a:prstClr val="black"/>
                </a:solidFill>
              </a:rPr>
              <a:t>Eski </a:t>
            </a:r>
            <a:r>
              <a:rPr lang="tr-TR" sz="2000" b="1" u="sng" dirty="0" smtClean="0">
                <a:solidFill>
                  <a:prstClr val="black"/>
                </a:solidFill>
              </a:rPr>
              <a:t>Hali</a:t>
            </a:r>
            <a:endParaRPr lang="tr-TR" sz="2000" b="1" u="sng" dirty="0">
              <a:solidFill>
                <a:prstClr val="black"/>
              </a:solidFill>
            </a:endParaRPr>
          </a:p>
        </p:txBody>
      </p:sp>
    </p:spTree>
    <p:extLst>
      <p:ext uri="{BB962C8B-B14F-4D97-AF65-F5344CB8AC3E}">
        <p14:creationId xmlns:p14="http://schemas.microsoft.com/office/powerpoint/2010/main" val="21847076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solidFill>
                  <a:prstClr val="black">
                    <a:tint val="75000"/>
                  </a:prstClr>
                </a:solidFill>
              </a:rPr>
              <a:pPr/>
              <a:t>45</a:t>
            </a:fld>
            <a:endParaRPr lang="tr-TR" dirty="0">
              <a:solidFill>
                <a:prstClr val="black">
                  <a:tint val="75000"/>
                </a:prstClr>
              </a:solidFill>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solidFill>
                  <a:prstClr val="black"/>
                </a:solidFill>
              </a:rPr>
              <a:t>		</a:t>
            </a:r>
            <a:endParaRPr lang="tr-TR" sz="2400" b="1" dirty="0">
              <a:solidFill>
                <a:prstClr val="white"/>
              </a:solidFill>
            </a:endParaRPr>
          </a:p>
          <a:p>
            <a:pPr lvl="1"/>
            <a:r>
              <a:rPr lang="tr-TR" sz="2400" b="1" dirty="0">
                <a:solidFill>
                  <a:prstClr val="white"/>
                </a:solidFill>
              </a:rPr>
              <a:t> </a:t>
            </a:r>
            <a:r>
              <a:rPr lang="tr-TR" sz="2400" b="1" dirty="0" smtClean="0">
                <a:solidFill>
                  <a:prstClr val="white"/>
                </a:solidFill>
              </a:rPr>
              <a:t>                         Programda Yapılan Değişiklikler - II   </a:t>
            </a:r>
            <a:endParaRPr lang="tr-TR" sz="2400" b="1" dirty="0">
              <a:solidFill>
                <a:prstClr val="white"/>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İçerik Yer Tutucusu 1"/>
          <p:cNvSpPr>
            <a:spLocks noGrp="1"/>
          </p:cNvSpPr>
          <p:nvPr>
            <p:ph idx="1"/>
          </p:nvPr>
        </p:nvSpPr>
        <p:spPr>
          <a:xfrm>
            <a:off x="457200" y="1772816"/>
            <a:ext cx="7931224" cy="4680519"/>
          </a:xfrm>
        </p:spPr>
        <p:txBody>
          <a:bodyPr>
            <a:normAutofit fontScale="85000" lnSpcReduction="10000"/>
          </a:bodyPr>
          <a:lstStyle/>
          <a:p>
            <a:r>
              <a:rPr lang="tr-TR" sz="2000" b="1" dirty="0" smtClean="0"/>
              <a:t>Giriş bölümü Türkçe, </a:t>
            </a:r>
            <a:r>
              <a:rPr lang="tr-TR" sz="2000" b="1" dirty="0"/>
              <a:t>k</a:t>
            </a:r>
            <a:r>
              <a:rPr lang="tr-TR" sz="2000" b="1" dirty="0" smtClean="0"/>
              <a:t>azanımlar </a:t>
            </a:r>
            <a:r>
              <a:rPr lang="tr-TR" sz="2000" b="1" dirty="0"/>
              <a:t>tablosu </a:t>
            </a:r>
            <a:r>
              <a:rPr lang="tr-TR" sz="2000" b="1" dirty="0" err="1"/>
              <a:t>Fransızca’dır</a:t>
            </a:r>
            <a:r>
              <a:rPr lang="tr-TR" sz="2000" b="1" dirty="0" smtClean="0"/>
              <a:t>.</a:t>
            </a:r>
          </a:p>
          <a:p>
            <a:r>
              <a:rPr lang="tr-TR" sz="2000" b="1" dirty="0"/>
              <a:t>İletişimsel/eklektik yaklaşım </a:t>
            </a:r>
            <a:r>
              <a:rPr lang="tr-TR" sz="2000" b="1" dirty="0" smtClean="0"/>
              <a:t>benimsenmiştir.</a:t>
            </a:r>
            <a:endParaRPr lang="tr-TR" sz="2000" b="1" dirty="0" smtClean="0"/>
          </a:p>
          <a:p>
            <a:r>
              <a:rPr lang="tr-TR" sz="2000" b="1" dirty="0" smtClean="0"/>
              <a:t>84 sayfa</a:t>
            </a:r>
          </a:p>
          <a:p>
            <a:r>
              <a:rPr lang="tr-TR" sz="2000" b="1" dirty="0" smtClean="0"/>
              <a:t>1 Okul Türü</a:t>
            </a:r>
          </a:p>
          <a:p>
            <a:r>
              <a:rPr lang="tr-TR" sz="2000" b="1" dirty="0" smtClean="0"/>
              <a:t>Seviyelere göre</a:t>
            </a:r>
          </a:p>
          <a:p>
            <a:r>
              <a:rPr lang="tr-TR" sz="2000" b="1" dirty="0"/>
              <a:t>A1 düzeyinden başlayarak </a:t>
            </a:r>
            <a:r>
              <a:rPr lang="tr-TR" sz="2000" b="1" dirty="0" smtClean="0"/>
              <a:t>C1 </a:t>
            </a:r>
            <a:r>
              <a:rPr lang="tr-TR" sz="2000" b="1" dirty="0"/>
              <a:t>düzeyine kadar her seviyede uygun temalara yer verilerek </a:t>
            </a:r>
            <a:r>
              <a:rPr lang="tr-TR" sz="2000" b="1" dirty="0" smtClean="0"/>
              <a:t>dağıtılmıştır.</a:t>
            </a:r>
            <a:endParaRPr lang="tr-TR" sz="2000" b="1" dirty="0" smtClean="0"/>
          </a:p>
          <a:p>
            <a:r>
              <a:rPr lang="tr-TR" sz="2000" b="1" dirty="0" smtClean="0"/>
              <a:t>Kazanım sayısı 764.</a:t>
            </a:r>
          </a:p>
          <a:p>
            <a:r>
              <a:rPr lang="tr-TR" sz="2000" b="1" dirty="0" smtClean="0"/>
              <a:t>Açıklamalar bölümü yerine örnek </a:t>
            </a:r>
            <a:r>
              <a:rPr lang="tr-TR" sz="2000" b="1" dirty="0" smtClean="0"/>
              <a:t>cümleler, sade ve basit olarak verilmiştir.</a:t>
            </a:r>
            <a:endParaRPr lang="tr-TR" sz="2000" b="1" dirty="0" smtClean="0"/>
          </a:p>
          <a:p>
            <a:r>
              <a:rPr lang="tr-TR" sz="2000" b="1" dirty="0"/>
              <a:t>Konuşma : % 42,37</a:t>
            </a:r>
          </a:p>
          <a:p>
            <a:r>
              <a:rPr lang="tr-TR" sz="2000" b="1" dirty="0"/>
              <a:t>Yazma : </a:t>
            </a:r>
            <a:r>
              <a:rPr lang="tr-TR" sz="2000" b="1" dirty="0" smtClean="0"/>
              <a:t>     % </a:t>
            </a:r>
            <a:r>
              <a:rPr lang="tr-TR" sz="2000" b="1" dirty="0"/>
              <a:t>20,79</a:t>
            </a:r>
          </a:p>
          <a:p>
            <a:r>
              <a:rPr lang="tr-TR" sz="2000" b="1" dirty="0"/>
              <a:t>Okuma : </a:t>
            </a:r>
            <a:r>
              <a:rPr lang="tr-TR" sz="2000" b="1" dirty="0" smtClean="0"/>
              <a:t>    % </a:t>
            </a:r>
            <a:r>
              <a:rPr lang="tr-TR" sz="2000" b="1" dirty="0"/>
              <a:t>18,29</a:t>
            </a:r>
          </a:p>
          <a:p>
            <a:r>
              <a:rPr lang="tr-TR" sz="2000" b="1" dirty="0"/>
              <a:t>Dinleme : </a:t>
            </a:r>
            <a:r>
              <a:rPr lang="tr-TR" sz="2000" b="1" dirty="0" smtClean="0"/>
              <a:t>  % </a:t>
            </a:r>
            <a:r>
              <a:rPr lang="tr-TR" sz="2000" b="1" dirty="0"/>
              <a:t>18,55</a:t>
            </a:r>
            <a:endParaRPr lang="tr-TR" sz="2000" b="1" dirty="0" smtClean="0"/>
          </a:p>
          <a:p>
            <a:r>
              <a:rPr lang="tr-TR" sz="2000" b="1" dirty="0" smtClean="0"/>
              <a:t>Kitap yazarlarına yönelik öneriler bölümü bulunmaktadır.</a:t>
            </a:r>
          </a:p>
          <a:p>
            <a:r>
              <a:rPr lang="tr-TR" sz="2000" b="1" dirty="0" smtClean="0"/>
              <a:t>Uygulamada yardımcı olabilecek </a:t>
            </a:r>
            <a:r>
              <a:rPr lang="tr-TR" sz="2000" b="1" dirty="0" smtClean="0"/>
              <a:t>materyal </a:t>
            </a:r>
            <a:r>
              <a:rPr lang="tr-TR" sz="2000" b="1" dirty="0" smtClean="0"/>
              <a:t>tablosu eklendi.	</a:t>
            </a:r>
          </a:p>
          <a:p>
            <a:r>
              <a:rPr lang="tr-TR" sz="2000" b="1" dirty="0" smtClean="0"/>
              <a:t>“</a:t>
            </a:r>
            <a:r>
              <a:rPr lang="tr-TR" sz="2000" b="1" dirty="0"/>
              <a:t>S</a:t>
            </a:r>
            <a:r>
              <a:rPr lang="tr-TR" sz="2000" b="1" dirty="0" smtClean="0"/>
              <a:t>özcük </a:t>
            </a:r>
            <a:r>
              <a:rPr lang="tr-TR" sz="2000" b="1" dirty="0"/>
              <a:t>ve terimler” bölümü yerine daha işlevsel olan internet linkleri </a:t>
            </a:r>
            <a:r>
              <a:rPr lang="tr-TR" sz="2000" b="1" dirty="0" smtClean="0"/>
              <a:t>önerilmiştir.</a:t>
            </a:r>
          </a:p>
          <a:p>
            <a:endParaRPr lang="tr-TR" sz="2000" b="1" dirty="0" smtClean="0"/>
          </a:p>
        </p:txBody>
      </p:sp>
      <p:sp>
        <p:nvSpPr>
          <p:cNvPr id="3" name="Dikdörtgen 2"/>
          <p:cNvSpPr/>
          <p:nvPr/>
        </p:nvSpPr>
        <p:spPr>
          <a:xfrm>
            <a:off x="2903506" y="1266252"/>
            <a:ext cx="1885972" cy="400110"/>
          </a:xfrm>
          <a:prstGeom prst="rect">
            <a:avLst/>
          </a:prstGeom>
        </p:spPr>
        <p:txBody>
          <a:bodyPr wrap="square">
            <a:spAutoFit/>
          </a:bodyPr>
          <a:lstStyle/>
          <a:p>
            <a:r>
              <a:rPr lang="tr-TR" sz="2000" b="1" u="sng" dirty="0" smtClean="0">
                <a:solidFill>
                  <a:prstClr val="black"/>
                </a:solidFill>
              </a:rPr>
              <a:t>Yeni Hali</a:t>
            </a:r>
            <a:endParaRPr lang="tr-TR" sz="2000" b="1" u="sng" dirty="0">
              <a:solidFill>
                <a:prstClr val="black"/>
              </a:solidFill>
            </a:endParaRPr>
          </a:p>
        </p:txBody>
      </p:sp>
    </p:spTree>
    <p:extLst>
      <p:ext uri="{BB962C8B-B14F-4D97-AF65-F5344CB8AC3E}">
        <p14:creationId xmlns:p14="http://schemas.microsoft.com/office/powerpoint/2010/main" val="35605354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3629" y="4725144"/>
            <a:ext cx="8229600" cy="1368152"/>
          </a:xfrm>
        </p:spPr>
        <p:txBody>
          <a:bodyPr>
            <a:normAutofit/>
          </a:bodyPr>
          <a:lstStyle/>
          <a:p>
            <a:pPr algn="l"/>
            <a:r>
              <a:rPr lang="tr-TR" sz="1800" dirty="0"/>
              <a:t>28 Ekim 2016 tarih ve 29871 sayılı Resmi </a:t>
            </a:r>
            <a:r>
              <a:rPr lang="tr-TR" sz="1800" dirty="0" err="1"/>
              <a:t>Gazete’de</a:t>
            </a:r>
            <a:r>
              <a:rPr lang="tr-TR" sz="1800" dirty="0"/>
              <a:t> yayımlanan “Milli Eğitim Bakanlığı Ortaöğretim Kurumları Yönetmeliğinde Değişiklik Yapılmasına Dair Yönetmelik</a:t>
            </a:r>
            <a:r>
              <a:rPr lang="tr-TR" sz="1800" dirty="0" smtClean="0"/>
              <a:t>” hükmü uyarınca «</a:t>
            </a:r>
            <a:r>
              <a:rPr lang="tr-TR" sz="1800" b="1" i="1" dirty="0"/>
              <a:t>yabancı dil derslerinin </a:t>
            </a:r>
            <a:r>
              <a:rPr lang="tr-TR" sz="1800" b="1" i="1" dirty="0" smtClean="0"/>
              <a:t>sınavlarının </a:t>
            </a:r>
            <a:r>
              <a:rPr lang="tr-TR" sz="1800" b="1" i="1" dirty="0"/>
              <a:t>dinleme, konuşma, okuma ve yazma becerilerini ölçmek için yazılı ve uygulamalı </a:t>
            </a:r>
            <a:r>
              <a:rPr lang="tr-TR" sz="1800" b="1" i="1" dirty="0" smtClean="0"/>
              <a:t>olarak</a:t>
            </a:r>
            <a:r>
              <a:rPr lang="tr-TR" sz="1800" dirty="0" smtClean="0"/>
              <a:t>» yapılması…</a:t>
            </a:r>
            <a:endParaRPr lang="tr-TR" sz="1800" dirty="0"/>
          </a:p>
        </p:txBody>
      </p:sp>
      <p:sp>
        <p:nvSpPr>
          <p:cNvPr id="7" name="6 Slayt Numarası Yer Tutucusu"/>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02AE8C-89A5-4776-B8A4-6A83B52B81B0}" type="slidenum">
              <a:rPr kumimoji="0" lang="tr-T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tr-T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tr-TR" sz="2400" b="1" i="0" u="none" strike="noStrike" kern="1200" cap="none" spc="0" normalizeH="0" baseline="0" noProof="0" dirty="0" smtClean="0">
                <a:ln>
                  <a:noFill/>
                </a:ln>
                <a:solidFill>
                  <a:prstClr val="white"/>
                </a:solidFill>
                <a:effectLst/>
                <a:uLnTx/>
                <a:uFillTx/>
                <a:latin typeface="Calibri"/>
                <a:ea typeface="+mn-ea"/>
                <a:cs typeface="+mn-cs"/>
              </a:rPr>
              <a:t>Ölçme </a:t>
            </a:r>
            <a:r>
              <a:rPr kumimoji="0" lang="tr-TR" sz="2400" b="1" i="0" u="none" strike="noStrike" kern="1200" cap="none" spc="0" normalizeH="0" baseline="0" noProof="0" dirty="0">
                <a:ln>
                  <a:noFill/>
                </a:ln>
                <a:solidFill>
                  <a:prstClr val="white"/>
                </a:solidFill>
                <a:effectLst/>
                <a:uLnTx/>
                <a:uFillTx/>
                <a:latin typeface="Calibri"/>
                <a:ea typeface="+mn-ea"/>
                <a:cs typeface="+mn-cs"/>
              </a:rPr>
              <a:t>ve Değerlendirme Yaklaşımı</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9" name="2 İçerik Yer Tutucusu"/>
          <p:cNvSpPr txBox="1">
            <a:spLocks/>
          </p:cNvSpPr>
          <p:nvPr/>
        </p:nvSpPr>
        <p:spPr>
          <a:xfrm>
            <a:off x="4580641" y="1340768"/>
            <a:ext cx="3844045"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0" i="0" u="none" strike="noStrike" kern="1200" cap="none" spc="0" normalizeH="0" baseline="0" noProof="0" dirty="0">
                <a:ln>
                  <a:noFill/>
                </a:ln>
                <a:solidFill>
                  <a:prstClr val="black"/>
                </a:solidFill>
                <a:effectLst/>
                <a:uLnTx/>
                <a:uFillTx/>
                <a:latin typeface="Calibri"/>
                <a:ea typeface="+mn-ea"/>
                <a:cs typeface="+mn-cs"/>
              </a:rPr>
              <a:t>Öğrencilerin, programla kazandırılması hedeflenen bilgi ve becerileri ne oranda edindiğinin tespitinde kullanılan ölçme ve değerlendirme uygulamaları sürekli </a:t>
            </a:r>
            <a:r>
              <a:rPr kumimoji="0" lang="tr-TR" sz="2400" b="0" i="0" u="none" strike="noStrike" kern="1200" cap="none" spc="0" normalizeH="0" baseline="0" noProof="0" dirty="0" smtClean="0">
                <a:ln>
                  <a:noFill/>
                </a:ln>
                <a:solidFill>
                  <a:prstClr val="black"/>
                </a:solidFill>
                <a:effectLst/>
                <a:uLnTx/>
                <a:uFillTx/>
                <a:latin typeface="Calibri"/>
                <a:ea typeface="+mn-ea"/>
                <a:cs typeface="+mn-cs"/>
              </a:rPr>
              <a:t>olmalıdır.</a:t>
            </a:r>
            <a:endParaRPr kumimoji="0" lang="tr-TR" sz="20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10" name="2 İçerik Yer Tutucusu"/>
          <p:cNvSpPr txBox="1">
            <a:spLocks/>
          </p:cNvSpPr>
          <p:nvPr/>
        </p:nvSpPr>
        <p:spPr>
          <a:xfrm>
            <a:off x="611560" y="1052736"/>
            <a:ext cx="7643639"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tr-TR" sz="2000" b="1" i="0" u="none" strike="noStrike" kern="1200" cap="none" spc="0" normalizeH="0" baseline="0" noProof="0" dirty="0">
              <a:ln>
                <a:noFill/>
              </a:ln>
              <a:solidFill>
                <a:prstClr val="black"/>
              </a:solidFill>
              <a:effectLst/>
              <a:uLnTx/>
              <a:uFillTx/>
              <a:latin typeface="Calibri"/>
              <a:ea typeface="+mn-ea"/>
              <a:cs typeface="Arial" pitchFamily="34" charset="0"/>
            </a:endParaRPr>
          </a:p>
        </p:txBody>
      </p:sp>
      <p:pic>
        <p:nvPicPr>
          <p:cNvPr id="1026" name="Picture 2" descr="dil öğretimi değer görsel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84785"/>
            <a:ext cx="2857500"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350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47</a:t>
            </a:fld>
            <a:endParaRPr lang="tr-TR" dirty="0"/>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Dikdörtgen 1"/>
          <p:cNvSpPr/>
          <p:nvPr/>
        </p:nvSpPr>
        <p:spPr>
          <a:xfrm>
            <a:off x="431032" y="1556792"/>
            <a:ext cx="8389440" cy="1969770"/>
          </a:xfrm>
          <a:prstGeom prst="rect">
            <a:avLst/>
          </a:prstGeom>
        </p:spPr>
        <p:txBody>
          <a:bodyPr wrap="square">
            <a:spAutoFit/>
          </a:bodyPr>
          <a:lstStyle/>
          <a:p>
            <a:endParaRPr lang="tr-TR" sz="1400" dirty="0"/>
          </a:p>
          <a:p>
            <a:r>
              <a:rPr lang="tr-TR" dirty="0"/>
              <a:t> </a:t>
            </a:r>
            <a:endParaRPr lang="tr-TR" sz="1400" dirty="0"/>
          </a:p>
          <a:p>
            <a:r>
              <a:rPr lang="tr-TR" dirty="0"/>
              <a:t> </a:t>
            </a:r>
            <a:endParaRPr lang="tr-TR" sz="1400" dirty="0"/>
          </a:p>
          <a:p>
            <a:r>
              <a:rPr lang="tr-TR" dirty="0"/>
              <a:t> </a:t>
            </a:r>
            <a:endParaRPr lang="tr-TR" sz="1400" dirty="0"/>
          </a:p>
          <a:p>
            <a:r>
              <a:rPr lang="tr-TR" dirty="0"/>
              <a:t> </a:t>
            </a:r>
            <a:endParaRPr lang="tr-TR" sz="1400" dirty="0"/>
          </a:p>
          <a:p>
            <a:pPr lvl="1">
              <a:lnSpc>
                <a:spcPct val="150000"/>
              </a:lnSpc>
            </a:pPr>
            <a:endParaRPr lang="tr-TR" sz="2400" b="1" dirty="0" smtClean="0"/>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1376362"/>
            <a:ext cx="65151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2596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48</a:t>
            </a:fld>
            <a:endParaRPr lang="tr-TR" dirty="0"/>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2" name="Dikdörtgen 1"/>
          <p:cNvSpPr/>
          <p:nvPr/>
        </p:nvSpPr>
        <p:spPr>
          <a:xfrm>
            <a:off x="431032" y="1556792"/>
            <a:ext cx="8389440" cy="1969770"/>
          </a:xfrm>
          <a:prstGeom prst="rect">
            <a:avLst/>
          </a:prstGeom>
        </p:spPr>
        <p:txBody>
          <a:bodyPr wrap="square">
            <a:spAutoFit/>
          </a:bodyPr>
          <a:lstStyle/>
          <a:p>
            <a:endParaRPr lang="tr-TR" sz="1400" dirty="0"/>
          </a:p>
          <a:p>
            <a:r>
              <a:rPr lang="tr-TR" dirty="0"/>
              <a:t> </a:t>
            </a:r>
            <a:endParaRPr lang="tr-TR" sz="1400" dirty="0"/>
          </a:p>
          <a:p>
            <a:r>
              <a:rPr lang="tr-TR" dirty="0"/>
              <a:t> </a:t>
            </a:r>
            <a:endParaRPr lang="tr-TR" sz="1400" dirty="0"/>
          </a:p>
          <a:p>
            <a:r>
              <a:rPr lang="tr-TR" dirty="0"/>
              <a:t> </a:t>
            </a:r>
            <a:endParaRPr lang="tr-TR" sz="1400" dirty="0"/>
          </a:p>
          <a:p>
            <a:r>
              <a:rPr lang="tr-TR" dirty="0"/>
              <a:t> </a:t>
            </a:r>
            <a:endParaRPr lang="tr-TR" sz="1400" dirty="0"/>
          </a:p>
          <a:p>
            <a:pPr lvl="1">
              <a:lnSpc>
                <a:spcPct val="150000"/>
              </a:lnSpc>
            </a:pPr>
            <a:endParaRPr lang="tr-TR" sz="2400" b="1" dirty="0" smtClean="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4" y="1254273"/>
            <a:ext cx="7074991" cy="519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1652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49</a:t>
            </a:fld>
            <a:endParaRPr lang="tr-TR" dirty="0"/>
          </a:p>
        </p:txBody>
      </p:sp>
      <p:sp>
        <p:nvSpPr>
          <p:cNvPr id="5" name="2 İçerik Yer Tutucusu"/>
          <p:cNvSpPr txBox="1">
            <a:spLocks/>
          </p:cNvSpPr>
          <p:nvPr/>
        </p:nvSpPr>
        <p:spPr>
          <a:xfrm>
            <a:off x="0" y="-6172"/>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III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4" name="Dikdörtgen 3"/>
          <p:cNvSpPr/>
          <p:nvPr/>
        </p:nvSpPr>
        <p:spPr>
          <a:xfrm>
            <a:off x="755576" y="1679902"/>
            <a:ext cx="6912768" cy="4247317"/>
          </a:xfrm>
          <a:prstGeom prst="rect">
            <a:avLst/>
          </a:prstGeom>
        </p:spPr>
        <p:txBody>
          <a:bodyPr wrap="square">
            <a:spAutoFit/>
          </a:bodyPr>
          <a:lstStyle/>
          <a:p>
            <a:pPr marL="400050" lvl="0" indent="-400050">
              <a:buFont typeface="+mj-lt"/>
              <a:buAutoNum type="romanUcPeriod"/>
            </a:pPr>
            <a:r>
              <a:rPr lang="tr-TR" b="1" dirty="0" err="1" smtClean="0"/>
              <a:t>Comptétez</a:t>
            </a:r>
            <a:r>
              <a:rPr lang="tr-TR" b="1" dirty="0" smtClean="0"/>
              <a:t> le </a:t>
            </a:r>
            <a:r>
              <a:rPr lang="tr-TR" b="1" dirty="0" err="1" smtClean="0"/>
              <a:t>texte</a:t>
            </a:r>
            <a:r>
              <a:rPr lang="tr-TR" b="1" dirty="0" smtClean="0"/>
              <a:t> </a:t>
            </a:r>
            <a:r>
              <a:rPr lang="tr-TR" b="1" dirty="0" err="1" smtClean="0"/>
              <a:t>avec</a:t>
            </a:r>
            <a:r>
              <a:rPr lang="tr-TR" b="1" dirty="0" smtClean="0"/>
              <a:t> </a:t>
            </a:r>
            <a:r>
              <a:rPr lang="tr-TR" b="1" dirty="0" err="1" smtClean="0"/>
              <a:t>les</a:t>
            </a:r>
            <a:r>
              <a:rPr lang="tr-TR" b="1" dirty="0" smtClean="0"/>
              <a:t> </a:t>
            </a:r>
            <a:r>
              <a:rPr lang="tr-TR" b="1" dirty="0" err="1" smtClean="0"/>
              <a:t>mots</a:t>
            </a:r>
            <a:r>
              <a:rPr lang="tr-TR" b="1" dirty="0" smtClean="0"/>
              <a:t> </a:t>
            </a:r>
            <a:r>
              <a:rPr lang="tr-TR" b="1" dirty="0" err="1" smtClean="0"/>
              <a:t>donnés</a:t>
            </a:r>
            <a:r>
              <a:rPr lang="tr-TR" dirty="0" smtClean="0"/>
              <a:t>.</a:t>
            </a:r>
          </a:p>
          <a:p>
            <a:r>
              <a:rPr lang="tr-TR" dirty="0"/>
              <a:t>	</a:t>
            </a:r>
            <a:r>
              <a:rPr lang="tr-TR" b="1" i="1" dirty="0" smtClean="0"/>
              <a:t>“</a:t>
            </a:r>
            <a:r>
              <a:rPr lang="tr-TR" b="1" i="1" dirty="0" err="1"/>
              <a:t>turque</a:t>
            </a:r>
            <a:r>
              <a:rPr lang="tr-TR" b="1" i="1" dirty="0"/>
              <a:t>/</a:t>
            </a:r>
            <a:r>
              <a:rPr lang="tr-TR" b="1" i="1" dirty="0" err="1"/>
              <a:t>ma</a:t>
            </a:r>
            <a:r>
              <a:rPr lang="tr-TR" b="1" i="1" dirty="0"/>
              <a:t>/m’/</a:t>
            </a:r>
            <a:r>
              <a:rPr lang="tr-TR" b="1" i="1" dirty="0" err="1" smtClean="0"/>
              <a:t>née</a:t>
            </a:r>
            <a:r>
              <a:rPr lang="tr-TR" b="1" i="1" dirty="0" smtClean="0"/>
              <a:t>/</a:t>
            </a:r>
            <a:r>
              <a:rPr lang="tr-TR" b="1" i="1" dirty="0" err="1" smtClean="0"/>
              <a:t>ans</a:t>
            </a:r>
            <a:r>
              <a:rPr lang="tr-TR" b="1" i="1" dirty="0" smtClean="0"/>
              <a:t>/</a:t>
            </a:r>
            <a:r>
              <a:rPr lang="tr-TR" b="1" i="1" dirty="0" err="1" smtClean="0"/>
              <a:t>père</a:t>
            </a:r>
            <a:r>
              <a:rPr lang="tr-TR" b="1" i="1" dirty="0" smtClean="0"/>
              <a:t>”</a:t>
            </a:r>
          </a:p>
          <a:p>
            <a:endParaRPr lang="tr-TR" dirty="0"/>
          </a:p>
          <a:p>
            <a:r>
              <a:rPr lang="tr-TR" b="1" dirty="0"/>
              <a:t>   </a:t>
            </a:r>
            <a:r>
              <a:rPr lang="tr-TR" dirty="0"/>
              <a:t>Je ……… </a:t>
            </a:r>
            <a:r>
              <a:rPr lang="tr-TR" dirty="0" err="1"/>
              <a:t>appelle</a:t>
            </a:r>
            <a:r>
              <a:rPr lang="tr-TR" dirty="0"/>
              <a:t> Sibel. Je </a:t>
            </a:r>
            <a:r>
              <a:rPr lang="tr-TR" dirty="0" err="1"/>
              <a:t>suis</a:t>
            </a:r>
            <a:r>
              <a:rPr lang="tr-TR" dirty="0"/>
              <a:t> ………………… . J’ </a:t>
            </a:r>
            <a:r>
              <a:rPr lang="tr-TR" dirty="0" err="1"/>
              <a:t>ai</a:t>
            </a:r>
            <a:r>
              <a:rPr lang="tr-TR" dirty="0"/>
              <a:t> </a:t>
            </a:r>
            <a:r>
              <a:rPr lang="tr-TR" dirty="0" err="1"/>
              <a:t>seize</a:t>
            </a:r>
            <a:r>
              <a:rPr lang="tr-TR" dirty="0"/>
              <a:t> ……………. Je </a:t>
            </a:r>
            <a:r>
              <a:rPr lang="tr-TR" dirty="0" err="1"/>
              <a:t>suis</a:t>
            </a:r>
            <a:r>
              <a:rPr lang="tr-TR" dirty="0"/>
              <a:t> …………… à Kütahya. ……… </a:t>
            </a:r>
            <a:r>
              <a:rPr lang="tr-TR" dirty="0" err="1" smtClean="0"/>
              <a:t>mère</a:t>
            </a:r>
            <a:r>
              <a:rPr lang="tr-TR" dirty="0" smtClean="0"/>
              <a:t> </a:t>
            </a:r>
            <a:r>
              <a:rPr lang="tr-TR" dirty="0" err="1"/>
              <a:t>s’appelle</a:t>
            </a:r>
            <a:r>
              <a:rPr lang="tr-TR" dirty="0"/>
              <a:t> Seher. </a:t>
            </a:r>
            <a:r>
              <a:rPr lang="tr-TR" dirty="0" err="1"/>
              <a:t>Mon</a:t>
            </a:r>
            <a:r>
              <a:rPr lang="tr-TR" dirty="0"/>
              <a:t> ………… </a:t>
            </a:r>
            <a:r>
              <a:rPr lang="tr-TR" dirty="0" err="1"/>
              <a:t>s’appelle</a:t>
            </a:r>
            <a:r>
              <a:rPr lang="tr-TR" dirty="0"/>
              <a:t> </a:t>
            </a:r>
            <a:r>
              <a:rPr lang="tr-TR" dirty="0" err="1"/>
              <a:t>Arnaud</a:t>
            </a:r>
            <a:r>
              <a:rPr lang="tr-TR" dirty="0" smtClean="0"/>
              <a:t>.</a:t>
            </a:r>
          </a:p>
          <a:p>
            <a:endParaRPr lang="tr-TR" dirty="0"/>
          </a:p>
          <a:p>
            <a:pPr lvl="0"/>
            <a:r>
              <a:rPr lang="tr-TR" b="1" dirty="0" smtClean="0"/>
              <a:t>II.    </a:t>
            </a:r>
            <a:r>
              <a:rPr lang="fr-FR" b="1" dirty="0" smtClean="0"/>
              <a:t>Complétez</a:t>
            </a:r>
            <a:r>
              <a:rPr lang="tr-TR" b="1" dirty="0" smtClean="0"/>
              <a:t> </a:t>
            </a:r>
            <a:r>
              <a:rPr lang="tr-TR" b="1" dirty="0" err="1"/>
              <a:t>les</a:t>
            </a:r>
            <a:r>
              <a:rPr lang="tr-TR" b="1" dirty="0"/>
              <a:t> </a:t>
            </a:r>
            <a:r>
              <a:rPr lang="tr-TR" b="1" dirty="0" err="1"/>
              <a:t>phrases</a:t>
            </a:r>
            <a:r>
              <a:rPr lang="tr-TR" b="1" dirty="0"/>
              <a:t> en </a:t>
            </a:r>
            <a:r>
              <a:rPr lang="tr-TR" b="1" dirty="0" err="1"/>
              <a:t>conjugant</a:t>
            </a:r>
            <a:r>
              <a:rPr lang="tr-TR" b="1" dirty="0"/>
              <a:t> </a:t>
            </a:r>
            <a:r>
              <a:rPr lang="tr-TR" b="1" dirty="0" err="1"/>
              <a:t>l’auxillaire</a:t>
            </a:r>
            <a:r>
              <a:rPr lang="tr-TR" b="1" dirty="0"/>
              <a:t> </a:t>
            </a:r>
            <a:r>
              <a:rPr lang="tr-TR" b="1" dirty="0" smtClean="0"/>
              <a:t>«</a:t>
            </a:r>
            <a:r>
              <a:rPr lang="tr-TR" b="1" dirty="0" err="1" smtClean="0"/>
              <a:t>avoir</a:t>
            </a:r>
            <a:r>
              <a:rPr lang="tr-TR" b="1" dirty="0" smtClean="0"/>
              <a:t>»</a:t>
            </a:r>
            <a:endParaRPr lang="tr-TR" dirty="0"/>
          </a:p>
          <a:p>
            <a:r>
              <a:rPr lang="fr-FR" b="1" dirty="0"/>
              <a:t> </a:t>
            </a:r>
            <a:r>
              <a:rPr lang="tr-TR" b="1" dirty="0"/>
              <a:t>	</a:t>
            </a:r>
            <a:endParaRPr lang="tr-TR" dirty="0"/>
          </a:p>
          <a:p>
            <a:pPr marL="342900" lvl="0" indent="-342900">
              <a:buFont typeface="+mj-lt"/>
              <a:buAutoNum type="alphaUcPeriod"/>
            </a:pPr>
            <a:r>
              <a:rPr lang="tr-TR" dirty="0" err="1"/>
              <a:t>Vous</a:t>
            </a:r>
            <a:r>
              <a:rPr lang="tr-TR" dirty="0"/>
              <a:t> …………………… </a:t>
            </a:r>
            <a:r>
              <a:rPr lang="tr-TR" dirty="0" err="1"/>
              <a:t>des</a:t>
            </a:r>
            <a:r>
              <a:rPr lang="tr-TR" dirty="0"/>
              <a:t> </a:t>
            </a:r>
            <a:r>
              <a:rPr lang="tr-TR" dirty="0" err="1" smtClean="0"/>
              <a:t>frères</a:t>
            </a:r>
            <a:r>
              <a:rPr lang="tr-TR" dirty="0" smtClean="0"/>
              <a:t> </a:t>
            </a:r>
            <a:r>
              <a:rPr lang="tr-TR" dirty="0"/>
              <a:t>et </a:t>
            </a:r>
            <a:r>
              <a:rPr lang="tr-TR" dirty="0" err="1" smtClean="0"/>
              <a:t>sœurs</a:t>
            </a:r>
            <a:r>
              <a:rPr lang="tr-TR" dirty="0" smtClean="0"/>
              <a:t>?</a:t>
            </a:r>
          </a:p>
          <a:p>
            <a:pPr marL="342900" lvl="0" indent="-342900">
              <a:buFont typeface="+mj-lt"/>
              <a:buAutoNum type="alphaUcPeriod"/>
            </a:pPr>
            <a:r>
              <a:rPr lang="tr-TR" dirty="0" smtClean="0"/>
              <a:t>Tu </a:t>
            </a:r>
            <a:r>
              <a:rPr lang="tr-TR" dirty="0"/>
              <a:t>………………… </a:t>
            </a:r>
            <a:r>
              <a:rPr lang="tr-TR" dirty="0" err="1"/>
              <a:t>quel</a:t>
            </a:r>
            <a:r>
              <a:rPr lang="tr-TR" dirty="0"/>
              <a:t> </a:t>
            </a:r>
            <a:r>
              <a:rPr lang="tr-TR" dirty="0" err="1"/>
              <a:t>âge</a:t>
            </a:r>
            <a:r>
              <a:rPr lang="tr-TR" dirty="0"/>
              <a:t> </a:t>
            </a:r>
            <a:r>
              <a:rPr lang="tr-TR" dirty="0" smtClean="0"/>
              <a:t>?</a:t>
            </a:r>
          </a:p>
          <a:p>
            <a:pPr marL="342900" lvl="0" indent="-342900">
              <a:buFont typeface="+mj-lt"/>
              <a:buAutoNum type="alphaUcPeriod"/>
            </a:pPr>
            <a:r>
              <a:rPr lang="tr-TR" dirty="0" smtClean="0"/>
              <a:t>Elle </a:t>
            </a:r>
            <a:r>
              <a:rPr lang="tr-TR" dirty="0"/>
              <a:t>……………….. </a:t>
            </a:r>
            <a:r>
              <a:rPr lang="tr-TR" dirty="0" err="1"/>
              <a:t>s</a:t>
            </a:r>
            <a:r>
              <a:rPr lang="tr-TR" dirty="0" err="1" smtClean="0"/>
              <a:t>oif</a:t>
            </a:r>
            <a:r>
              <a:rPr lang="tr-TR" dirty="0" smtClean="0"/>
              <a:t>.</a:t>
            </a:r>
            <a:endParaRPr lang="tr-TR" dirty="0" smtClean="0"/>
          </a:p>
          <a:p>
            <a:pPr marL="342900" lvl="0" indent="-342900">
              <a:buFont typeface="+mj-lt"/>
              <a:buAutoNum type="alphaUcPeriod"/>
            </a:pPr>
            <a:r>
              <a:rPr lang="tr-TR" dirty="0" smtClean="0"/>
              <a:t>J</a:t>
            </a:r>
            <a:r>
              <a:rPr lang="tr-TR" dirty="0"/>
              <a:t>’ …………………… </a:t>
            </a:r>
            <a:r>
              <a:rPr lang="tr-TR" dirty="0" err="1"/>
              <a:t>une</a:t>
            </a:r>
            <a:r>
              <a:rPr lang="tr-TR" dirty="0"/>
              <a:t> belle </a:t>
            </a:r>
            <a:r>
              <a:rPr lang="tr-TR" dirty="0" err="1" smtClean="0"/>
              <a:t>maison</a:t>
            </a:r>
            <a:r>
              <a:rPr lang="tr-TR" dirty="0" smtClean="0"/>
              <a:t>.</a:t>
            </a:r>
          </a:p>
          <a:p>
            <a:pPr marL="342900" lvl="0" indent="-342900">
              <a:buFont typeface="+mj-lt"/>
              <a:buAutoNum type="alphaUcPeriod"/>
            </a:pPr>
            <a:r>
              <a:rPr lang="tr-TR" dirty="0" err="1" smtClean="0"/>
              <a:t>Nous</a:t>
            </a:r>
            <a:r>
              <a:rPr lang="tr-TR" dirty="0" smtClean="0"/>
              <a:t> </a:t>
            </a:r>
            <a:r>
              <a:rPr lang="tr-TR" dirty="0"/>
              <a:t>……………… mal </a:t>
            </a:r>
            <a:r>
              <a:rPr lang="tr-TR" dirty="0" err="1"/>
              <a:t>au</a:t>
            </a:r>
            <a:r>
              <a:rPr lang="tr-TR" dirty="0"/>
              <a:t> </a:t>
            </a:r>
            <a:r>
              <a:rPr lang="tr-TR" dirty="0" err="1" smtClean="0"/>
              <a:t>ventre</a:t>
            </a:r>
            <a:r>
              <a:rPr lang="tr-TR" dirty="0" smtClean="0"/>
              <a:t>.</a:t>
            </a:r>
          </a:p>
          <a:p>
            <a:pPr marL="342900" lvl="0" indent="-342900">
              <a:buFont typeface="+mj-lt"/>
              <a:buAutoNum type="alphaUcPeriod"/>
            </a:pPr>
            <a:r>
              <a:rPr lang="tr-TR" dirty="0" err="1"/>
              <a:t>I</a:t>
            </a:r>
            <a:r>
              <a:rPr lang="tr-TR" dirty="0" err="1" smtClean="0"/>
              <a:t>ls</a:t>
            </a:r>
            <a:r>
              <a:rPr lang="tr-TR" dirty="0" smtClean="0"/>
              <a:t> </a:t>
            </a:r>
            <a:r>
              <a:rPr lang="tr-TR" dirty="0"/>
              <a:t>………………….. </a:t>
            </a:r>
            <a:r>
              <a:rPr lang="tr-TR" dirty="0" err="1"/>
              <a:t>peur</a:t>
            </a:r>
            <a:r>
              <a:rPr lang="tr-TR" dirty="0"/>
              <a:t>.</a:t>
            </a:r>
          </a:p>
        </p:txBody>
      </p:sp>
    </p:spTree>
    <p:extLst>
      <p:ext uri="{BB962C8B-B14F-4D97-AF65-F5344CB8AC3E}">
        <p14:creationId xmlns:p14="http://schemas.microsoft.com/office/powerpoint/2010/main" val="4005366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400" b="1" dirty="0" smtClean="0">
                <a:latin typeface="+mn-lt"/>
                <a:ea typeface="Arial" charset="-94"/>
                <a:cs typeface="Arial" charset="-94"/>
              </a:rPr>
              <a:t>Güncelleme Süresince</a:t>
            </a:r>
            <a:br>
              <a:rPr lang="tr-TR" sz="2400" b="1" dirty="0" smtClean="0">
                <a:latin typeface="+mn-lt"/>
                <a:ea typeface="Arial" charset="-94"/>
                <a:cs typeface="Arial" charset="-94"/>
              </a:rPr>
            </a:br>
            <a:r>
              <a:rPr lang="tr-TR" sz="2400" b="1" dirty="0" smtClean="0">
                <a:latin typeface="+mn-lt"/>
                <a:ea typeface="Arial" charset="-94"/>
                <a:cs typeface="Arial" charset="-94"/>
              </a:rPr>
              <a:t>Yapılan Çalışmalar - III</a:t>
            </a:r>
            <a:endParaRPr lang="tr-TR" sz="2800" b="1" dirty="0">
              <a:latin typeface="+mn-lt"/>
              <a:ea typeface="Arial" charset="-94"/>
              <a:cs typeface="Arial" charset="-94"/>
            </a:endParaRPr>
          </a:p>
        </p:txBody>
      </p:sp>
      <p:sp>
        <p:nvSpPr>
          <p:cNvPr id="3" name="Slayt Numarası Yer Tutucusu 2"/>
          <p:cNvSpPr>
            <a:spLocks noGrp="1"/>
          </p:cNvSpPr>
          <p:nvPr>
            <p:ph type="sldNum" sz="quarter" idx="12"/>
          </p:nvPr>
        </p:nvSpPr>
        <p:spPr/>
        <p:txBody>
          <a:bodyPr/>
          <a:lstStyle/>
          <a:p>
            <a:pPr>
              <a:defRPr/>
            </a:pPr>
            <a:fld id="{BBA4644C-00A8-47E6-A3FF-99466AA884C0}" type="slidenum">
              <a:rPr lang="tr-TR" altLang="tr-TR" smtClean="0">
                <a:solidFill>
                  <a:prstClr val="black">
                    <a:tint val="75000"/>
                  </a:prstClr>
                </a:solidFill>
              </a:rPr>
              <a:pPr>
                <a:defRPr/>
              </a:pPr>
              <a:t>5</a:t>
            </a:fld>
            <a:endParaRPr lang="tr-TR" altLang="tr-TR">
              <a:solidFill>
                <a:prstClr val="black">
                  <a:tint val="75000"/>
                </a:prstClr>
              </a:solidFill>
            </a:endParaRPr>
          </a:p>
        </p:txBody>
      </p:sp>
      <p:sp>
        <p:nvSpPr>
          <p:cNvPr id="4" name="10 Dikdörtgen"/>
          <p:cNvSpPr/>
          <p:nvPr/>
        </p:nvSpPr>
        <p:spPr>
          <a:xfrm>
            <a:off x="681945" y="1225689"/>
            <a:ext cx="7843152" cy="5632311"/>
          </a:xfrm>
          <a:prstGeom prst="rect">
            <a:avLst/>
          </a:prstGeom>
        </p:spPr>
        <p:txBody>
          <a:bodyPr wrap="square">
            <a:spAutoFit/>
          </a:bodyPr>
          <a:lstStyle/>
          <a:p>
            <a:pPr fontAlgn="base">
              <a:lnSpc>
                <a:spcPct val="150000"/>
              </a:lnSpc>
              <a:spcBef>
                <a:spcPct val="0"/>
              </a:spcBef>
              <a:spcAft>
                <a:spcPct val="0"/>
              </a:spcAft>
            </a:pPr>
            <a:r>
              <a:rPr lang="tr-TR" sz="2400" dirty="0" smtClean="0">
                <a:solidFill>
                  <a:prstClr val="black"/>
                </a:solidFill>
                <a:latin typeface="Tahoma" pitchFamily="34" charset="0"/>
                <a:cs typeface="Arial" charset="0"/>
              </a:rPr>
              <a:t>    </a:t>
            </a:r>
            <a:r>
              <a:rPr lang="tr-TR" sz="2400" dirty="0" smtClean="0">
                <a:solidFill>
                  <a:prstClr val="black"/>
                </a:solidFill>
                <a:latin typeface="Arial" charset="0"/>
                <a:cs typeface="Arial" charset="0"/>
              </a:rPr>
              <a:t>İhtiyaç analizleri doğrultusunda hazırlanmış temalar </a:t>
            </a:r>
          </a:p>
          <a:p>
            <a:pPr fontAlgn="base">
              <a:lnSpc>
                <a:spcPct val="150000"/>
              </a:lnSpc>
              <a:spcBef>
                <a:spcPct val="0"/>
              </a:spcBef>
              <a:spcAft>
                <a:spcPct val="0"/>
              </a:spcAft>
              <a:buFont typeface="Wingdings" panose="05000000000000000000" pitchFamily="2" charset="2"/>
              <a:buChar char="Ø"/>
            </a:pPr>
            <a:r>
              <a:rPr lang="tr-TR" sz="2400" dirty="0" smtClean="0">
                <a:solidFill>
                  <a:prstClr val="black"/>
                </a:solidFill>
                <a:latin typeface="Arial" charset="0"/>
                <a:cs typeface="Arial" charset="0"/>
              </a:rPr>
              <a:t> hedeflediği dil işlevleri, </a:t>
            </a:r>
          </a:p>
          <a:p>
            <a:pPr fontAlgn="base">
              <a:lnSpc>
                <a:spcPct val="150000"/>
              </a:lnSpc>
              <a:spcBef>
                <a:spcPct val="0"/>
              </a:spcBef>
              <a:spcAft>
                <a:spcPct val="0"/>
              </a:spcAft>
              <a:buFont typeface="Wingdings" panose="05000000000000000000" pitchFamily="2" charset="2"/>
              <a:buChar char="Ø"/>
            </a:pPr>
            <a:r>
              <a:rPr lang="tr-TR" sz="2400" dirty="0" smtClean="0">
                <a:solidFill>
                  <a:prstClr val="black"/>
                </a:solidFill>
                <a:latin typeface="Arial" charset="0"/>
                <a:cs typeface="Arial" charset="0"/>
              </a:rPr>
              <a:t> değerler eğitimi,</a:t>
            </a:r>
          </a:p>
          <a:p>
            <a:pPr fontAlgn="base">
              <a:lnSpc>
                <a:spcPct val="150000"/>
              </a:lnSpc>
              <a:spcBef>
                <a:spcPct val="0"/>
              </a:spcBef>
              <a:spcAft>
                <a:spcPct val="0"/>
              </a:spcAft>
              <a:buFont typeface="Wingdings" panose="05000000000000000000" pitchFamily="2" charset="2"/>
              <a:buChar char="Ø"/>
            </a:pPr>
            <a:r>
              <a:rPr lang="tr-TR" sz="2400" dirty="0" smtClean="0">
                <a:solidFill>
                  <a:prstClr val="black"/>
                </a:solidFill>
                <a:latin typeface="Arial" charset="0"/>
                <a:cs typeface="Arial" charset="0"/>
              </a:rPr>
              <a:t> 21. yy becerileri</a:t>
            </a:r>
          </a:p>
          <a:p>
            <a:pPr fontAlgn="base">
              <a:lnSpc>
                <a:spcPct val="150000"/>
              </a:lnSpc>
              <a:spcBef>
                <a:spcPct val="0"/>
              </a:spcBef>
              <a:spcAft>
                <a:spcPct val="0"/>
              </a:spcAft>
              <a:buFont typeface="Wingdings" panose="05000000000000000000" pitchFamily="2" charset="2"/>
              <a:buChar char="Ø"/>
            </a:pPr>
            <a:r>
              <a:rPr lang="tr-TR" sz="2400" dirty="0" smtClean="0">
                <a:solidFill>
                  <a:prstClr val="black"/>
                </a:solidFill>
                <a:latin typeface="Arial" charset="0"/>
                <a:cs typeface="Arial" charset="0"/>
              </a:rPr>
              <a:t> ve alan öğretmenlerinden gelen önerilere göre yeniden düzenlenmiştir. </a:t>
            </a:r>
          </a:p>
          <a:p>
            <a:pPr fontAlgn="base">
              <a:spcBef>
                <a:spcPct val="0"/>
              </a:spcBef>
              <a:spcAft>
                <a:spcPct val="0"/>
              </a:spcAft>
            </a:pPr>
            <a:endParaRPr lang="tr-TR" sz="2400" dirty="0">
              <a:solidFill>
                <a:prstClr val="black"/>
              </a:solidFill>
              <a:latin typeface="Tahoma" pitchFamily="34" charset="0"/>
              <a:cs typeface="Arial" charset="0"/>
            </a:endParaRPr>
          </a:p>
          <a:p>
            <a:pPr fontAlgn="base">
              <a:spcBef>
                <a:spcPct val="0"/>
              </a:spcBef>
              <a:spcAft>
                <a:spcPct val="0"/>
              </a:spcAft>
            </a:pPr>
            <a:r>
              <a:rPr lang="tr-TR" sz="2400" dirty="0" smtClean="0">
                <a:solidFill>
                  <a:prstClr val="black"/>
                </a:solidFill>
                <a:latin typeface="Tahoma" pitchFamily="34" charset="0"/>
                <a:cs typeface="Arial" charset="0"/>
              </a:rPr>
              <a:t>    Yeniden düzenleme aşamasında, bu amaca yönelik </a:t>
            </a:r>
            <a:r>
              <a:rPr lang="tr-TR" sz="2400" dirty="0">
                <a:solidFill>
                  <a:prstClr val="black"/>
                </a:solidFill>
                <a:latin typeface="Tahoma" pitchFamily="34" charset="0"/>
                <a:cs typeface="Arial" charset="0"/>
              </a:rPr>
              <a:t> </a:t>
            </a:r>
            <a:r>
              <a:rPr lang="tr-TR" sz="2400" dirty="0" smtClean="0">
                <a:solidFill>
                  <a:prstClr val="black"/>
                </a:solidFill>
                <a:latin typeface="Tahoma" pitchFamily="34" charset="0"/>
                <a:cs typeface="Arial" charset="0"/>
              </a:rPr>
              <a:t>   </a:t>
            </a:r>
          </a:p>
          <a:p>
            <a:pPr fontAlgn="base">
              <a:spcBef>
                <a:spcPct val="0"/>
              </a:spcBef>
              <a:spcAft>
                <a:spcPct val="0"/>
              </a:spcAft>
            </a:pPr>
            <a:r>
              <a:rPr lang="tr-TR" sz="2400" dirty="0">
                <a:solidFill>
                  <a:prstClr val="black"/>
                </a:solidFill>
                <a:latin typeface="Tahoma" pitchFamily="34" charset="0"/>
                <a:cs typeface="Arial" charset="0"/>
              </a:rPr>
              <a:t>o</a:t>
            </a:r>
            <a:r>
              <a:rPr lang="tr-TR" sz="2400" dirty="0" smtClean="0">
                <a:solidFill>
                  <a:prstClr val="black"/>
                </a:solidFill>
                <a:latin typeface="Tahoma" pitchFamily="34" charset="0"/>
                <a:cs typeface="Arial" charset="0"/>
              </a:rPr>
              <a:t>larak literatür taraması yapılmıştır.</a:t>
            </a:r>
            <a:endParaRPr lang="tr-TR" sz="2400" dirty="0">
              <a:solidFill>
                <a:prstClr val="black"/>
              </a:solidFill>
              <a:latin typeface="Tahoma" pitchFamily="34" charset="0"/>
              <a:cs typeface="Arial" charset="0"/>
            </a:endParaRPr>
          </a:p>
          <a:p>
            <a:pPr fontAlgn="base">
              <a:spcBef>
                <a:spcPct val="0"/>
              </a:spcBef>
              <a:spcAft>
                <a:spcPct val="0"/>
              </a:spcAft>
            </a:pPr>
            <a:endParaRPr lang="tr-TR" sz="2400" dirty="0" smtClean="0">
              <a:solidFill>
                <a:prstClr val="black"/>
              </a:solidFill>
              <a:latin typeface="Arial" charset="0"/>
              <a:cs typeface="Arial" charset="0"/>
            </a:endParaRPr>
          </a:p>
          <a:p>
            <a:pPr fontAlgn="base">
              <a:spcBef>
                <a:spcPct val="0"/>
              </a:spcBef>
              <a:spcAft>
                <a:spcPct val="0"/>
              </a:spcAft>
            </a:pPr>
            <a:endParaRPr lang="tr-TR" sz="2400" dirty="0" smtClean="0">
              <a:solidFill>
                <a:prstClr val="black"/>
              </a:solidFill>
              <a:latin typeface="Arial" charset="0"/>
              <a:cs typeface="Arial" charset="0"/>
            </a:endParaRPr>
          </a:p>
          <a:p>
            <a:pPr fontAlgn="base">
              <a:spcBef>
                <a:spcPct val="0"/>
              </a:spcBef>
              <a:spcAft>
                <a:spcPct val="0"/>
              </a:spcAft>
            </a:pPr>
            <a:endParaRPr lang="tr-TR" sz="2400" dirty="0" smtClean="0">
              <a:solidFill>
                <a:prstClr val="black"/>
              </a:solidFill>
              <a:latin typeface="Arial" charset="0"/>
              <a:cs typeface="Arial" charset="0"/>
            </a:endParaRPr>
          </a:p>
        </p:txBody>
      </p:sp>
    </p:spTree>
    <p:extLst>
      <p:ext uri="{BB962C8B-B14F-4D97-AF65-F5344CB8AC3E}">
        <p14:creationId xmlns:p14="http://schemas.microsoft.com/office/powerpoint/2010/main" val="267683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50</a:t>
            </a:fld>
            <a:endParaRPr lang="tr-TR" dirty="0"/>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IV</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pic>
        <p:nvPicPr>
          <p:cNvPr id="2060" name="irc_mi" descr="http://www.anglaisfacile.com/cgi2/myexam/images2/432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850" y="3413348"/>
            <a:ext cx="2514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Belirtme Çizgisi 2"/>
          <p:cNvSpPr>
            <a:spLocks noChangeArrowheads="1"/>
          </p:cNvSpPr>
          <p:nvPr/>
        </p:nvSpPr>
        <p:spPr bwMode="auto">
          <a:xfrm>
            <a:off x="3344638" y="3038698"/>
            <a:ext cx="3952875" cy="612775"/>
          </a:xfrm>
          <a:prstGeom prst="wedgeEllipseCallout">
            <a:avLst>
              <a:gd name="adj1" fmla="val -60833"/>
              <a:gd name="adj2" fmla="val 204097"/>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tr-T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Vous vous appelez comment</a:t>
            </a:r>
            <a:r>
              <a:rPr kumimoji="0" lang="fr-FR" altLang="tr-TR" sz="1400" b="0" i="0" u="none" strike="noStrike" cap="none" normalizeH="0" baseline="0" smtClean="0">
                <a:ln>
                  <a:noFill/>
                </a:ln>
                <a:solidFill>
                  <a:schemeClr val="tx1"/>
                </a:solidFill>
                <a:effectLst/>
                <a:latin typeface="Calibri"/>
                <a:ea typeface="Calibri" pitchFamily="34" charset="0"/>
                <a:cs typeface="Times New Roman" pitchFamily="18" charset="0"/>
              </a:rPr>
              <a:t> </a:t>
            </a:r>
            <a:r>
              <a:rPr kumimoji="0" lang="fr-FR" altLang="tr-T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Oval Belirtme Çizgisi 3"/>
          <p:cNvSpPr>
            <a:spLocks noChangeArrowheads="1"/>
          </p:cNvSpPr>
          <p:nvPr/>
        </p:nvSpPr>
        <p:spPr bwMode="auto">
          <a:xfrm rot="161744">
            <a:off x="4124100" y="3922936"/>
            <a:ext cx="3060700" cy="733425"/>
          </a:xfrm>
          <a:prstGeom prst="wedgeEllipseCallout">
            <a:avLst>
              <a:gd name="adj1" fmla="val -121324"/>
              <a:gd name="adj2" fmla="val 111134"/>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tr-T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Je m</a:t>
            </a:r>
            <a:r>
              <a:rPr kumimoji="0" lang="fr-FR" altLang="tr-TR" sz="14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fr-FR" altLang="tr-T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appelle .................  Et vous</a:t>
            </a:r>
            <a:r>
              <a:rPr kumimoji="0" lang="fr-FR" altLang="tr-TR" sz="1400" b="0" i="0" u="none" strike="noStrike" cap="none" normalizeH="0" baseline="0" smtClean="0">
                <a:ln>
                  <a:noFill/>
                </a:ln>
                <a:solidFill>
                  <a:schemeClr val="tx1"/>
                </a:solidFill>
                <a:effectLst/>
                <a:latin typeface="Calibri"/>
                <a:ea typeface="Calibri" pitchFamily="34" charset="0"/>
                <a:cs typeface="Times New Roman" pitchFamily="18" charset="0"/>
              </a:rPr>
              <a:t> </a:t>
            </a:r>
            <a:r>
              <a:rPr kumimoji="0" lang="fr-FR" altLang="tr-TR"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altLang="tr-TR"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Oval Belirtme Çizgisi 131"/>
          <p:cNvSpPr>
            <a:spLocks noChangeArrowheads="1"/>
          </p:cNvSpPr>
          <p:nvPr/>
        </p:nvSpPr>
        <p:spPr bwMode="auto">
          <a:xfrm rot="161744">
            <a:off x="4232050" y="4502373"/>
            <a:ext cx="3060700" cy="733425"/>
          </a:xfrm>
          <a:prstGeom prst="wedgeEllipseCallout">
            <a:avLst>
              <a:gd name="adj1" fmla="val -121324"/>
              <a:gd name="adj2" fmla="val 111134"/>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Moi, …………………….</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971600" y="1822266"/>
            <a:ext cx="8172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tr-TR" altLang="tr-TR" sz="1800" b="1" i="0" u="none" strike="noStrike" cap="none" normalizeH="0" baseline="0" dirty="0" err="1" smtClean="0">
                <a:ln>
                  <a:noFill/>
                </a:ln>
                <a:solidFill>
                  <a:schemeClr val="tx1"/>
                </a:solidFill>
                <a:effectLst/>
                <a:latin typeface="Arial" pitchFamily="34" charset="0"/>
                <a:cs typeface="Arial" pitchFamily="34" charset="0"/>
              </a:rPr>
              <a:t>Observez</a:t>
            </a:r>
            <a:r>
              <a:rPr kumimoji="0" lang="tr-TR" altLang="tr-TR" sz="1800" b="1" i="0" u="none" strike="noStrike" cap="none" normalizeH="0" baseline="0" dirty="0" smtClean="0">
                <a:ln>
                  <a:noFill/>
                </a:ln>
                <a:solidFill>
                  <a:schemeClr val="tx1"/>
                </a:solidFill>
                <a:effectLst/>
                <a:latin typeface="Arial" pitchFamily="34" charset="0"/>
                <a:cs typeface="Arial" pitchFamily="34" charset="0"/>
              </a:rPr>
              <a:t> </a:t>
            </a:r>
            <a:r>
              <a:rPr kumimoji="0" lang="tr-TR" altLang="tr-TR" sz="1800" b="1" i="0" u="none" strike="noStrike" cap="none" normalizeH="0" baseline="0" dirty="0" err="1" smtClean="0">
                <a:ln>
                  <a:noFill/>
                </a:ln>
                <a:solidFill>
                  <a:schemeClr val="tx1"/>
                </a:solidFill>
                <a:effectLst/>
                <a:latin typeface="Arial" pitchFamily="34" charset="0"/>
                <a:cs typeface="Arial" pitchFamily="34" charset="0"/>
              </a:rPr>
              <a:t>l’image</a:t>
            </a:r>
            <a:r>
              <a:rPr kumimoji="0" lang="tr-TR" altLang="tr-TR" sz="1800" b="1" i="0" u="none" strike="noStrike" cap="none" normalizeH="0" baseline="0" dirty="0" smtClean="0">
                <a:ln>
                  <a:noFill/>
                </a:ln>
                <a:solidFill>
                  <a:schemeClr val="tx1"/>
                </a:solidFill>
                <a:effectLst/>
                <a:latin typeface="Arial" pitchFamily="34" charset="0"/>
                <a:cs typeface="Arial" pitchFamily="34" charset="0"/>
              </a:rPr>
              <a:t> et </a:t>
            </a:r>
            <a:r>
              <a:rPr kumimoji="0" lang="tr-TR" altLang="tr-TR" sz="1800" b="1" i="0" u="none" strike="noStrike" cap="none" normalizeH="0" baseline="0" dirty="0" err="1" smtClean="0">
                <a:ln>
                  <a:noFill/>
                </a:ln>
                <a:solidFill>
                  <a:schemeClr val="tx1"/>
                </a:solidFill>
                <a:effectLst/>
                <a:latin typeface="Arial" pitchFamily="34" charset="0"/>
                <a:cs typeface="Arial" pitchFamily="34" charset="0"/>
              </a:rPr>
              <a:t>complétez</a:t>
            </a:r>
            <a:r>
              <a:rPr kumimoji="0" lang="tr-TR" altLang="tr-TR" sz="1800" b="1" i="0" u="none" strike="noStrike" cap="none" normalizeH="0" baseline="0" dirty="0" smtClean="0">
                <a:ln>
                  <a:noFill/>
                </a:ln>
                <a:solidFill>
                  <a:schemeClr val="tx1"/>
                </a:solidFill>
                <a:effectLst/>
                <a:latin typeface="Arial" pitchFamily="34" charset="0"/>
                <a:cs typeface="Arial" pitchFamily="34" charset="0"/>
              </a:rPr>
              <a:t>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71714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51</a:t>
            </a:fld>
            <a:endParaRPr lang="tr-TR" dirty="0"/>
          </a:p>
        </p:txBody>
      </p:sp>
      <p:sp>
        <p:nvSpPr>
          <p:cNvPr id="5" name="2 İçerik Yer Tutucusu"/>
          <p:cNvSpPr txBox="1">
            <a:spLocks/>
          </p:cNvSpPr>
          <p:nvPr/>
        </p:nvSpPr>
        <p:spPr>
          <a:xfrm>
            <a:off x="0" y="-5581"/>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V</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56069152"/>
              </p:ext>
            </p:extLst>
          </p:nvPr>
        </p:nvGraphicFramePr>
        <p:xfrm>
          <a:off x="823691" y="3895725"/>
          <a:ext cx="5724991" cy="1857598"/>
        </p:xfrm>
        <a:graphic>
          <a:graphicData uri="http://schemas.openxmlformats.org/drawingml/2006/table">
            <a:tbl>
              <a:tblPr firstRow="1" firstCol="1" bandRow="1">
                <a:tableStyleId>{5C22544A-7EE6-4342-B048-85BDC9FD1C3A}</a:tableStyleId>
              </a:tblPr>
              <a:tblGrid>
                <a:gridCol w="2596639">
                  <a:extLst>
                    <a:ext uri="{9D8B030D-6E8A-4147-A177-3AD203B41FA5}">
                      <a16:colId xmlns:a16="http://schemas.microsoft.com/office/drawing/2014/main" val="20000"/>
                    </a:ext>
                  </a:extLst>
                </a:gridCol>
                <a:gridCol w="3128352">
                  <a:extLst>
                    <a:ext uri="{9D8B030D-6E8A-4147-A177-3AD203B41FA5}">
                      <a16:colId xmlns:a16="http://schemas.microsoft.com/office/drawing/2014/main" val="20001"/>
                    </a:ext>
                  </a:extLst>
                </a:gridCol>
              </a:tblGrid>
              <a:tr h="1857598">
                <a:tc>
                  <a:txBody>
                    <a:bodyPr/>
                    <a:lstStyle/>
                    <a:p>
                      <a:pPr algn="ctr">
                        <a:spcAft>
                          <a:spcPts val="0"/>
                        </a:spcAft>
                      </a:pPr>
                      <a:endParaRPr lang="tr-TR" sz="1200" kern="50" dirty="0">
                        <a:effectLst/>
                        <a:latin typeface="Times New Roman"/>
                        <a:ea typeface="SimSun"/>
                        <a:cs typeface="Mangal"/>
                      </a:endParaRPr>
                    </a:p>
                  </a:txBody>
                  <a:tcPr marL="68580" marR="68580" marT="0" marB="0"/>
                </a:tc>
                <a:tc>
                  <a:txBody>
                    <a:bodyPr/>
                    <a:lstStyle/>
                    <a:p>
                      <a:pPr>
                        <a:spcAft>
                          <a:spcPts val="0"/>
                        </a:spcAft>
                      </a:pPr>
                      <a:r>
                        <a:rPr lang="fr-FR" sz="1200" kern="50" dirty="0">
                          <a:effectLst/>
                        </a:rPr>
                        <a:t> </a:t>
                      </a:r>
                      <a:endParaRPr lang="tr-TR" sz="1200" kern="50" dirty="0">
                        <a:effectLst/>
                      </a:endParaRPr>
                    </a:p>
                    <a:p>
                      <a:pPr>
                        <a:spcAft>
                          <a:spcPts val="0"/>
                        </a:spcAft>
                      </a:pPr>
                      <a:r>
                        <a:rPr lang="fr-FR" sz="1200" kern="50" dirty="0">
                          <a:effectLst/>
                        </a:rPr>
                        <a:t>Nom : </a:t>
                      </a:r>
                      <a:r>
                        <a:rPr lang="fr-FR" sz="1200" kern="50" dirty="0" err="1">
                          <a:effectLst/>
                        </a:rPr>
                        <a:t>Purel</a:t>
                      </a:r>
                      <a:endParaRPr lang="tr-TR" sz="1200" kern="50" dirty="0">
                        <a:effectLst/>
                      </a:endParaRPr>
                    </a:p>
                    <a:p>
                      <a:pPr>
                        <a:spcAft>
                          <a:spcPts val="0"/>
                        </a:spcAft>
                      </a:pPr>
                      <a:r>
                        <a:rPr lang="fr-FR" sz="1200" kern="50" dirty="0">
                          <a:effectLst/>
                        </a:rPr>
                        <a:t>Prénom : Anne</a:t>
                      </a:r>
                      <a:endParaRPr lang="tr-TR" sz="1200" kern="50" dirty="0">
                        <a:effectLst/>
                      </a:endParaRPr>
                    </a:p>
                    <a:p>
                      <a:pPr>
                        <a:spcAft>
                          <a:spcPts val="0"/>
                        </a:spcAft>
                      </a:pPr>
                      <a:r>
                        <a:rPr lang="fr-FR" sz="1200" kern="50" dirty="0">
                          <a:effectLst/>
                        </a:rPr>
                        <a:t>Ville : Paris</a:t>
                      </a:r>
                      <a:endParaRPr lang="tr-TR" sz="1200" kern="50" dirty="0">
                        <a:effectLst/>
                      </a:endParaRPr>
                    </a:p>
                    <a:p>
                      <a:pPr>
                        <a:spcAft>
                          <a:spcPts val="0"/>
                        </a:spcAft>
                      </a:pPr>
                      <a:r>
                        <a:rPr lang="fr-FR" sz="1200" kern="50" dirty="0">
                          <a:effectLst/>
                        </a:rPr>
                        <a:t>Pays : France</a:t>
                      </a:r>
                      <a:endParaRPr lang="tr-TR" sz="1200" kern="50" dirty="0">
                        <a:effectLst/>
                      </a:endParaRPr>
                    </a:p>
                    <a:p>
                      <a:pPr>
                        <a:spcAft>
                          <a:spcPts val="0"/>
                        </a:spcAft>
                      </a:pPr>
                      <a:r>
                        <a:rPr lang="fr-FR" sz="1200" kern="50" dirty="0">
                          <a:effectLst/>
                        </a:rPr>
                        <a:t>Nationalité : Canadienne</a:t>
                      </a:r>
                      <a:endParaRPr lang="tr-TR" sz="1200" kern="50" dirty="0">
                        <a:effectLst/>
                      </a:endParaRPr>
                    </a:p>
                    <a:p>
                      <a:pPr>
                        <a:spcAft>
                          <a:spcPts val="0"/>
                        </a:spcAft>
                      </a:pPr>
                      <a:r>
                        <a:rPr lang="fr-FR" sz="1200" kern="50" dirty="0">
                          <a:effectLst/>
                        </a:rPr>
                        <a:t>Date de naissance : 20.02.2003</a:t>
                      </a:r>
                      <a:endParaRPr lang="tr-TR" sz="1200" kern="50" dirty="0">
                        <a:effectLst/>
                      </a:endParaRPr>
                    </a:p>
                    <a:p>
                      <a:pPr>
                        <a:lnSpc>
                          <a:spcPct val="107000"/>
                        </a:lnSpc>
                        <a:spcAft>
                          <a:spcPts val="0"/>
                        </a:spcAft>
                      </a:pPr>
                      <a:r>
                        <a:rPr lang="tr-TR" sz="1200" dirty="0" err="1">
                          <a:effectLst/>
                        </a:rPr>
                        <a:t>Langues</a:t>
                      </a:r>
                      <a:r>
                        <a:rPr lang="tr-TR" sz="1200" dirty="0">
                          <a:effectLst/>
                        </a:rPr>
                        <a:t> </a:t>
                      </a:r>
                      <a:r>
                        <a:rPr lang="tr-TR" sz="1100" dirty="0">
                          <a:effectLst/>
                        </a:rPr>
                        <a:t>:  </a:t>
                      </a:r>
                      <a:r>
                        <a:rPr lang="tr-TR" sz="1100" dirty="0" err="1">
                          <a:effectLst/>
                        </a:rPr>
                        <a:t>Français</a:t>
                      </a:r>
                      <a:r>
                        <a:rPr lang="tr-TR" sz="1100" dirty="0">
                          <a:effectLst/>
                        </a:rPr>
                        <a:t>, </a:t>
                      </a:r>
                      <a:r>
                        <a:rPr lang="tr-TR" sz="1100" dirty="0" err="1">
                          <a:effectLst/>
                        </a:rPr>
                        <a:t>Allemand</a:t>
                      </a:r>
                      <a:endParaRPr lang="tr-TR" sz="1100" dirty="0">
                        <a:effectLst/>
                      </a:endParaRPr>
                    </a:p>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456281818"/>
              </p:ext>
            </p:extLst>
          </p:nvPr>
        </p:nvGraphicFramePr>
        <p:xfrm>
          <a:off x="827584" y="1807211"/>
          <a:ext cx="5630684" cy="1909822"/>
        </p:xfrm>
        <a:graphic>
          <a:graphicData uri="http://schemas.openxmlformats.org/drawingml/2006/table">
            <a:tbl>
              <a:tblPr firstRow="1" firstCol="1" bandRow="1">
                <a:tableStyleId>{5C22544A-7EE6-4342-B048-85BDC9FD1C3A}</a:tableStyleId>
              </a:tblPr>
              <a:tblGrid>
                <a:gridCol w="2748049">
                  <a:extLst>
                    <a:ext uri="{9D8B030D-6E8A-4147-A177-3AD203B41FA5}">
                      <a16:colId xmlns:a16="http://schemas.microsoft.com/office/drawing/2014/main" val="20000"/>
                    </a:ext>
                  </a:extLst>
                </a:gridCol>
                <a:gridCol w="2882635">
                  <a:extLst>
                    <a:ext uri="{9D8B030D-6E8A-4147-A177-3AD203B41FA5}">
                      <a16:colId xmlns:a16="http://schemas.microsoft.com/office/drawing/2014/main" val="20001"/>
                    </a:ext>
                  </a:extLst>
                </a:gridCol>
              </a:tblGrid>
              <a:tr h="1909822">
                <a:tc>
                  <a:txBody>
                    <a:bodyPr/>
                    <a:lstStyle/>
                    <a:p>
                      <a:pPr>
                        <a:lnSpc>
                          <a:spcPct val="120000"/>
                        </a:lnSpc>
                        <a:spcAft>
                          <a:spcPts val="0"/>
                        </a:spcAft>
                      </a:pPr>
                      <a:endParaRPr lang="tr-TR" sz="1200" dirty="0">
                        <a:solidFill>
                          <a:srgbClr val="000000"/>
                        </a:solidFill>
                        <a:effectLst/>
                        <a:latin typeface="Times New Roman"/>
                        <a:ea typeface="Calibri"/>
                      </a:endParaRPr>
                    </a:p>
                  </a:txBody>
                  <a:tcPr marL="68580" marR="68580" marT="0" marB="0"/>
                </a:tc>
                <a:tc>
                  <a:txBody>
                    <a:bodyPr/>
                    <a:lstStyle/>
                    <a:p>
                      <a:pPr>
                        <a:spcAft>
                          <a:spcPts val="0"/>
                        </a:spcAft>
                      </a:pPr>
                      <a:r>
                        <a:rPr lang="fr-FR" sz="1200" kern="50" dirty="0">
                          <a:effectLst/>
                        </a:rPr>
                        <a:t> </a:t>
                      </a:r>
                      <a:endParaRPr lang="tr-TR" sz="1200" kern="50" dirty="0">
                        <a:effectLst/>
                      </a:endParaRPr>
                    </a:p>
                    <a:p>
                      <a:pPr>
                        <a:spcAft>
                          <a:spcPts val="0"/>
                        </a:spcAft>
                      </a:pPr>
                      <a:r>
                        <a:rPr lang="fr-FR" sz="1200" kern="50" dirty="0">
                          <a:effectLst/>
                        </a:rPr>
                        <a:t>Nom : </a:t>
                      </a:r>
                      <a:r>
                        <a:rPr lang="fr-FR" sz="1200" kern="50" dirty="0" err="1">
                          <a:effectLst/>
                        </a:rPr>
                        <a:t>Doğan</a:t>
                      </a:r>
                      <a:endParaRPr lang="tr-TR" sz="1200" kern="50" dirty="0">
                        <a:effectLst/>
                      </a:endParaRPr>
                    </a:p>
                    <a:p>
                      <a:pPr>
                        <a:spcAft>
                          <a:spcPts val="0"/>
                        </a:spcAft>
                      </a:pPr>
                      <a:r>
                        <a:rPr lang="fr-FR" sz="1200" kern="50" dirty="0">
                          <a:effectLst/>
                        </a:rPr>
                        <a:t>Prénom : Mustafa</a:t>
                      </a:r>
                      <a:endParaRPr lang="tr-TR" sz="1200" kern="50" dirty="0">
                        <a:effectLst/>
                      </a:endParaRPr>
                    </a:p>
                    <a:p>
                      <a:pPr>
                        <a:spcAft>
                          <a:spcPts val="0"/>
                        </a:spcAft>
                      </a:pPr>
                      <a:r>
                        <a:rPr lang="fr-FR" sz="1200" kern="50" dirty="0">
                          <a:effectLst/>
                        </a:rPr>
                        <a:t>Ville : Le Caire</a:t>
                      </a:r>
                      <a:endParaRPr lang="tr-TR" sz="1200" kern="50" dirty="0">
                        <a:effectLst/>
                      </a:endParaRPr>
                    </a:p>
                    <a:p>
                      <a:pPr>
                        <a:spcAft>
                          <a:spcPts val="0"/>
                        </a:spcAft>
                      </a:pPr>
                      <a:r>
                        <a:rPr lang="fr-FR" sz="1200" kern="50" dirty="0">
                          <a:effectLst/>
                        </a:rPr>
                        <a:t>Pays : Egypte</a:t>
                      </a:r>
                      <a:endParaRPr lang="tr-TR" sz="1200" kern="50" dirty="0">
                        <a:effectLst/>
                      </a:endParaRPr>
                    </a:p>
                    <a:p>
                      <a:pPr>
                        <a:spcAft>
                          <a:spcPts val="0"/>
                        </a:spcAft>
                      </a:pPr>
                      <a:r>
                        <a:rPr lang="fr-FR" sz="1200" kern="50" dirty="0">
                          <a:effectLst/>
                        </a:rPr>
                        <a:t>Nationalité : Egyptien</a:t>
                      </a:r>
                      <a:endParaRPr lang="tr-TR" sz="1200" kern="50" dirty="0">
                        <a:effectLst/>
                      </a:endParaRPr>
                    </a:p>
                    <a:p>
                      <a:pPr>
                        <a:spcAft>
                          <a:spcPts val="0"/>
                        </a:spcAft>
                      </a:pPr>
                      <a:r>
                        <a:rPr lang="fr-FR" sz="1200" kern="50" dirty="0">
                          <a:effectLst/>
                        </a:rPr>
                        <a:t>Date de naissance : </a:t>
                      </a:r>
                      <a:r>
                        <a:rPr lang="fr-FR" sz="1200" kern="50" dirty="0" smtClean="0">
                          <a:effectLst/>
                        </a:rPr>
                        <a:t>2</a:t>
                      </a:r>
                      <a:r>
                        <a:rPr lang="tr-TR" sz="1200" kern="50" dirty="0" smtClean="0">
                          <a:effectLst/>
                        </a:rPr>
                        <a:t>8</a:t>
                      </a:r>
                      <a:r>
                        <a:rPr lang="fr-FR" sz="1200" kern="50" dirty="0" smtClean="0">
                          <a:effectLst/>
                        </a:rPr>
                        <a:t>.0</a:t>
                      </a:r>
                      <a:r>
                        <a:rPr lang="tr-TR" sz="1200" kern="50" dirty="0" smtClean="0">
                          <a:effectLst/>
                        </a:rPr>
                        <a:t>5</a:t>
                      </a:r>
                      <a:r>
                        <a:rPr lang="fr-FR" sz="1200" kern="50" dirty="0" smtClean="0">
                          <a:effectLst/>
                        </a:rPr>
                        <a:t>.200</a:t>
                      </a:r>
                      <a:r>
                        <a:rPr lang="tr-TR" sz="1200" kern="50" dirty="0" smtClean="0">
                          <a:effectLst/>
                        </a:rPr>
                        <a:t>1</a:t>
                      </a:r>
                      <a:endParaRPr lang="tr-TR" sz="1200" kern="50" dirty="0">
                        <a:effectLst/>
                      </a:endParaRPr>
                    </a:p>
                    <a:p>
                      <a:pPr>
                        <a:spcAft>
                          <a:spcPts val="0"/>
                        </a:spcAft>
                      </a:pPr>
                      <a:r>
                        <a:rPr lang="fr-FR" sz="1200" kern="50" dirty="0">
                          <a:effectLst/>
                        </a:rPr>
                        <a:t>Langues : Français, Arabe, Chinois</a:t>
                      </a:r>
                      <a:endParaRPr lang="tr-TR" sz="1200" kern="50" dirty="0">
                        <a:effectLst/>
                      </a:endParaRPr>
                    </a:p>
                    <a:p>
                      <a:pPr>
                        <a:lnSpc>
                          <a:spcPct val="120000"/>
                        </a:lnSpc>
                        <a:spcAft>
                          <a:spcPts val="0"/>
                        </a:spcAft>
                      </a:pPr>
                      <a:r>
                        <a:rPr lang="en-GB" sz="1200" dirty="0">
                          <a:effectLst/>
                        </a:rPr>
                        <a:t> </a:t>
                      </a:r>
                      <a:endParaRPr lang="tr-TR" sz="1200" dirty="0">
                        <a:solidFill>
                          <a:srgbClr val="000000"/>
                        </a:solidFill>
                        <a:effectLst/>
                        <a:latin typeface="Times New Roman"/>
                        <a:ea typeface="Calibri"/>
                      </a:endParaRPr>
                    </a:p>
                  </a:txBody>
                  <a:tcPr marL="68580" marR="68580" marT="0" marB="0"/>
                </a:tc>
                <a:extLst>
                  <a:ext uri="{0D108BD9-81ED-4DB2-BD59-A6C34878D82A}">
                    <a16:rowId xmlns:a16="http://schemas.microsoft.com/office/drawing/2014/main" val="10000"/>
                  </a:ext>
                </a:extLst>
              </a:tr>
            </a:tbl>
          </a:graphicData>
        </a:graphic>
      </p:graphicFrame>
      <p:pic>
        <p:nvPicPr>
          <p:cNvPr id="4098" name="Resim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72" y="3803650"/>
            <a:ext cx="2628292" cy="1919063"/>
          </a:xfrm>
          <a:prstGeom prst="rect">
            <a:avLst/>
          </a:prstGeom>
          <a:solidFill>
            <a:srgbClr val="FFFFFF"/>
          </a:solidFill>
        </p:spPr>
      </p:pic>
      <p:pic>
        <p:nvPicPr>
          <p:cNvPr id="4097" name="Resim 8" descr="yakışıklı-erkek-fotoları-ind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803526"/>
            <a:ext cx="2592288" cy="18629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00749" y="1205850"/>
            <a:ext cx="85425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fr-FR" altLang="tr-TR"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Observez les images et les informations puis </a:t>
            </a:r>
            <a:r>
              <a:rPr kumimoji="0" lang="fr-FR" altLang="tr-TR"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fa</a:t>
            </a:r>
            <a:r>
              <a:rPr kumimoji="0" lang="tr-TR" altLang="tr-TR"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i</a:t>
            </a:r>
            <a:r>
              <a:rPr kumimoji="0" lang="fr-FR" altLang="tr-TR"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tes-les </a:t>
            </a:r>
            <a:r>
              <a:rPr kumimoji="0" lang="fr-FR" altLang="tr-TR" sz="16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parler avec des phrases pour faire connaissance.</a:t>
            </a:r>
            <a:endParaRPr kumimoji="0" lang="fr-FR" alt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2287588" y="3346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467544" y="587727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tr-TR" sz="800" b="1" i="0" u="none" strike="noStrike" cap="none" normalizeH="0" baseline="0" dirty="0" smtClean="0">
              <a:ln>
                <a:noFill/>
              </a:ln>
              <a:solidFill>
                <a:srgbClr val="000000"/>
              </a:solidFill>
              <a:effectLst/>
              <a:latin typeface="Arial" pitchFamily="34" charset="0"/>
              <a:cs typeface="Segoe Print"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1" i="0" u="none" strike="noStrike" cap="none" normalizeH="0" baseline="0" dirty="0" smtClean="0">
                <a:ln>
                  <a:noFill/>
                </a:ln>
                <a:solidFill>
                  <a:srgbClr val="000000"/>
                </a:solidFill>
                <a:effectLst/>
                <a:latin typeface="Arial" pitchFamily="34" charset="0"/>
                <a:cs typeface="Segoe Print" pitchFamily="2" charset="0"/>
              </a:rPr>
              <a:t>Anne     :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1" i="0" u="none" strike="noStrike" cap="none" normalizeH="0" baseline="0" dirty="0" smtClean="0">
                <a:ln>
                  <a:noFill/>
                </a:ln>
                <a:solidFill>
                  <a:srgbClr val="000000"/>
                </a:solidFill>
                <a:effectLst/>
                <a:latin typeface="Arial" pitchFamily="34" charset="0"/>
                <a:cs typeface="Segoe Print" pitchFamily="2" charset="0"/>
              </a:rPr>
              <a:t>Mustafa : …………………………………………………..</a:t>
            </a:r>
            <a:endParaRPr kumimoji="0" lang="en-GB"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4076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52</a:t>
            </a:fld>
            <a:endParaRPr lang="tr-TR" dirty="0"/>
          </a:p>
        </p:txBody>
      </p:sp>
      <p:sp>
        <p:nvSpPr>
          <p:cNvPr id="5"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VI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236035211"/>
              </p:ext>
            </p:extLst>
          </p:nvPr>
        </p:nvGraphicFramePr>
        <p:xfrm>
          <a:off x="2411760" y="4339129"/>
          <a:ext cx="2882900" cy="304800"/>
        </p:xfrm>
        <a:graphic>
          <a:graphicData uri="http://schemas.openxmlformats.org/drawingml/2006/table">
            <a:tbl>
              <a:tblPr firstRow="1" firstCol="1" bandRow="1">
                <a:tableStyleId>{5C22544A-7EE6-4342-B048-85BDC9FD1C3A}</a:tableStyleId>
              </a:tblPr>
              <a:tblGrid>
                <a:gridCol w="576580">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576580">
                  <a:extLst>
                    <a:ext uri="{9D8B030D-6E8A-4147-A177-3AD203B41FA5}">
                      <a16:colId xmlns:a16="http://schemas.microsoft.com/office/drawing/2014/main" val="20002"/>
                    </a:ext>
                  </a:extLst>
                </a:gridCol>
                <a:gridCol w="576580">
                  <a:extLst>
                    <a:ext uri="{9D8B030D-6E8A-4147-A177-3AD203B41FA5}">
                      <a16:colId xmlns:a16="http://schemas.microsoft.com/office/drawing/2014/main" val="20003"/>
                    </a:ext>
                  </a:extLst>
                </a:gridCol>
                <a:gridCol w="576580">
                  <a:extLst>
                    <a:ext uri="{9D8B030D-6E8A-4147-A177-3AD203B41FA5}">
                      <a16:colId xmlns:a16="http://schemas.microsoft.com/office/drawing/2014/main" val="20004"/>
                    </a:ext>
                  </a:extLst>
                </a:gridCol>
              </a:tblGrid>
              <a:tr h="304800">
                <a:tc>
                  <a:txBody>
                    <a:bodyPr/>
                    <a:lstStyle/>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tc>
                  <a:txBody>
                    <a:bodyPr/>
                    <a:lstStyle/>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tc>
                  <a:txBody>
                    <a:bodyPr/>
                    <a:lstStyle/>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tc>
                  <a:txBody>
                    <a:bodyPr/>
                    <a:lstStyle/>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tc>
                  <a:txBody>
                    <a:bodyPr/>
                    <a:lstStyle/>
                    <a:p>
                      <a:pPr algn="ctr">
                        <a:spcAft>
                          <a:spcPts val="0"/>
                        </a:spcAft>
                      </a:pPr>
                      <a:r>
                        <a:rPr lang="fr-FR" sz="1200" kern="50" dirty="0">
                          <a:effectLst/>
                        </a:rPr>
                        <a:t> </a:t>
                      </a:r>
                      <a:endParaRPr lang="tr-TR" sz="1200" kern="50" dirty="0">
                        <a:effectLst/>
                        <a:latin typeface="Times New Roman"/>
                        <a:ea typeface="SimSun"/>
                        <a:cs typeface="Mangal"/>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2291273" y="1556792"/>
            <a:ext cx="36215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tr-TR" sz="1800" b="1" i="0" u="none" strike="noStrike" cap="none" normalizeH="0" baseline="0" dirty="0" err="1" smtClean="0">
                <a:ln>
                  <a:noFill/>
                </a:ln>
                <a:effectLst/>
                <a:latin typeface="Arial" pitchFamily="34" charset="0"/>
                <a:cs typeface="Segoe Print" pitchFamily="2" charset="0"/>
              </a:rPr>
              <a:t>Mettez</a:t>
            </a:r>
            <a:r>
              <a:rPr kumimoji="0" lang="en-GB" altLang="tr-TR" sz="1800" b="1" i="0" u="none" strike="noStrike" cap="none" normalizeH="0" baseline="0" dirty="0" smtClean="0">
                <a:ln>
                  <a:noFill/>
                </a:ln>
                <a:effectLst/>
                <a:latin typeface="Arial" pitchFamily="34" charset="0"/>
                <a:cs typeface="Segoe Print" pitchFamily="2" charset="0"/>
              </a:rPr>
              <a:t> </a:t>
            </a:r>
            <a:r>
              <a:rPr kumimoji="0" lang="en-GB" altLang="tr-TR" sz="1800" b="1" i="0" u="none" strike="noStrike" cap="none" normalizeH="0" baseline="0" dirty="0" err="1" smtClean="0">
                <a:ln>
                  <a:noFill/>
                </a:ln>
                <a:effectLst/>
                <a:latin typeface="Arial" pitchFamily="34" charset="0"/>
                <a:cs typeface="Segoe Print" pitchFamily="2" charset="0"/>
              </a:rPr>
              <a:t>dans</a:t>
            </a:r>
            <a:r>
              <a:rPr kumimoji="0" lang="en-GB" altLang="tr-TR" sz="1800" b="1" i="0" u="none" strike="noStrike" cap="none" normalizeH="0" baseline="0" dirty="0" smtClean="0">
                <a:ln>
                  <a:noFill/>
                </a:ln>
                <a:effectLst/>
                <a:latin typeface="Arial" pitchFamily="34" charset="0"/>
                <a:cs typeface="Segoe Print" pitchFamily="2" charset="0"/>
              </a:rPr>
              <a:t> </a:t>
            </a:r>
            <a:r>
              <a:rPr kumimoji="0" lang="en-GB" altLang="tr-TR" sz="1800" b="1" i="0" u="none" strike="noStrike" cap="none" normalizeH="0" baseline="0" dirty="0" err="1" smtClean="0">
                <a:ln>
                  <a:noFill/>
                </a:ln>
                <a:effectLst/>
                <a:latin typeface="Arial" pitchFamily="34" charset="0"/>
                <a:cs typeface="Segoe Print" pitchFamily="2" charset="0"/>
              </a:rPr>
              <a:t>l’ordre</a:t>
            </a:r>
            <a:r>
              <a:rPr kumimoji="0" lang="en-GB" altLang="tr-TR" sz="1800" b="1" i="0" u="none" strike="noStrike" cap="none" normalizeH="0" baseline="0" dirty="0" smtClean="0">
                <a:ln>
                  <a:noFill/>
                </a:ln>
                <a:effectLst/>
                <a:latin typeface="Arial" pitchFamily="34" charset="0"/>
                <a:cs typeface="Segoe Print" pitchFamily="2" charset="0"/>
              </a:rPr>
              <a:t> le dialogue</a:t>
            </a:r>
            <a:endParaRPr kumimoji="0" lang="tr-TR" altLang="tr-TR" sz="1800" b="1" i="0" u="none" strike="noStrike" cap="none" normalizeH="0" baseline="0" dirty="0" smtClean="0">
              <a:ln>
                <a:noFill/>
              </a:ln>
              <a:effectLst/>
              <a:latin typeface="Arial" pitchFamily="34" charset="0"/>
              <a:cs typeface="Segoe Print"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  a.</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Ça</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va</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merci</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b.</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Tu</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vas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bien</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c.</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Salut</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Sylvie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d.</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Je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vais</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bien</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merci</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et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toi</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e.</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Salut</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0" i="0" u="none" strike="noStrike" cap="none" normalizeH="0" baseline="0" dirty="0" err="1" smtClean="0">
                <a:ln>
                  <a:noFill/>
                </a:ln>
                <a:solidFill>
                  <a:schemeClr val="tx1"/>
                </a:solidFill>
                <a:effectLst/>
                <a:latin typeface="Arial" pitchFamily="34" charset="0"/>
                <a:cs typeface="Calibri" pitchFamily="34" charset="0"/>
              </a:rPr>
              <a:t>Océane</a:t>
            </a: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62575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53</a:t>
            </a:fld>
            <a:endParaRPr lang="tr-TR" dirty="0"/>
          </a:p>
        </p:txBody>
      </p:sp>
      <p:sp>
        <p:nvSpPr>
          <p:cNvPr id="5"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VII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Dikdörtgen 1"/>
          <p:cNvSpPr/>
          <p:nvPr/>
        </p:nvSpPr>
        <p:spPr>
          <a:xfrm>
            <a:off x="1115616" y="1677513"/>
            <a:ext cx="6336704" cy="2862322"/>
          </a:xfrm>
          <a:prstGeom prst="rect">
            <a:avLst/>
          </a:prstGeom>
        </p:spPr>
        <p:txBody>
          <a:bodyPr wrap="square">
            <a:spAutoFit/>
          </a:bodyPr>
          <a:lstStyle/>
          <a:p>
            <a:r>
              <a:rPr lang="hr-HR" dirty="0"/>
              <a:t>Léa est </a:t>
            </a:r>
            <a:r>
              <a:rPr lang="hr-HR" dirty="0" smtClean="0"/>
              <a:t>française</a:t>
            </a:r>
            <a:r>
              <a:rPr lang="tr-TR" dirty="0" smtClean="0"/>
              <a:t>.</a:t>
            </a:r>
            <a:endParaRPr lang="tr-TR" dirty="0"/>
          </a:p>
          <a:p>
            <a:r>
              <a:rPr lang="hr-HR" dirty="0"/>
              <a:t>Takashi est japonais.</a:t>
            </a:r>
            <a:endParaRPr lang="tr-TR" dirty="0"/>
          </a:p>
          <a:p>
            <a:r>
              <a:rPr lang="hr-HR" dirty="0"/>
              <a:t>Anne est canadienne.</a:t>
            </a:r>
            <a:endParaRPr lang="tr-TR" dirty="0"/>
          </a:p>
          <a:p>
            <a:r>
              <a:rPr lang="hr-HR" dirty="0" smtClean="0"/>
              <a:t>An</a:t>
            </a:r>
            <a:r>
              <a:rPr lang="tr-TR" dirty="0" smtClean="0"/>
              <a:t>g</a:t>
            </a:r>
            <a:r>
              <a:rPr lang="hr-HR" dirty="0" smtClean="0"/>
              <a:t>elo </a:t>
            </a:r>
            <a:r>
              <a:rPr lang="hr-HR" dirty="0"/>
              <a:t>est italien.</a:t>
            </a:r>
            <a:endParaRPr lang="tr-TR" dirty="0"/>
          </a:p>
          <a:p>
            <a:r>
              <a:rPr lang="hr-HR" dirty="0"/>
              <a:t>Hans est allemand</a:t>
            </a:r>
            <a:r>
              <a:rPr lang="hr-HR" dirty="0" smtClean="0"/>
              <a:t>.</a:t>
            </a:r>
            <a:endParaRPr lang="tr-TR" dirty="0" smtClean="0"/>
          </a:p>
          <a:p>
            <a:endParaRPr lang="tr-TR" dirty="0"/>
          </a:p>
          <a:p>
            <a:r>
              <a:rPr lang="hr-HR" b="1" dirty="0"/>
              <a:t>Écoutez les nationalités et indiquez si on parle d’une fille ou d’un garçon</a:t>
            </a:r>
            <a:r>
              <a:rPr lang="hr-HR" b="1" dirty="0" smtClean="0"/>
              <a:t>.</a:t>
            </a:r>
            <a:endParaRPr lang="tr-TR" b="1" dirty="0" smtClean="0"/>
          </a:p>
          <a:p>
            <a:endParaRPr lang="tr-TR" b="1" dirty="0"/>
          </a:p>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31747083"/>
              </p:ext>
            </p:extLst>
          </p:nvPr>
        </p:nvGraphicFramePr>
        <p:xfrm>
          <a:off x="1331640" y="4745378"/>
          <a:ext cx="5472608" cy="1199886"/>
        </p:xfrm>
        <a:graphic>
          <a:graphicData uri="http://schemas.openxmlformats.org/drawingml/2006/table">
            <a:tbl>
              <a:tblPr firstRow="1" firstCol="1" bandRow="1">
                <a:tableStyleId>{5C22544A-7EE6-4342-B048-85BDC9FD1C3A}</a:tableStyleId>
              </a:tblPr>
              <a:tblGrid>
                <a:gridCol w="911890">
                  <a:extLst>
                    <a:ext uri="{9D8B030D-6E8A-4147-A177-3AD203B41FA5}">
                      <a16:colId xmlns:a16="http://schemas.microsoft.com/office/drawing/2014/main" val="20000"/>
                    </a:ext>
                  </a:extLst>
                </a:gridCol>
                <a:gridCol w="911890">
                  <a:extLst>
                    <a:ext uri="{9D8B030D-6E8A-4147-A177-3AD203B41FA5}">
                      <a16:colId xmlns:a16="http://schemas.microsoft.com/office/drawing/2014/main" val="20001"/>
                    </a:ext>
                  </a:extLst>
                </a:gridCol>
                <a:gridCol w="911890">
                  <a:extLst>
                    <a:ext uri="{9D8B030D-6E8A-4147-A177-3AD203B41FA5}">
                      <a16:colId xmlns:a16="http://schemas.microsoft.com/office/drawing/2014/main" val="20002"/>
                    </a:ext>
                  </a:extLst>
                </a:gridCol>
                <a:gridCol w="911890">
                  <a:extLst>
                    <a:ext uri="{9D8B030D-6E8A-4147-A177-3AD203B41FA5}">
                      <a16:colId xmlns:a16="http://schemas.microsoft.com/office/drawing/2014/main" val="20003"/>
                    </a:ext>
                  </a:extLst>
                </a:gridCol>
                <a:gridCol w="912524">
                  <a:extLst>
                    <a:ext uri="{9D8B030D-6E8A-4147-A177-3AD203B41FA5}">
                      <a16:colId xmlns:a16="http://schemas.microsoft.com/office/drawing/2014/main" val="20004"/>
                    </a:ext>
                  </a:extLst>
                </a:gridCol>
                <a:gridCol w="912524">
                  <a:extLst>
                    <a:ext uri="{9D8B030D-6E8A-4147-A177-3AD203B41FA5}">
                      <a16:colId xmlns:a16="http://schemas.microsoft.com/office/drawing/2014/main" val="20005"/>
                    </a:ext>
                  </a:extLst>
                </a:gridCol>
              </a:tblGrid>
              <a:tr h="599943">
                <a:tc>
                  <a:txBody>
                    <a:bodyPr/>
                    <a:lstStyle/>
                    <a:p>
                      <a:pPr>
                        <a:lnSpc>
                          <a:spcPct val="120000"/>
                        </a:lnSpc>
                        <a:spcAft>
                          <a:spcPts val="0"/>
                        </a:spcAft>
                      </a:pPr>
                      <a:r>
                        <a:rPr lang="hr-HR" sz="1200" dirty="0">
                          <a:effectLst/>
                        </a:rPr>
                        <a:t>Une  fille</a:t>
                      </a:r>
                      <a:endParaRPr lang="tr-TR" sz="1200" dirty="0">
                        <a:solidFill>
                          <a:srgbClr val="000000"/>
                        </a:solidFill>
                        <a:effectLst/>
                        <a:latin typeface="Times New Roman"/>
                        <a:ea typeface="Calibri"/>
                      </a:endParaRPr>
                    </a:p>
                  </a:txBody>
                  <a:tcPr marL="68580" marR="68580" marT="0" marB="0" anchor="ct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r h="599943">
                <a:tc>
                  <a:txBody>
                    <a:bodyPr/>
                    <a:lstStyle/>
                    <a:p>
                      <a:pPr>
                        <a:lnSpc>
                          <a:spcPct val="120000"/>
                        </a:lnSpc>
                        <a:spcAft>
                          <a:spcPts val="0"/>
                        </a:spcAft>
                      </a:pPr>
                      <a:r>
                        <a:rPr lang="hr-HR" sz="1200" dirty="0">
                          <a:effectLst/>
                        </a:rPr>
                        <a:t>Un garçon</a:t>
                      </a:r>
                      <a:endParaRPr lang="tr-TR" sz="1200" dirty="0">
                        <a:solidFill>
                          <a:srgbClr val="000000"/>
                        </a:solidFill>
                        <a:effectLst/>
                        <a:latin typeface="Times New Roman"/>
                        <a:ea typeface="Calibri"/>
                      </a:endParaRPr>
                    </a:p>
                  </a:txBody>
                  <a:tcPr marL="68580" marR="68580" marT="0" marB="0" anchor="ct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hr-HR" sz="1200" dirty="0">
                          <a:effectLst/>
                        </a:rPr>
                        <a:t> </a:t>
                      </a:r>
                      <a:endParaRPr lang="tr-TR" sz="1200" dirty="0">
                        <a:solidFill>
                          <a:srgbClr val="000000"/>
                        </a:solidFill>
                        <a:effectLst/>
                        <a:latin typeface="Times New Roman"/>
                        <a:ea typeface="Calibri"/>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39554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54</a:t>
            </a:fld>
            <a:endParaRPr lang="tr-TR" dirty="0"/>
          </a:p>
        </p:txBody>
      </p:sp>
      <p:sp>
        <p:nvSpPr>
          <p:cNvPr id="5" name="2 İçerik Yer Tutucusu"/>
          <p:cNvSpPr txBox="1">
            <a:spLocks/>
          </p:cNvSpPr>
          <p:nvPr/>
        </p:nvSpPr>
        <p:spPr>
          <a:xfrm>
            <a:off x="11687" y="516"/>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VIII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Dikdörtgen 11"/>
          <p:cNvSpPr/>
          <p:nvPr/>
        </p:nvSpPr>
        <p:spPr>
          <a:xfrm>
            <a:off x="395536" y="1268760"/>
            <a:ext cx="7704856" cy="400110"/>
          </a:xfrm>
          <a:prstGeom prst="rect">
            <a:avLst/>
          </a:prstGeom>
        </p:spPr>
        <p:txBody>
          <a:bodyPr wrap="square">
            <a:spAutoFit/>
          </a:bodyPr>
          <a:lstStyle/>
          <a:p>
            <a:r>
              <a:rPr lang="hr-HR" sz="2000" b="1" dirty="0"/>
              <a:t>Communiquez avec votre </a:t>
            </a:r>
            <a:r>
              <a:rPr lang="hr-HR" sz="2000" b="1" dirty="0" smtClean="0"/>
              <a:t>voisin,e </a:t>
            </a:r>
            <a:r>
              <a:rPr lang="hr-HR" sz="2000" b="1" dirty="0"/>
              <a:t>(l’un pose à l’autre</a:t>
            </a:r>
            <a:r>
              <a:rPr lang="hr-HR" sz="2000" b="1" dirty="0" smtClean="0"/>
              <a:t>)</a:t>
            </a:r>
            <a:endParaRPr lang="tr-TR" sz="2000" dirty="0"/>
          </a:p>
        </p:txBody>
      </p:sp>
      <p:pic>
        <p:nvPicPr>
          <p:cNvPr id="21" name="Resim 20" descr="C:\Users\metin\Desktop\20120416153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61" y="2708920"/>
            <a:ext cx="1363980" cy="1368425"/>
          </a:xfrm>
          <a:prstGeom prst="rect">
            <a:avLst/>
          </a:prstGeom>
          <a:noFill/>
          <a:ln>
            <a:noFill/>
          </a:ln>
        </p:spPr>
      </p:pic>
      <p:sp>
        <p:nvSpPr>
          <p:cNvPr id="13" name="Dikdörtgen 12"/>
          <p:cNvSpPr/>
          <p:nvPr/>
        </p:nvSpPr>
        <p:spPr>
          <a:xfrm>
            <a:off x="308720" y="4080824"/>
            <a:ext cx="8295728" cy="369332"/>
          </a:xfrm>
          <a:prstGeom prst="rect">
            <a:avLst/>
          </a:prstGeom>
        </p:spPr>
        <p:txBody>
          <a:bodyPr wrap="square">
            <a:spAutoFit/>
          </a:bodyPr>
          <a:lstStyle/>
          <a:p>
            <a:r>
              <a:rPr lang="hr-HR" b="1" dirty="0"/>
              <a:t>Chloé, Paris, française                          </a:t>
            </a:r>
            <a:r>
              <a:rPr lang="tr-TR" b="1" dirty="0" smtClean="0"/>
              <a:t>                                                  </a:t>
            </a:r>
            <a:r>
              <a:rPr lang="hr-HR" b="1" dirty="0" smtClean="0"/>
              <a:t>Ylan</a:t>
            </a:r>
            <a:r>
              <a:rPr lang="hr-HR" b="1" dirty="0"/>
              <a:t>, </a:t>
            </a:r>
            <a:r>
              <a:rPr lang="tr-TR" b="1" dirty="0" smtClean="0"/>
              <a:t>P</a:t>
            </a:r>
            <a:r>
              <a:rPr lang="hr-HR" b="1" dirty="0" smtClean="0"/>
              <a:t>ekin</a:t>
            </a:r>
            <a:r>
              <a:rPr lang="hr-HR" b="1" dirty="0"/>
              <a:t>, chinoise </a:t>
            </a:r>
            <a:endParaRPr lang="tr-TR" dirty="0"/>
          </a:p>
        </p:txBody>
      </p:sp>
      <p:pic>
        <p:nvPicPr>
          <p:cNvPr id="23" name="Resim 22" descr="C:\Users\metin\Desktop\51330873-model-kathy-chow-poses-with-a-pair-of-natural-gettyimages.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092" y="2708920"/>
            <a:ext cx="2019300" cy="1394767"/>
          </a:xfrm>
          <a:prstGeom prst="rect">
            <a:avLst/>
          </a:prstGeom>
          <a:noFill/>
          <a:ln>
            <a:noFill/>
          </a:ln>
        </p:spPr>
      </p:pic>
      <p:pic>
        <p:nvPicPr>
          <p:cNvPr id="3085" name="Resim 7" descr="0170738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037" y="4569165"/>
            <a:ext cx="1362075" cy="1457431"/>
          </a:xfrm>
          <a:prstGeom prst="rect">
            <a:avLst/>
          </a:prstGeom>
          <a:noFill/>
          <a:extLst>
            <a:ext uri="{909E8E84-426E-40DD-AFC4-6F175D3DCCD1}">
              <a14:hiddenFill xmlns:a14="http://schemas.microsoft.com/office/drawing/2010/main">
                <a:solidFill>
                  <a:srgbClr val="FFFFFF"/>
                </a:solidFill>
              </a14:hiddenFill>
            </a:ext>
          </a:extLst>
        </p:spPr>
      </p:pic>
      <p:pic>
        <p:nvPicPr>
          <p:cNvPr id="3084" name="Resim 10" descr="depositphotos_8842480-stock-photo-handsome-young-russian-male-smil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614" y="4569165"/>
            <a:ext cx="1314450" cy="15145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5" name="Rectangle 15"/>
          <p:cNvSpPr>
            <a:spLocks noChangeArrowheads="1"/>
          </p:cNvSpPr>
          <p:nvPr/>
        </p:nvSpPr>
        <p:spPr bwMode="auto">
          <a:xfrm>
            <a:off x="0" y="220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tr-TR" sz="1100" b="1" i="0" u="none" strike="noStrike" cap="none" normalizeH="0" baseline="0" smtClean="0">
                <a:ln>
                  <a:noFill/>
                </a:ln>
                <a:solidFill>
                  <a:schemeClr val="tx1"/>
                </a:solidFill>
                <a:effectLst/>
                <a:latin typeface="Arial" pitchFamily="34" charset="0"/>
                <a:ea typeface="Calibri" pitchFamily="34" charset="0"/>
                <a:cs typeface="Calibri" pitchFamily="34" charset="0"/>
              </a:rPr>
              <a:t>                            </a:t>
            </a:r>
            <a:endParaRPr kumimoji="0" lang="hr-H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altLang="tr-TR" sz="1100" b="1" i="0" u="none" strike="noStrike" cap="none" normalizeH="0" baseline="0" smtClean="0">
                <a:ln>
                  <a:noFill/>
                </a:ln>
                <a:solidFill>
                  <a:schemeClr val="tx1"/>
                </a:solidFill>
                <a:effectLst/>
                <a:latin typeface="Arial" pitchFamily="34" charset="0"/>
                <a:ea typeface="Calibri" pitchFamily="34" charset="0"/>
                <a:cs typeface="Calibri" pitchFamily="34" charset="0"/>
              </a:rPr>
              <a:t>                 </a:t>
            </a:r>
            <a:r>
              <a:rPr kumimoji="0" lang="tr-TR" altLang="tr-TR" sz="800" b="0" i="0" u="none" strike="noStrike" cap="none" normalizeH="0" baseline="0" smtClean="0">
                <a:ln>
                  <a:noFill/>
                </a:ln>
                <a:solidFill>
                  <a:schemeClr val="tx1"/>
                </a:solidFill>
                <a:effectLst/>
                <a:latin typeface="Arial" pitchFamily="34" charset="0"/>
                <a:cs typeface="Arial" pitchFamily="34" charset="0"/>
              </a:rPr>
              <a:t> </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Resim 28" descr="C:\Users\metin\Desktop\turk-kizi-almanlari-kurtardi-kendi-komaya-girdi-6697111_9307_m.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5432" y="4569166"/>
            <a:ext cx="1264920" cy="1514580"/>
          </a:xfrm>
          <a:prstGeom prst="rect">
            <a:avLst/>
          </a:prstGeom>
          <a:noFill/>
          <a:ln>
            <a:noFill/>
          </a:ln>
        </p:spPr>
      </p:pic>
      <p:sp>
        <p:nvSpPr>
          <p:cNvPr id="17" name="Dikdörtgen 16"/>
          <p:cNvSpPr/>
          <p:nvPr/>
        </p:nvSpPr>
        <p:spPr>
          <a:xfrm>
            <a:off x="637360" y="6083746"/>
            <a:ext cx="7679056" cy="369332"/>
          </a:xfrm>
          <a:prstGeom prst="rect">
            <a:avLst/>
          </a:prstGeom>
        </p:spPr>
        <p:txBody>
          <a:bodyPr wrap="square">
            <a:spAutoFit/>
          </a:bodyPr>
          <a:lstStyle/>
          <a:p>
            <a:r>
              <a:rPr lang="hr-HR" b="1" dirty="0"/>
              <a:t>Daniel,  Québec, canadien        </a:t>
            </a:r>
            <a:r>
              <a:rPr lang="hr-HR" b="1" dirty="0" smtClean="0"/>
              <a:t>Sergey</a:t>
            </a:r>
            <a:r>
              <a:rPr lang="hr-HR" b="1" dirty="0"/>
              <a:t>, </a:t>
            </a:r>
            <a:r>
              <a:rPr lang="tr-TR" b="1" dirty="0" err="1" smtClean="0"/>
              <a:t>Moscou</a:t>
            </a:r>
            <a:r>
              <a:rPr lang="hr-HR" b="1" dirty="0" smtClean="0"/>
              <a:t>, </a:t>
            </a:r>
            <a:r>
              <a:rPr lang="hr-HR" b="1" dirty="0"/>
              <a:t>russe             </a:t>
            </a:r>
            <a:r>
              <a:rPr lang="hr-HR" b="1" dirty="0" smtClean="0"/>
              <a:t>Ece</a:t>
            </a:r>
            <a:r>
              <a:rPr lang="hr-HR" b="1" dirty="0"/>
              <a:t>, Ankara, turque </a:t>
            </a:r>
            <a:endParaRPr lang="tr-TR" dirty="0"/>
          </a:p>
        </p:txBody>
      </p:sp>
      <p:sp>
        <p:nvSpPr>
          <p:cNvPr id="31" name="Dikdörtgen 30"/>
          <p:cNvSpPr/>
          <p:nvPr/>
        </p:nvSpPr>
        <p:spPr>
          <a:xfrm>
            <a:off x="2411760" y="2867694"/>
            <a:ext cx="3669332" cy="1200329"/>
          </a:xfrm>
          <a:prstGeom prst="rect">
            <a:avLst/>
          </a:prstGeom>
        </p:spPr>
        <p:txBody>
          <a:bodyPr wrap="square">
            <a:spAutoFit/>
          </a:bodyPr>
          <a:lstStyle/>
          <a:p>
            <a:r>
              <a:rPr lang="hr-HR" b="1" dirty="0" smtClean="0">
                <a:solidFill>
                  <a:srgbClr val="FF0000"/>
                </a:solidFill>
              </a:rPr>
              <a:t>Exemple</a:t>
            </a:r>
            <a:r>
              <a:rPr lang="hr-HR" b="1" dirty="0">
                <a:solidFill>
                  <a:srgbClr val="FF0000"/>
                </a:solidFill>
              </a:rPr>
              <a:t>:</a:t>
            </a:r>
            <a:endParaRPr lang="tr-TR" dirty="0">
              <a:solidFill>
                <a:srgbClr val="FF0000"/>
              </a:solidFill>
            </a:endParaRPr>
          </a:p>
          <a:p>
            <a:r>
              <a:rPr lang="hr-HR" b="1" dirty="0" smtClean="0">
                <a:solidFill>
                  <a:srgbClr val="FF0000"/>
                </a:solidFill>
              </a:rPr>
              <a:t>Qui </a:t>
            </a:r>
            <a:r>
              <a:rPr lang="hr-HR" b="1" dirty="0">
                <a:solidFill>
                  <a:srgbClr val="FF0000"/>
                </a:solidFill>
              </a:rPr>
              <a:t>est-ce ?</a:t>
            </a:r>
            <a:endParaRPr lang="tr-TR" dirty="0">
              <a:solidFill>
                <a:srgbClr val="FF0000"/>
              </a:solidFill>
            </a:endParaRPr>
          </a:p>
          <a:p>
            <a:r>
              <a:rPr lang="hr-HR" b="1" dirty="0">
                <a:solidFill>
                  <a:srgbClr val="FF0000"/>
                </a:solidFill>
              </a:rPr>
              <a:t>C’est </a:t>
            </a:r>
            <a:r>
              <a:rPr lang="hr-HR" b="1" dirty="0" smtClean="0">
                <a:solidFill>
                  <a:srgbClr val="FF0000"/>
                </a:solidFill>
              </a:rPr>
              <a:t>Chloé</a:t>
            </a:r>
            <a:r>
              <a:rPr lang="hr-HR" b="1" dirty="0" smtClean="0">
                <a:solidFill>
                  <a:srgbClr val="FF0000"/>
                </a:solidFill>
              </a:rPr>
              <a:t>.</a:t>
            </a:r>
            <a:endParaRPr lang="tr-TR" b="1" dirty="0" smtClean="0">
              <a:solidFill>
                <a:srgbClr val="FF0000"/>
              </a:solidFill>
            </a:endParaRPr>
          </a:p>
          <a:p>
            <a:r>
              <a:rPr lang="hr-HR" b="1" dirty="0">
                <a:solidFill>
                  <a:srgbClr val="FF0000"/>
                </a:solidFill>
              </a:rPr>
              <a:t>Elle habite à Paris. Elle est française</a:t>
            </a:r>
            <a:r>
              <a:rPr lang="hr-HR" b="1" dirty="0" smtClean="0">
                <a:solidFill>
                  <a:srgbClr val="FF0000"/>
                </a:solidFill>
              </a:rPr>
              <a:t>.</a:t>
            </a:r>
            <a:endParaRPr lang="tr-TR" dirty="0">
              <a:solidFill>
                <a:srgbClr val="FF0000"/>
              </a:solidFill>
            </a:endParaRPr>
          </a:p>
        </p:txBody>
      </p:sp>
    </p:spTree>
    <p:extLst>
      <p:ext uri="{BB962C8B-B14F-4D97-AF65-F5344CB8AC3E}">
        <p14:creationId xmlns:p14="http://schemas.microsoft.com/office/powerpoint/2010/main" val="29680627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55</a:t>
            </a:fld>
            <a:endParaRPr lang="tr-TR" dirty="0"/>
          </a:p>
        </p:txBody>
      </p:sp>
      <p:sp>
        <p:nvSpPr>
          <p:cNvPr id="5" name="2 İçerik Yer Tutucusu"/>
          <p:cNvSpPr txBox="1">
            <a:spLocks/>
          </p:cNvSpPr>
          <p:nvPr/>
        </p:nvSpPr>
        <p:spPr>
          <a:xfrm>
            <a:off x="0" y="-9082"/>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IX</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3" name="Resim 22" descr="s-2bebedbd04640104ff01e1c8db75473fd56754d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061" y="2060848"/>
            <a:ext cx="3718152" cy="2495922"/>
          </a:xfrm>
          <a:prstGeom prst="rect">
            <a:avLst/>
          </a:prstGeom>
          <a:noFill/>
          <a:extLst>
            <a:ext uri="{909E8E84-426E-40DD-AFC4-6F175D3DCCD1}">
              <a14:hiddenFill xmlns:a14="http://schemas.microsoft.com/office/drawing/2010/main">
                <a:solidFill>
                  <a:srgbClr val="FFFFFF"/>
                </a:solidFill>
              </a14:hiddenFill>
            </a:ext>
          </a:extLst>
        </p:spPr>
      </p:pic>
      <p:sp>
        <p:nvSpPr>
          <p:cNvPr id="2" name="Oval Belirtme Çizgisi 23"/>
          <p:cNvSpPr>
            <a:spLocks noChangeArrowheads="1"/>
          </p:cNvSpPr>
          <p:nvPr/>
        </p:nvSpPr>
        <p:spPr bwMode="auto">
          <a:xfrm>
            <a:off x="6192341" y="3155057"/>
            <a:ext cx="2124075" cy="723255"/>
          </a:xfrm>
          <a:prstGeom prst="wedgeEllipseCallout">
            <a:avLst>
              <a:gd name="adj1" fmla="val -94503"/>
              <a:gd name="adj2" fmla="val 37522"/>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Tu as </a:t>
            </a:r>
            <a:r>
              <a:rPr kumimoji="0" lang="tr-TR" altLang="tr-TR" sz="12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quel</a:t>
            </a:r>
            <a:r>
              <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tr-TR" altLang="tr-TR" sz="12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âge</a:t>
            </a:r>
            <a:r>
              <a:rPr kumimoji="0" lang="tr-TR" altLang="tr-TR"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    </a:t>
            </a:r>
            <a:endParaRPr kumimoji="0" lang="tr-TR" alt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val Belirtme Çizgisi 24"/>
          <p:cNvSpPr>
            <a:spLocks noChangeArrowheads="1"/>
          </p:cNvSpPr>
          <p:nvPr/>
        </p:nvSpPr>
        <p:spPr bwMode="auto">
          <a:xfrm>
            <a:off x="6020891" y="3929211"/>
            <a:ext cx="1647825" cy="795933"/>
          </a:xfrm>
          <a:prstGeom prst="wedgeEllipseCallout">
            <a:avLst>
              <a:gd name="adj1" fmla="val -104655"/>
              <a:gd name="adj2" fmla="val -12967"/>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1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Où</a:t>
            </a:r>
            <a:r>
              <a:rPr kumimoji="0" lang="tr-TR" altLang="tr-T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tr-TR" altLang="tr-TR" sz="11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habites</a:t>
            </a:r>
            <a:r>
              <a:rPr kumimoji="0" lang="tr-TR" altLang="tr-T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-tu ?  </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val Belirtme Çizgisi 26"/>
          <p:cNvSpPr>
            <a:spLocks noChangeArrowheads="1"/>
          </p:cNvSpPr>
          <p:nvPr/>
        </p:nvSpPr>
        <p:spPr bwMode="auto">
          <a:xfrm>
            <a:off x="190525" y="2636912"/>
            <a:ext cx="1171575" cy="563537"/>
          </a:xfrm>
          <a:prstGeom prst="wedgeEllipseCallout">
            <a:avLst>
              <a:gd name="adj1" fmla="val 111991"/>
              <a:gd name="adj2" fmla="val 88949"/>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Oval Belirtme Çizgisi 28"/>
          <p:cNvSpPr>
            <a:spLocks noChangeArrowheads="1"/>
          </p:cNvSpPr>
          <p:nvPr/>
        </p:nvSpPr>
        <p:spPr bwMode="auto">
          <a:xfrm>
            <a:off x="190525" y="3308809"/>
            <a:ext cx="1171575" cy="569503"/>
          </a:xfrm>
          <a:prstGeom prst="wedgeEllipseCallout">
            <a:avLst>
              <a:gd name="adj1" fmla="val 99796"/>
              <a:gd name="adj2" fmla="val -6403"/>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Belirtme Çizgisi 29"/>
          <p:cNvSpPr>
            <a:spLocks noChangeArrowheads="1"/>
          </p:cNvSpPr>
          <p:nvPr/>
        </p:nvSpPr>
        <p:spPr bwMode="auto">
          <a:xfrm>
            <a:off x="190525" y="3951337"/>
            <a:ext cx="1047750" cy="605433"/>
          </a:xfrm>
          <a:prstGeom prst="wedgeEllipseCallout">
            <a:avLst>
              <a:gd name="adj1" fmla="val 107120"/>
              <a:gd name="adj2" fmla="val -51606"/>
            </a:avLst>
          </a:prstGeom>
          <a:noFill/>
          <a:ln w="6350">
            <a:solidFill>
              <a:srgbClr val="5B9BD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7"/>
          <p:cNvSpPr>
            <a:spLocks noChangeArrowheads="1"/>
          </p:cNvSpPr>
          <p:nvPr/>
        </p:nvSpPr>
        <p:spPr bwMode="auto">
          <a:xfrm>
            <a:off x="395536" y="1338531"/>
            <a:ext cx="661560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tr-TR" sz="2000" b="1" i="0" u="none" strike="noStrike" cap="none" normalizeH="0" baseline="0" dirty="0" err="1" smtClean="0">
                <a:ln>
                  <a:noFill/>
                </a:ln>
                <a:solidFill>
                  <a:srgbClr val="000000"/>
                </a:solidFill>
                <a:effectLst/>
                <a:latin typeface="Calibri" pitchFamily="34" charset="0"/>
                <a:ea typeface="Calibri" pitchFamily="34" charset="0"/>
                <a:cs typeface="Calibri" pitchFamily="34" charset="0"/>
              </a:rPr>
              <a:t>Complétez</a:t>
            </a:r>
            <a:r>
              <a:rPr kumimoji="0" lang="en-GB" altLang="tr-TR" sz="2000" b="1"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les </a:t>
            </a:r>
            <a:r>
              <a:rPr kumimoji="0" lang="en-GB" altLang="tr-TR" sz="2000" b="1" i="0" u="none" strike="noStrike" cap="none" normalizeH="0" baseline="0" dirty="0" err="1" smtClean="0">
                <a:ln>
                  <a:noFill/>
                </a:ln>
                <a:solidFill>
                  <a:srgbClr val="000000"/>
                </a:solidFill>
                <a:effectLst/>
                <a:latin typeface="Calibri" pitchFamily="34" charset="0"/>
                <a:ea typeface="Calibri" pitchFamily="34" charset="0"/>
                <a:cs typeface="Calibri" pitchFamily="34" charset="0"/>
              </a:rPr>
              <a:t>bulles</a:t>
            </a:r>
            <a:endParaRPr kumimoji="0" lang="tr-TR" altLang="tr-T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3"/>
          <p:cNvSpPr>
            <a:spLocks noChangeArrowheads="1"/>
          </p:cNvSpPr>
          <p:nvPr/>
        </p:nvSpPr>
        <p:spPr bwMode="auto">
          <a:xfrm>
            <a:off x="-972616" y="414908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tr-TR" sz="800" b="0"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1800" b="0" i="0" u="none" strike="noStrike" cap="none" normalizeH="0" baseline="0" dirty="0" smtClean="0">
                <a:ln>
                  <a:noFill/>
                </a:ln>
                <a:solidFill>
                  <a:schemeClr val="tx1"/>
                </a:solidFill>
                <a:effectLst/>
                <a:latin typeface="Arial" pitchFamily="34" charset="0"/>
                <a:cs typeface="Calibri" pitchFamily="34" charset="0"/>
              </a:rPr>
              <a:t>                              </a:t>
            </a:r>
            <a:endParaRPr kumimoji="0" lang="en-GB" alt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4"/>
          <p:cNvSpPr>
            <a:spLocks noChangeArrowheads="1"/>
          </p:cNvSpPr>
          <p:nvPr/>
        </p:nvSpPr>
        <p:spPr bwMode="auto">
          <a:xfrm>
            <a:off x="0" y="2305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itchFamily="34" charset="0"/>
                <a:cs typeface="Calibri" pitchFamily="34" charset="0"/>
              </a:rPr>
              <a:t> </a:t>
            </a: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Oval Belirtme Çizgisi 20"/>
          <p:cNvSpPr/>
          <p:nvPr/>
        </p:nvSpPr>
        <p:spPr>
          <a:xfrm>
            <a:off x="5868144" y="2305050"/>
            <a:ext cx="2448272" cy="763910"/>
          </a:xfrm>
          <a:prstGeom prst="wedgeEllipseCallout">
            <a:avLst>
              <a:gd name="adj1" fmla="val -83106"/>
              <a:gd name="adj2" fmla="val 80760"/>
            </a:avLst>
          </a:prstGeom>
          <a:noFill/>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tr-TR" sz="1200" dirty="0" err="1">
                <a:effectLst/>
                <a:ea typeface="Calibri"/>
                <a:cs typeface="Calibri"/>
              </a:rPr>
              <a:t>Comment</a:t>
            </a:r>
            <a:r>
              <a:rPr lang="tr-TR" sz="1200" dirty="0">
                <a:effectLst/>
                <a:ea typeface="Calibri"/>
                <a:cs typeface="Calibri"/>
              </a:rPr>
              <a:t> tu </a:t>
            </a:r>
            <a:r>
              <a:rPr lang="tr-TR" sz="1200" dirty="0" err="1">
                <a:effectLst/>
                <a:ea typeface="Calibri"/>
                <a:cs typeface="Calibri"/>
              </a:rPr>
              <a:t>t’appelles</a:t>
            </a:r>
            <a:r>
              <a:rPr lang="tr-TR" sz="1200" dirty="0">
                <a:effectLst/>
                <a:ea typeface="Calibri"/>
                <a:cs typeface="Calibri"/>
              </a:rPr>
              <a:t> </a:t>
            </a:r>
            <a:r>
              <a:rPr lang="tr-TR" sz="1200" dirty="0" smtClean="0">
                <a:effectLst/>
                <a:ea typeface="Calibri"/>
                <a:cs typeface="Calibri"/>
              </a:rPr>
              <a:t>?    </a:t>
            </a:r>
            <a:endParaRPr lang="tr-TR" sz="1200" dirty="0">
              <a:effectLst/>
              <a:ea typeface="Calibri"/>
              <a:cs typeface="Times New Roman"/>
            </a:endParaRPr>
          </a:p>
        </p:txBody>
      </p:sp>
    </p:spTree>
    <p:extLst>
      <p:ext uri="{BB962C8B-B14F-4D97-AF65-F5344CB8AC3E}">
        <p14:creationId xmlns:p14="http://schemas.microsoft.com/office/powerpoint/2010/main" val="40507886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56</a:t>
            </a:fld>
            <a:endParaRPr lang="tr-TR" dirty="0"/>
          </a:p>
        </p:txBody>
      </p:sp>
      <p:sp>
        <p:nvSpPr>
          <p:cNvPr id="5" name="2 İçerik Yer Tutucusu"/>
          <p:cNvSpPr txBox="1">
            <a:spLocks/>
          </p:cNvSpPr>
          <p:nvPr/>
        </p:nvSpPr>
        <p:spPr>
          <a:xfrm>
            <a:off x="5009"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o 1"/>
          <p:cNvGraphicFramePr>
            <a:graphicFrameLocks noGrp="1"/>
          </p:cNvGraphicFramePr>
          <p:nvPr>
            <p:extLst/>
          </p:nvPr>
        </p:nvGraphicFramePr>
        <p:xfrm>
          <a:off x="721469" y="3501008"/>
          <a:ext cx="7237542" cy="2664296"/>
        </p:xfrm>
        <a:graphic>
          <a:graphicData uri="http://schemas.openxmlformats.org/drawingml/2006/table">
            <a:tbl>
              <a:tblPr firstRow="1" firstCol="1" bandRow="1">
                <a:tableStyleId>{5C22544A-7EE6-4342-B048-85BDC9FD1C3A}</a:tableStyleId>
              </a:tblPr>
              <a:tblGrid>
                <a:gridCol w="3618771">
                  <a:extLst>
                    <a:ext uri="{9D8B030D-6E8A-4147-A177-3AD203B41FA5}">
                      <a16:colId xmlns:a16="http://schemas.microsoft.com/office/drawing/2014/main" val="20000"/>
                    </a:ext>
                  </a:extLst>
                </a:gridCol>
                <a:gridCol w="3618771">
                  <a:extLst>
                    <a:ext uri="{9D8B030D-6E8A-4147-A177-3AD203B41FA5}">
                      <a16:colId xmlns:a16="http://schemas.microsoft.com/office/drawing/2014/main" val="20001"/>
                    </a:ext>
                  </a:extLst>
                </a:gridCol>
              </a:tblGrid>
              <a:tr h="2664296">
                <a:tc>
                  <a:txBody>
                    <a:bodyPr/>
                    <a:lstStyle/>
                    <a:p>
                      <a:pPr algn="just">
                        <a:lnSpc>
                          <a:spcPct val="120000"/>
                        </a:lnSpc>
                        <a:spcAft>
                          <a:spcPts val="0"/>
                        </a:spcAft>
                      </a:pPr>
                      <a:r>
                        <a:rPr lang="en-GB" sz="1800" spc="10" dirty="0">
                          <a:effectLst/>
                        </a:rPr>
                        <a:t>- Bonjour Madame Favier ! </a:t>
                      </a:r>
                      <a:endParaRPr lang="tr-TR" sz="2000" dirty="0">
                        <a:effectLst/>
                      </a:endParaRPr>
                    </a:p>
                    <a:p>
                      <a:pPr algn="just">
                        <a:lnSpc>
                          <a:spcPct val="120000"/>
                        </a:lnSpc>
                        <a:spcAft>
                          <a:spcPts val="0"/>
                        </a:spcAft>
                      </a:pPr>
                      <a:r>
                        <a:rPr lang="en-GB" sz="1800" spc="10" dirty="0">
                          <a:effectLst/>
                        </a:rPr>
                        <a:t>-  ..................... Lucas </a:t>
                      </a:r>
                      <a:r>
                        <a:rPr lang="en-GB" sz="1800" spc="10" dirty="0" err="1">
                          <a:effectLst/>
                        </a:rPr>
                        <a:t>ça</a:t>
                      </a:r>
                      <a:r>
                        <a:rPr lang="en-GB" sz="1800" spc="10" dirty="0">
                          <a:effectLst/>
                        </a:rPr>
                        <a:t> </a:t>
                      </a:r>
                      <a:r>
                        <a:rPr lang="en-GB" sz="1800" spc="10" dirty="0" err="1">
                          <a:effectLst/>
                        </a:rPr>
                        <a:t>va</a:t>
                      </a:r>
                      <a:r>
                        <a:rPr lang="en-GB" sz="1800" spc="10" dirty="0">
                          <a:effectLst/>
                        </a:rPr>
                        <a:t> ?</a:t>
                      </a:r>
                      <a:endParaRPr lang="tr-TR" sz="2000" dirty="0">
                        <a:effectLst/>
                      </a:endParaRPr>
                    </a:p>
                    <a:p>
                      <a:pPr algn="just">
                        <a:lnSpc>
                          <a:spcPct val="120000"/>
                        </a:lnSpc>
                        <a:spcAft>
                          <a:spcPts val="0"/>
                        </a:spcAft>
                      </a:pPr>
                      <a:r>
                        <a:rPr lang="en-GB" sz="1800" spc="10" dirty="0">
                          <a:effectLst/>
                        </a:rPr>
                        <a:t>- </a:t>
                      </a:r>
                      <a:r>
                        <a:rPr lang="en-GB" sz="1800" spc="10" dirty="0" err="1">
                          <a:effectLst/>
                        </a:rPr>
                        <a:t>Très</a:t>
                      </a:r>
                      <a:r>
                        <a:rPr lang="en-GB" sz="1800" spc="10" dirty="0">
                          <a:effectLst/>
                        </a:rPr>
                        <a:t> </a:t>
                      </a:r>
                      <a:r>
                        <a:rPr lang="en-GB" sz="1800" spc="10" dirty="0" err="1">
                          <a:effectLst/>
                        </a:rPr>
                        <a:t>bien</a:t>
                      </a:r>
                      <a:r>
                        <a:rPr lang="en-GB" sz="1800" spc="10" dirty="0">
                          <a:effectLst/>
                        </a:rPr>
                        <a:t> </a:t>
                      </a:r>
                      <a:r>
                        <a:rPr lang="en-GB" sz="1800" spc="10" dirty="0" err="1">
                          <a:effectLst/>
                        </a:rPr>
                        <a:t>merci</a:t>
                      </a:r>
                      <a:r>
                        <a:rPr lang="en-GB" sz="1800" spc="10" dirty="0">
                          <a:effectLst/>
                        </a:rPr>
                        <a:t> ................. ?</a:t>
                      </a:r>
                      <a:endParaRPr lang="tr-TR" sz="2000" dirty="0">
                        <a:effectLst/>
                      </a:endParaRPr>
                    </a:p>
                    <a:p>
                      <a:pPr algn="just">
                        <a:lnSpc>
                          <a:spcPct val="120000"/>
                        </a:lnSpc>
                        <a:spcAft>
                          <a:spcPts val="0"/>
                        </a:spcAft>
                      </a:pPr>
                      <a:r>
                        <a:rPr lang="en-GB" sz="1800" spc="10" dirty="0">
                          <a:effectLst/>
                        </a:rPr>
                        <a:t>- </a:t>
                      </a:r>
                      <a:r>
                        <a:rPr lang="en-GB" sz="1800" spc="10" dirty="0" err="1">
                          <a:effectLst/>
                        </a:rPr>
                        <a:t>Moi</a:t>
                      </a:r>
                      <a:r>
                        <a:rPr lang="en-GB" sz="1800" spc="10" dirty="0">
                          <a:effectLst/>
                        </a:rPr>
                        <a:t> </a:t>
                      </a:r>
                      <a:r>
                        <a:rPr lang="en-GB" sz="1800" spc="10" dirty="0" err="1">
                          <a:effectLst/>
                        </a:rPr>
                        <a:t>aussi</a:t>
                      </a:r>
                      <a:r>
                        <a:rPr lang="en-GB" sz="1800" spc="10" dirty="0">
                          <a:effectLst/>
                        </a:rPr>
                        <a:t>, </a:t>
                      </a:r>
                      <a:r>
                        <a:rPr lang="en-GB" sz="1800" spc="10" dirty="0" err="1">
                          <a:effectLst/>
                        </a:rPr>
                        <a:t>merci</a:t>
                      </a:r>
                      <a:r>
                        <a:rPr lang="en-GB" sz="1800" spc="10" dirty="0">
                          <a:effectLst/>
                        </a:rPr>
                        <a:t> beaucoup.</a:t>
                      </a:r>
                      <a:endParaRPr lang="tr-TR" sz="2000" dirty="0">
                        <a:effectLst/>
                      </a:endParaRPr>
                    </a:p>
                    <a:p>
                      <a:pPr algn="just">
                        <a:lnSpc>
                          <a:spcPct val="120000"/>
                        </a:lnSpc>
                        <a:spcAft>
                          <a:spcPts val="0"/>
                        </a:spcAft>
                      </a:pPr>
                      <a:r>
                        <a:rPr lang="en-GB" sz="1800" spc="10" dirty="0">
                          <a:effectLst/>
                        </a:rPr>
                        <a:t>- Au revoir Lucas !</a:t>
                      </a:r>
                      <a:endParaRPr lang="tr-TR" sz="2000" dirty="0">
                        <a:effectLst/>
                      </a:endParaRPr>
                    </a:p>
                    <a:p>
                      <a:pPr algn="ctr">
                        <a:spcAft>
                          <a:spcPts val="0"/>
                        </a:spcAft>
                      </a:pPr>
                      <a:r>
                        <a:rPr lang="fr-FR" sz="1800" kern="50" spc="10" dirty="0">
                          <a:effectLst/>
                        </a:rPr>
                        <a:t>- Au revoir .................</a:t>
                      </a:r>
                      <a:endParaRPr lang="tr-TR" sz="2000" kern="50" dirty="0">
                        <a:effectLst/>
                        <a:latin typeface="Times New Roman"/>
                        <a:ea typeface="SimSun"/>
                        <a:cs typeface="Mangal"/>
                      </a:endParaRPr>
                    </a:p>
                  </a:txBody>
                  <a:tcPr marL="68580" marR="68580" marT="0" marB="0"/>
                </a:tc>
                <a:tc>
                  <a:txBody>
                    <a:bodyPr/>
                    <a:lstStyle/>
                    <a:p>
                      <a:pPr algn="just">
                        <a:lnSpc>
                          <a:spcPct val="120000"/>
                        </a:lnSpc>
                        <a:spcAft>
                          <a:spcPts val="0"/>
                        </a:spcAft>
                      </a:pPr>
                      <a:r>
                        <a:rPr lang="en-GB" sz="1800" spc="10" dirty="0">
                          <a:effectLst/>
                        </a:rPr>
                        <a:t>- </a:t>
                      </a:r>
                      <a:r>
                        <a:rPr lang="en-GB" sz="1800" spc="10" dirty="0" err="1">
                          <a:effectLst/>
                        </a:rPr>
                        <a:t>Salut</a:t>
                      </a:r>
                      <a:r>
                        <a:rPr lang="en-GB" sz="1800" spc="10" dirty="0">
                          <a:effectLst/>
                        </a:rPr>
                        <a:t> Olivier !</a:t>
                      </a:r>
                      <a:endParaRPr lang="tr-TR" sz="2000" dirty="0">
                        <a:effectLst/>
                      </a:endParaRPr>
                    </a:p>
                    <a:p>
                      <a:pPr algn="just">
                        <a:lnSpc>
                          <a:spcPct val="120000"/>
                        </a:lnSpc>
                        <a:spcAft>
                          <a:spcPts val="0"/>
                        </a:spcAft>
                      </a:pPr>
                      <a:r>
                        <a:rPr lang="en-GB" sz="1800" spc="10" dirty="0">
                          <a:effectLst/>
                        </a:rPr>
                        <a:t>- </a:t>
                      </a:r>
                      <a:r>
                        <a:rPr lang="en-GB" sz="1800" spc="10" dirty="0" err="1">
                          <a:effectLst/>
                        </a:rPr>
                        <a:t>Salut</a:t>
                      </a:r>
                      <a:r>
                        <a:rPr lang="en-GB" sz="1800" spc="10" dirty="0">
                          <a:effectLst/>
                        </a:rPr>
                        <a:t> </a:t>
                      </a:r>
                      <a:r>
                        <a:rPr lang="en-GB" sz="1800" spc="10" dirty="0" err="1">
                          <a:effectLst/>
                        </a:rPr>
                        <a:t>Léa</a:t>
                      </a:r>
                      <a:r>
                        <a:rPr lang="en-GB" sz="1800" spc="10" dirty="0">
                          <a:effectLst/>
                        </a:rPr>
                        <a:t>, ......................... ? </a:t>
                      </a:r>
                      <a:endParaRPr lang="tr-TR" sz="2000" dirty="0">
                        <a:effectLst/>
                      </a:endParaRPr>
                    </a:p>
                    <a:p>
                      <a:pPr algn="just">
                        <a:lnSpc>
                          <a:spcPct val="120000"/>
                        </a:lnSpc>
                        <a:spcAft>
                          <a:spcPts val="0"/>
                        </a:spcAft>
                      </a:pPr>
                      <a:r>
                        <a:rPr lang="en-GB" sz="1800" spc="10" dirty="0">
                          <a:effectLst/>
                        </a:rPr>
                        <a:t>- </a:t>
                      </a:r>
                      <a:r>
                        <a:rPr lang="en-GB" sz="1800" spc="10" dirty="0" err="1">
                          <a:effectLst/>
                        </a:rPr>
                        <a:t>Oui</a:t>
                      </a:r>
                      <a:r>
                        <a:rPr lang="en-GB" sz="1800" spc="10" dirty="0">
                          <a:effectLst/>
                        </a:rPr>
                        <a:t>, </a:t>
                      </a:r>
                      <a:r>
                        <a:rPr lang="en-GB" sz="1800" spc="10" dirty="0" err="1">
                          <a:effectLst/>
                        </a:rPr>
                        <a:t>ça</a:t>
                      </a:r>
                      <a:r>
                        <a:rPr lang="en-GB" sz="1800" spc="10" dirty="0">
                          <a:effectLst/>
                        </a:rPr>
                        <a:t> </a:t>
                      </a:r>
                      <a:r>
                        <a:rPr lang="en-GB" sz="1800" spc="10" dirty="0" err="1">
                          <a:effectLst/>
                        </a:rPr>
                        <a:t>va</a:t>
                      </a:r>
                      <a:r>
                        <a:rPr lang="en-GB" sz="1800" spc="10" dirty="0">
                          <a:effectLst/>
                        </a:rPr>
                        <a:t> </a:t>
                      </a:r>
                      <a:r>
                        <a:rPr lang="en-GB" sz="1800" spc="10" dirty="0" err="1">
                          <a:effectLst/>
                        </a:rPr>
                        <a:t>bien</a:t>
                      </a:r>
                      <a:r>
                        <a:rPr lang="en-GB" sz="1800" spc="10" dirty="0">
                          <a:effectLst/>
                        </a:rPr>
                        <a:t> </a:t>
                      </a:r>
                      <a:r>
                        <a:rPr lang="en-GB" sz="1800" spc="10" dirty="0" err="1">
                          <a:effectLst/>
                        </a:rPr>
                        <a:t>merci</a:t>
                      </a:r>
                      <a:r>
                        <a:rPr lang="en-GB" sz="1800" spc="10" dirty="0">
                          <a:effectLst/>
                        </a:rPr>
                        <a:t> ........ ?</a:t>
                      </a:r>
                      <a:endParaRPr lang="tr-TR" sz="2000" dirty="0">
                        <a:effectLst/>
                      </a:endParaRPr>
                    </a:p>
                    <a:p>
                      <a:pPr algn="just">
                        <a:lnSpc>
                          <a:spcPct val="120000"/>
                        </a:lnSpc>
                        <a:spcAft>
                          <a:spcPts val="0"/>
                        </a:spcAft>
                      </a:pPr>
                      <a:r>
                        <a:rPr lang="en-GB" sz="1800" spc="10" dirty="0">
                          <a:effectLst/>
                        </a:rPr>
                        <a:t>- ........., </a:t>
                      </a:r>
                      <a:r>
                        <a:rPr lang="en-GB" sz="1800" spc="10" dirty="0" err="1">
                          <a:effectLst/>
                        </a:rPr>
                        <a:t>ça</a:t>
                      </a:r>
                      <a:r>
                        <a:rPr lang="en-GB" sz="1800" spc="10" dirty="0">
                          <a:effectLst/>
                        </a:rPr>
                        <a:t> </a:t>
                      </a:r>
                      <a:r>
                        <a:rPr lang="en-GB" sz="1800" spc="10" dirty="0" err="1">
                          <a:effectLst/>
                        </a:rPr>
                        <a:t>va.</a:t>
                      </a:r>
                      <a:endParaRPr lang="tr-TR" sz="2000" dirty="0">
                        <a:effectLst/>
                      </a:endParaRPr>
                    </a:p>
                    <a:p>
                      <a:pPr algn="just">
                        <a:lnSpc>
                          <a:spcPct val="120000"/>
                        </a:lnSpc>
                        <a:spcAft>
                          <a:spcPts val="0"/>
                        </a:spcAft>
                      </a:pPr>
                      <a:r>
                        <a:rPr lang="en-GB" sz="1800" spc="10" dirty="0">
                          <a:effectLst/>
                        </a:rPr>
                        <a:t>- À </a:t>
                      </a:r>
                      <a:r>
                        <a:rPr lang="en-GB" sz="1800" spc="10" dirty="0" err="1">
                          <a:effectLst/>
                        </a:rPr>
                        <a:t>demain</a:t>
                      </a:r>
                      <a:r>
                        <a:rPr lang="en-GB" sz="1800" spc="10" dirty="0">
                          <a:effectLst/>
                        </a:rPr>
                        <a:t> Olivier !</a:t>
                      </a:r>
                      <a:endParaRPr lang="tr-TR" sz="2000" dirty="0">
                        <a:effectLst/>
                      </a:endParaRPr>
                    </a:p>
                    <a:p>
                      <a:pPr algn="ctr">
                        <a:spcAft>
                          <a:spcPts val="0"/>
                        </a:spcAft>
                      </a:pPr>
                      <a:r>
                        <a:rPr lang="fr-FR" sz="1800" kern="50" spc="10" dirty="0">
                          <a:effectLst/>
                        </a:rPr>
                        <a:t>- À demain ...........</a:t>
                      </a:r>
                      <a:endParaRPr lang="tr-TR" sz="2000" kern="50" dirty="0">
                        <a:effectLst/>
                        <a:latin typeface="Times New Roman"/>
                        <a:ea typeface="SimSun"/>
                        <a:cs typeface="Mangal"/>
                      </a:endParaRPr>
                    </a:p>
                  </a:txBody>
                  <a:tcPr marL="68580" marR="68580" marT="0" marB="0"/>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646327" y="2069756"/>
            <a:ext cx="78598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tr-TR" sz="2000" b="1" i="0" u="none" strike="noStrike" cap="none" normalizeH="0" baseline="0" dirty="0" err="1" smtClean="0">
                <a:ln>
                  <a:noFill/>
                </a:ln>
                <a:solidFill>
                  <a:srgbClr val="000000"/>
                </a:solidFill>
                <a:effectLst/>
                <a:latin typeface="Arial" pitchFamily="34" charset="0"/>
                <a:cs typeface="Calibri" pitchFamily="34" charset="0"/>
              </a:rPr>
              <a:t>Écoutez</a:t>
            </a:r>
            <a:r>
              <a:rPr kumimoji="0" lang="en-GB" altLang="tr-TR" sz="2000" b="1" i="0" u="none" strike="noStrike" cap="none" normalizeH="0" baseline="0" dirty="0" smtClean="0">
                <a:ln>
                  <a:noFill/>
                </a:ln>
                <a:solidFill>
                  <a:srgbClr val="000000"/>
                </a:solidFill>
                <a:effectLst/>
                <a:latin typeface="Arial" pitchFamily="34" charset="0"/>
                <a:cs typeface="Calibri" pitchFamily="34" charset="0"/>
              </a:rPr>
              <a:t> les dialogues et </a:t>
            </a:r>
            <a:r>
              <a:rPr kumimoji="0" lang="en-GB" altLang="tr-TR" sz="2000" b="1" i="0" u="none" strike="noStrike" cap="none" normalizeH="0" baseline="0" dirty="0" err="1" smtClean="0">
                <a:ln>
                  <a:noFill/>
                </a:ln>
                <a:solidFill>
                  <a:srgbClr val="000000"/>
                </a:solidFill>
                <a:effectLst/>
                <a:latin typeface="Arial" pitchFamily="34" charset="0"/>
                <a:cs typeface="Calibri" pitchFamily="34" charset="0"/>
              </a:rPr>
              <a:t>complétez</a:t>
            </a:r>
            <a:r>
              <a:rPr kumimoji="0" lang="en-GB" altLang="tr-TR" sz="2000" b="1" i="0" u="none" strike="noStrike" cap="none" normalizeH="0" baseline="0" dirty="0" smtClean="0">
                <a:ln>
                  <a:noFill/>
                </a:ln>
                <a:solidFill>
                  <a:srgbClr val="000000"/>
                </a:solidFill>
                <a:effectLst/>
                <a:latin typeface="Arial" pitchFamily="34" charset="0"/>
                <a:cs typeface="Calibri" pitchFamily="34" charset="0"/>
              </a:rPr>
              <a:t> avec </a:t>
            </a:r>
            <a:r>
              <a:rPr kumimoji="0" lang="tr-TR" altLang="tr-TR" sz="2000" b="1" i="0" u="none" strike="noStrike" cap="none" normalizeH="0" baseline="0" dirty="0" err="1" smtClean="0">
                <a:ln>
                  <a:noFill/>
                </a:ln>
                <a:solidFill>
                  <a:srgbClr val="000000"/>
                </a:solidFill>
                <a:effectLst/>
                <a:latin typeface="Arial" pitchFamily="34" charset="0"/>
                <a:cs typeface="Calibri" pitchFamily="34" charset="0"/>
              </a:rPr>
              <a:t>les</a:t>
            </a:r>
            <a:r>
              <a:rPr kumimoji="0" lang="tr-TR" altLang="tr-TR" sz="2000" b="1" i="0" u="none" strike="noStrike" cap="none" normalizeH="0" baseline="0" dirty="0" smtClean="0">
                <a:ln>
                  <a:noFill/>
                </a:ln>
                <a:solidFill>
                  <a:srgbClr val="000000"/>
                </a:solidFill>
                <a:effectLst/>
                <a:latin typeface="Arial" pitchFamily="34" charset="0"/>
                <a:cs typeface="Calibri" pitchFamily="34" charset="0"/>
              </a:rPr>
              <a:t> </a:t>
            </a:r>
            <a:r>
              <a:rPr kumimoji="0" lang="en-GB" altLang="tr-TR" sz="2000" b="1" i="0" u="none" strike="noStrike" cap="none" normalizeH="0" baseline="0" dirty="0" err="1" smtClean="0">
                <a:ln>
                  <a:noFill/>
                </a:ln>
                <a:solidFill>
                  <a:srgbClr val="000000"/>
                </a:solidFill>
                <a:effectLst/>
                <a:latin typeface="Arial" pitchFamily="34" charset="0"/>
                <a:cs typeface="Calibri" pitchFamily="34" charset="0"/>
              </a:rPr>
              <a:t>élément</a:t>
            </a:r>
            <a:r>
              <a:rPr kumimoji="0" lang="tr-TR" altLang="tr-TR" sz="2000" b="1" i="0" u="none" strike="noStrike" cap="none" normalizeH="0" baseline="0" dirty="0" smtClean="0">
                <a:ln>
                  <a:noFill/>
                </a:ln>
                <a:solidFill>
                  <a:srgbClr val="000000"/>
                </a:solidFill>
                <a:effectLst/>
                <a:latin typeface="Arial" pitchFamily="34" charset="0"/>
                <a:cs typeface="Calibri" pitchFamily="34" charset="0"/>
              </a:rPr>
              <a:t>s</a:t>
            </a:r>
            <a:r>
              <a:rPr kumimoji="0" lang="en-GB" altLang="tr-TR" sz="2000" b="1" i="0" u="none" strike="noStrike" cap="none" normalizeH="0" baseline="0" dirty="0" smtClean="0">
                <a:ln>
                  <a:noFill/>
                </a:ln>
                <a:solidFill>
                  <a:srgbClr val="000000"/>
                </a:solidFill>
                <a:effectLst/>
                <a:latin typeface="Arial" pitchFamily="34" charset="0"/>
                <a:cs typeface="Calibri" pitchFamily="34" charset="0"/>
              </a:rPr>
              <a:t> </a:t>
            </a:r>
            <a:r>
              <a:rPr kumimoji="0" lang="en-GB" altLang="tr-TR" sz="2000" b="1" i="0" u="none" strike="noStrike" cap="none" normalizeH="0" baseline="0" dirty="0" err="1" smtClean="0">
                <a:ln>
                  <a:noFill/>
                </a:ln>
                <a:solidFill>
                  <a:srgbClr val="000000"/>
                </a:solidFill>
                <a:effectLst/>
                <a:latin typeface="Arial" pitchFamily="34" charset="0"/>
                <a:cs typeface="Calibri" pitchFamily="34" charset="0"/>
              </a:rPr>
              <a:t>donnés</a:t>
            </a:r>
            <a:r>
              <a:rPr kumimoji="0" lang="en-GB" altLang="tr-TR" sz="2000" b="1" i="0" u="none" strike="noStrike" cap="none" normalizeH="0" baseline="0" dirty="0" smtClean="0">
                <a:ln>
                  <a:noFill/>
                </a:ln>
                <a:solidFill>
                  <a:srgbClr val="000000"/>
                </a:solidFill>
                <a:effectLst/>
                <a:latin typeface="Arial" pitchFamily="34" charset="0"/>
                <a:cs typeface="Calibri" pitchFamily="34" charset="0"/>
              </a:rPr>
              <a:t>. </a:t>
            </a:r>
            <a:endParaRPr kumimoji="0" lang="tr-TR" alt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smtClean="0">
              <a:ln>
                <a:noFill/>
              </a:ln>
              <a:solidFill>
                <a:srgbClr val="000000"/>
              </a:solidFill>
              <a:effectLst/>
              <a:latin typeface="Arial"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Bonjour, </a:t>
            </a:r>
            <a:r>
              <a:rPr kumimoji="0" lang="en-GB" altLang="tr-TR" sz="2000" b="1" i="0" u="none" strike="noStrike" cap="none" normalizeH="0" baseline="0" dirty="0" err="1" smtClean="0">
                <a:ln>
                  <a:noFill/>
                </a:ln>
                <a:solidFill>
                  <a:srgbClr val="FF0000"/>
                </a:solidFill>
                <a:effectLst/>
                <a:latin typeface="Arial" pitchFamily="34" charset="0"/>
                <a:cs typeface="Calibri" pitchFamily="34" charset="0"/>
              </a:rPr>
              <a:t>ça</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a:t>
            </a:r>
            <a:r>
              <a:rPr kumimoji="0" lang="en-GB" altLang="tr-TR" sz="2000" b="1" i="0" u="none" strike="noStrike" cap="none" normalizeH="0" baseline="0" dirty="0" err="1" smtClean="0">
                <a:ln>
                  <a:noFill/>
                </a:ln>
                <a:solidFill>
                  <a:srgbClr val="FF0000"/>
                </a:solidFill>
                <a:effectLst/>
                <a:latin typeface="Arial" pitchFamily="34" charset="0"/>
                <a:cs typeface="Calibri" pitchFamily="34" charset="0"/>
              </a:rPr>
              <a:t>va</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et </a:t>
            </a:r>
            <a:r>
              <a:rPr kumimoji="0" lang="en-GB" altLang="tr-TR" sz="2000" b="1" i="0" u="none" strike="noStrike" cap="none" normalizeH="0" baseline="0" dirty="0" err="1" smtClean="0">
                <a:ln>
                  <a:noFill/>
                </a:ln>
                <a:solidFill>
                  <a:srgbClr val="FF0000"/>
                </a:solidFill>
                <a:effectLst/>
                <a:latin typeface="Arial" pitchFamily="34" charset="0"/>
                <a:cs typeface="Calibri" pitchFamily="34" charset="0"/>
              </a:rPr>
              <a:t>vous</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 et </a:t>
            </a:r>
            <a:r>
              <a:rPr kumimoji="0" lang="en-GB" altLang="tr-TR" sz="2000" b="1" i="0" u="none" strike="noStrike" cap="none" normalizeH="0" baseline="0" dirty="0" err="1" smtClean="0">
                <a:ln>
                  <a:noFill/>
                </a:ln>
                <a:solidFill>
                  <a:srgbClr val="FF0000"/>
                </a:solidFill>
                <a:effectLst/>
                <a:latin typeface="Arial" pitchFamily="34" charset="0"/>
                <a:cs typeface="Calibri" pitchFamily="34" charset="0"/>
              </a:rPr>
              <a:t>toi</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 </a:t>
            </a:r>
            <a:r>
              <a:rPr kumimoji="0" lang="en-GB" altLang="tr-TR" sz="2000" b="1" i="0" u="none" strike="noStrike" cap="none" normalizeH="0" baseline="0" dirty="0" err="1" smtClean="0">
                <a:ln>
                  <a:noFill/>
                </a:ln>
                <a:solidFill>
                  <a:srgbClr val="FF0000"/>
                </a:solidFill>
                <a:effectLst/>
                <a:latin typeface="Arial" pitchFamily="34" charset="0"/>
                <a:cs typeface="Calibri" pitchFamily="34" charset="0"/>
              </a:rPr>
              <a:t>Léa</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 </a:t>
            </a:r>
            <a:r>
              <a:rPr kumimoji="0" lang="tr-TR" altLang="tr-TR" sz="2000" b="1" i="0" u="none" strike="noStrike" cap="none" normalizeH="0" baseline="0" dirty="0" smtClean="0">
                <a:ln>
                  <a:noFill/>
                </a:ln>
                <a:solidFill>
                  <a:srgbClr val="FF0000"/>
                </a:solidFill>
                <a:effectLst/>
                <a:latin typeface="Arial" pitchFamily="34" charset="0"/>
                <a:cs typeface="Calibri" pitchFamily="34" charset="0"/>
              </a:rPr>
              <a:t>merci, </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Madame </a:t>
            </a:r>
            <a:r>
              <a:rPr kumimoji="0" lang="en-GB" altLang="tr-TR" sz="2000" b="1" i="0" u="none" strike="noStrike" cap="none" normalizeH="0" baseline="0" dirty="0" smtClean="0">
                <a:ln>
                  <a:noFill/>
                </a:ln>
                <a:solidFill>
                  <a:srgbClr val="FF0000"/>
                </a:solidFill>
                <a:effectLst/>
                <a:latin typeface="Arial" pitchFamily="34" charset="0"/>
                <a:cs typeface="Calibri" pitchFamily="34" charset="0"/>
              </a:rPr>
              <a:t>Favier”</a:t>
            </a:r>
            <a:endParaRPr kumimoji="0" lang="tr-TR" altLang="tr-T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9835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57</a:t>
            </a:fld>
            <a:endParaRPr lang="tr-TR" dirty="0"/>
          </a:p>
        </p:txBody>
      </p:sp>
      <p:sp>
        <p:nvSpPr>
          <p:cNvPr id="5" name="2 İçerik Yer Tutucusu"/>
          <p:cNvSpPr txBox="1">
            <a:spLocks/>
          </p:cNvSpPr>
          <p:nvPr/>
        </p:nvSpPr>
        <p:spPr>
          <a:xfrm>
            <a:off x="0" y="3638"/>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Dikdörtgen 1"/>
          <p:cNvSpPr/>
          <p:nvPr/>
        </p:nvSpPr>
        <p:spPr>
          <a:xfrm>
            <a:off x="395536" y="1772816"/>
            <a:ext cx="6984776" cy="3785652"/>
          </a:xfrm>
          <a:prstGeom prst="rect">
            <a:avLst/>
          </a:prstGeom>
        </p:spPr>
        <p:txBody>
          <a:bodyPr wrap="square">
            <a:spAutoFit/>
          </a:bodyPr>
          <a:lstStyle/>
          <a:p>
            <a:r>
              <a:rPr lang="en-GB" sz="2400" b="1" dirty="0" err="1"/>
              <a:t>Écoutez</a:t>
            </a:r>
            <a:r>
              <a:rPr lang="en-GB" sz="2400" b="1" dirty="0"/>
              <a:t> et </a:t>
            </a:r>
            <a:r>
              <a:rPr lang="en-GB" sz="2400" b="1" dirty="0" err="1"/>
              <a:t>complétez</a:t>
            </a:r>
            <a:r>
              <a:rPr lang="en-GB" sz="2400" b="1" dirty="0"/>
              <a:t> les </a:t>
            </a:r>
            <a:r>
              <a:rPr lang="en-GB" sz="2400" b="1" dirty="0" err="1"/>
              <a:t>présentations</a:t>
            </a:r>
            <a:r>
              <a:rPr lang="en-GB" sz="2400" b="1" dirty="0"/>
              <a:t> de Giovanni et </a:t>
            </a:r>
            <a:r>
              <a:rPr lang="en-GB" sz="2400" b="1" dirty="0" smtClean="0"/>
              <a:t>Tatiana</a:t>
            </a:r>
            <a:r>
              <a:rPr lang="tr-TR" sz="2400" b="1" dirty="0" smtClean="0"/>
              <a:t>.</a:t>
            </a:r>
            <a:endParaRPr lang="tr-TR" sz="2400" b="1" dirty="0" smtClean="0"/>
          </a:p>
          <a:p>
            <a:endParaRPr lang="tr-TR" sz="2400" dirty="0"/>
          </a:p>
          <a:p>
            <a:r>
              <a:rPr lang="en-GB" sz="2400" b="1" dirty="0"/>
              <a:t>a.</a:t>
            </a:r>
            <a:r>
              <a:rPr lang="en-GB" sz="2400" dirty="0"/>
              <a:t> </a:t>
            </a:r>
            <a:r>
              <a:rPr lang="en-GB" sz="2400" dirty="0" err="1"/>
              <a:t>Salut</a:t>
            </a:r>
            <a:r>
              <a:rPr lang="en-GB" sz="2400" dirty="0"/>
              <a:t> ! </a:t>
            </a:r>
            <a:endParaRPr lang="tr-TR" sz="2400" dirty="0"/>
          </a:p>
          <a:p>
            <a:r>
              <a:rPr lang="en-GB" sz="2400" dirty="0"/>
              <a:t>    Je  ....................... Giovanni.</a:t>
            </a:r>
            <a:endParaRPr lang="tr-TR" sz="2400" dirty="0"/>
          </a:p>
          <a:p>
            <a:r>
              <a:rPr lang="en-GB" sz="2400" dirty="0"/>
              <a:t>    Je </a:t>
            </a:r>
            <a:r>
              <a:rPr lang="en-GB" sz="2400" dirty="0" err="1"/>
              <a:t>suis</a:t>
            </a:r>
            <a:r>
              <a:rPr lang="en-GB" sz="2400" dirty="0"/>
              <a:t> .................</a:t>
            </a:r>
            <a:endParaRPr lang="tr-TR" sz="2400" dirty="0"/>
          </a:p>
          <a:p>
            <a:r>
              <a:rPr lang="en-GB" sz="2400" dirty="0"/>
              <a:t>    </a:t>
            </a:r>
            <a:r>
              <a:rPr lang="en-GB" sz="2400" dirty="0" err="1"/>
              <a:t>J’habite</a:t>
            </a:r>
            <a:r>
              <a:rPr lang="en-GB" sz="2400" dirty="0"/>
              <a:t> à Rome </a:t>
            </a:r>
            <a:r>
              <a:rPr lang="en-GB" sz="2400" dirty="0" err="1"/>
              <a:t>en</a:t>
            </a:r>
            <a:r>
              <a:rPr lang="en-GB" sz="2400" dirty="0"/>
              <a:t> </a:t>
            </a:r>
            <a:r>
              <a:rPr lang="en-GB" sz="2400" dirty="0" err="1"/>
              <a:t>Italie</a:t>
            </a:r>
            <a:r>
              <a:rPr lang="en-GB" sz="2400" dirty="0" smtClean="0"/>
              <a:t>.</a:t>
            </a:r>
            <a:endParaRPr lang="tr-TR" sz="2400" dirty="0" smtClean="0"/>
          </a:p>
          <a:p>
            <a:endParaRPr lang="tr-TR" sz="2400" dirty="0"/>
          </a:p>
          <a:p>
            <a:r>
              <a:rPr lang="en-GB" sz="2400" b="1" dirty="0"/>
              <a:t>b. </a:t>
            </a:r>
            <a:r>
              <a:rPr lang="en-GB" sz="2400" dirty="0"/>
              <a:t>Je ............... Tatiana. ......... </a:t>
            </a:r>
            <a:r>
              <a:rPr lang="en-GB" sz="2400" dirty="0" err="1"/>
              <a:t>suis</a:t>
            </a:r>
            <a:r>
              <a:rPr lang="en-GB" sz="2400" dirty="0"/>
              <a:t> ..................</a:t>
            </a:r>
            <a:endParaRPr lang="tr-TR" sz="2400" dirty="0"/>
          </a:p>
          <a:p>
            <a:r>
              <a:rPr lang="fr-FR" sz="2400" dirty="0"/>
              <a:t>   J’............... à Moscou en Russie.</a:t>
            </a:r>
            <a:endParaRPr lang="tr-TR" sz="2400" dirty="0"/>
          </a:p>
        </p:txBody>
      </p:sp>
    </p:spTree>
    <p:extLst>
      <p:ext uri="{BB962C8B-B14F-4D97-AF65-F5344CB8AC3E}">
        <p14:creationId xmlns:p14="http://schemas.microsoft.com/office/powerpoint/2010/main" val="3697896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pPr marL="0" indent="0">
              <a:buNone/>
            </a:pPr>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58</a:t>
            </a:fld>
            <a:endParaRPr lang="tr-TR" dirty="0"/>
          </a:p>
        </p:txBody>
      </p:sp>
      <p:sp>
        <p:nvSpPr>
          <p:cNvPr id="5" name="2 İçerik Yer Tutucusu"/>
          <p:cNvSpPr txBox="1">
            <a:spLocks/>
          </p:cNvSpPr>
          <p:nvPr/>
        </p:nvSpPr>
        <p:spPr>
          <a:xfrm>
            <a:off x="0" y="1684"/>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Dikdörtgen 26"/>
          <p:cNvSpPr/>
          <p:nvPr/>
        </p:nvSpPr>
        <p:spPr>
          <a:xfrm>
            <a:off x="971600" y="1628800"/>
            <a:ext cx="7920880" cy="3508653"/>
          </a:xfrm>
          <a:prstGeom prst="rect">
            <a:avLst/>
          </a:prstGeom>
        </p:spPr>
        <p:txBody>
          <a:bodyPr wrap="square">
            <a:spAutoFit/>
          </a:bodyPr>
          <a:lstStyle/>
          <a:p>
            <a:r>
              <a:rPr lang="tr-TR" sz="2400" b="1" i="1" dirty="0" err="1"/>
              <a:t>Associez</a:t>
            </a:r>
            <a:r>
              <a:rPr lang="tr-TR" sz="2400" b="1" i="1" dirty="0"/>
              <a:t> </a:t>
            </a:r>
            <a:r>
              <a:rPr lang="tr-TR" sz="2400" b="1" i="1" dirty="0" err="1"/>
              <a:t>les</a:t>
            </a:r>
            <a:r>
              <a:rPr lang="tr-TR" sz="2400" b="1" i="1" dirty="0"/>
              <a:t> </a:t>
            </a:r>
            <a:r>
              <a:rPr lang="tr-TR" sz="2400" b="1" i="1" dirty="0" err="1"/>
              <a:t>questions</a:t>
            </a:r>
            <a:r>
              <a:rPr lang="tr-TR" sz="2400" b="1" i="1" dirty="0"/>
              <a:t> et </a:t>
            </a:r>
            <a:r>
              <a:rPr lang="tr-TR" sz="2400" b="1" i="1" dirty="0" err="1"/>
              <a:t>les</a:t>
            </a:r>
            <a:r>
              <a:rPr lang="tr-TR" sz="2400" b="1" i="1" dirty="0"/>
              <a:t> </a:t>
            </a:r>
            <a:r>
              <a:rPr lang="tr-TR" sz="2400" b="1" i="1" dirty="0" err="1"/>
              <a:t>réponses</a:t>
            </a:r>
            <a:r>
              <a:rPr lang="tr-TR" sz="2400" b="1" i="1" dirty="0" smtClean="0"/>
              <a:t>.</a:t>
            </a:r>
          </a:p>
          <a:p>
            <a:endParaRPr lang="tr-TR" dirty="0" smtClean="0"/>
          </a:p>
          <a:p>
            <a:endParaRPr lang="tr-TR" dirty="0"/>
          </a:p>
          <a:p>
            <a:r>
              <a:rPr lang="en-GB" dirty="0" smtClean="0"/>
              <a:t>a</a:t>
            </a:r>
            <a:r>
              <a:rPr lang="en-GB" dirty="0"/>
              <a:t>. </a:t>
            </a:r>
            <a:r>
              <a:rPr lang="en-GB" dirty="0" err="1"/>
              <a:t>Tu</a:t>
            </a:r>
            <a:r>
              <a:rPr lang="en-GB" dirty="0"/>
              <a:t> </a:t>
            </a:r>
            <a:r>
              <a:rPr lang="en-GB" dirty="0" err="1"/>
              <a:t>habites</a:t>
            </a:r>
            <a:r>
              <a:rPr lang="en-GB" dirty="0"/>
              <a:t> </a:t>
            </a:r>
            <a:r>
              <a:rPr lang="en-GB" dirty="0" err="1"/>
              <a:t>où</a:t>
            </a:r>
            <a:r>
              <a:rPr lang="en-GB" dirty="0"/>
              <a:t> ?</a:t>
            </a:r>
            <a:endParaRPr lang="tr-TR" dirty="0"/>
          </a:p>
          <a:p>
            <a:r>
              <a:rPr lang="en-GB" dirty="0"/>
              <a:t>b. </a:t>
            </a:r>
            <a:r>
              <a:rPr lang="en-GB" dirty="0" err="1"/>
              <a:t>Vous</a:t>
            </a:r>
            <a:r>
              <a:rPr lang="en-GB" dirty="0"/>
              <a:t> </a:t>
            </a:r>
            <a:r>
              <a:rPr lang="en-GB" dirty="0" err="1"/>
              <a:t>avez</a:t>
            </a:r>
            <a:r>
              <a:rPr lang="en-GB" dirty="0"/>
              <a:t> </a:t>
            </a:r>
            <a:r>
              <a:rPr lang="en-GB" dirty="0" err="1"/>
              <a:t>quel</a:t>
            </a:r>
            <a:r>
              <a:rPr lang="en-GB" dirty="0"/>
              <a:t> </a:t>
            </a:r>
            <a:r>
              <a:rPr lang="en-GB" dirty="0" err="1"/>
              <a:t>âge</a:t>
            </a:r>
            <a:r>
              <a:rPr lang="en-GB" dirty="0"/>
              <a:t> ?</a:t>
            </a:r>
            <a:endParaRPr lang="tr-TR" dirty="0"/>
          </a:p>
          <a:p>
            <a:r>
              <a:rPr lang="en-GB" dirty="0"/>
              <a:t>c. </a:t>
            </a:r>
            <a:r>
              <a:rPr lang="tr-TR" dirty="0" smtClean="0"/>
              <a:t> </a:t>
            </a:r>
            <a:r>
              <a:rPr lang="en-GB" dirty="0" smtClean="0"/>
              <a:t>Qui </a:t>
            </a:r>
            <a:r>
              <a:rPr lang="en-GB" dirty="0" err="1"/>
              <a:t>est-ce</a:t>
            </a:r>
            <a:r>
              <a:rPr lang="en-GB" dirty="0"/>
              <a:t> ?</a:t>
            </a:r>
            <a:endParaRPr lang="tr-TR" dirty="0"/>
          </a:p>
          <a:p>
            <a:r>
              <a:rPr lang="en-GB" dirty="0"/>
              <a:t>d. Il </a:t>
            </a:r>
            <a:r>
              <a:rPr lang="en-GB" dirty="0" err="1"/>
              <a:t>habite</a:t>
            </a:r>
            <a:r>
              <a:rPr lang="en-GB" dirty="0"/>
              <a:t> </a:t>
            </a:r>
            <a:r>
              <a:rPr lang="en-GB" dirty="0" err="1"/>
              <a:t>ici</a:t>
            </a:r>
            <a:r>
              <a:rPr lang="en-GB" dirty="0"/>
              <a:t> ?</a:t>
            </a:r>
            <a:endParaRPr lang="tr-TR" dirty="0"/>
          </a:p>
          <a:p>
            <a:r>
              <a:rPr lang="en-GB" dirty="0"/>
              <a:t>e. </a:t>
            </a:r>
            <a:r>
              <a:rPr lang="en-GB" dirty="0" err="1"/>
              <a:t>Elles</a:t>
            </a:r>
            <a:r>
              <a:rPr lang="en-GB" dirty="0"/>
              <a:t> </a:t>
            </a:r>
            <a:r>
              <a:rPr lang="en-GB" dirty="0" err="1"/>
              <a:t>sont</a:t>
            </a:r>
            <a:r>
              <a:rPr lang="en-GB" dirty="0"/>
              <a:t> </a:t>
            </a:r>
            <a:r>
              <a:rPr lang="en-GB" dirty="0" err="1"/>
              <a:t>françaises</a:t>
            </a:r>
            <a:r>
              <a:rPr lang="en-GB" dirty="0"/>
              <a:t> ?</a:t>
            </a:r>
            <a:endParaRPr lang="tr-TR" dirty="0"/>
          </a:p>
          <a:p>
            <a:r>
              <a:rPr lang="en-GB" dirty="0"/>
              <a:t>f. </a:t>
            </a:r>
            <a:r>
              <a:rPr lang="tr-TR" dirty="0" smtClean="0"/>
              <a:t> </a:t>
            </a:r>
            <a:r>
              <a:rPr lang="en-GB" dirty="0" err="1" smtClean="0"/>
              <a:t>Vous</a:t>
            </a:r>
            <a:r>
              <a:rPr lang="en-GB" dirty="0" smtClean="0"/>
              <a:t> </a:t>
            </a:r>
            <a:r>
              <a:rPr lang="en-GB" dirty="0" err="1"/>
              <a:t>allez</a:t>
            </a:r>
            <a:r>
              <a:rPr lang="en-GB" dirty="0"/>
              <a:t> </a:t>
            </a:r>
            <a:r>
              <a:rPr lang="en-GB" dirty="0" err="1"/>
              <a:t>bien</a:t>
            </a:r>
            <a:r>
              <a:rPr lang="en-GB" dirty="0"/>
              <a:t> ?</a:t>
            </a:r>
            <a:endParaRPr lang="tr-TR" dirty="0"/>
          </a:p>
          <a:p>
            <a:r>
              <a:rPr lang="en-GB" dirty="0"/>
              <a:t>g. Elle </a:t>
            </a:r>
            <a:r>
              <a:rPr lang="en-GB" dirty="0" err="1"/>
              <a:t>s’appelle</a:t>
            </a:r>
            <a:r>
              <a:rPr lang="en-GB" dirty="0"/>
              <a:t> </a:t>
            </a:r>
            <a:r>
              <a:rPr lang="en-GB" dirty="0" err="1"/>
              <a:t>Léa</a:t>
            </a:r>
            <a:r>
              <a:rPr lang="en-GB" dirty="0"/>
              <a:t> ?</a:t>
            </a:r>
            <a:endParaRPr lang="tr-TR" dirty="0"/>
          </a:p>
          <a:p>
            <a:r>
              <a:rPr lang="en-GB" dirty="0"/>
              <a:t>h. </a:t>
            </a:r>
            <a:r>
              <a:rPr lang="en-GB" dirty="0" err="1"/>
              <a:t>Qu’est-ce</a:t>
            </a:r>
            <a:r>
              <a:rPr lang="en-GB" dirty="0"/>
              <a:t> que </a:t>
            </a:r>
            <a:r>
              <a:rPr lang="en-GB" dirty="0" err="1"/>
              <a:t>c’est</a:t>
            </a:r>
            <a:r>
              <a:rPr lang="en-GB" dirty="0"/>
              <a:t> ?</a:t>
            </a:r>
            <a:endParaRPr lang="tr-TR" dirty="0"/>
          </a:p>
          <a:p>
            <a:r>
              <a:rPr lang="tr-TR" b="1" i="1" dirty="0" smtClean="0"/>
              <a:t> </a:t>
            </a:r>
            <a:endParaRPr lang="tr-TR" dirty="0"/>
          </a:p>
        </p:txBody>
      </p:sp>
      <p:sp>
        <p:nvSpPr>
          <p:cNvPr id="28" name="Metin Kutusu 9"/>
          <p:cNvSpPr txBox="1"/>
          <p:nvPr/>
        </p:nvSpPr>
        <p:spPr>
          <a:xfrm>
            <a:off x="4432523" y="2492896"/>
            <a:ext cx="4459957" cy="2808312"/>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err="1">
                <a:solidFill>
                  <a:srgbClr val="000000"/>
                </a:solidFill>
                <a:effectLst/>
                <a:ea typeface="Calibri"/>
                <a:cs typeface="Calibri"/>
              </a:rPr>
              <a:t>C’est</a:t>
            </a:r>
            <a:r>
              <a:rPr lang="en-GB" dirty="0">
                <a:solidFill>
                  <a:srgbClr val="000000"/>
                </a:solidFill>
                <a:effectLst/>
                <a:ea typeface="Calibri"/>
                <a:cs typeface="Calibri"/>
              </a:rPr>
              <a:t> Jean Reno.</a:t>
            </a:r>
            <a:endParaRPr lang="tr-TR" dirty="0">
              <a:solidFill>
                <a:srgbClr val="000000"/>
              </a:solidFill>
              <a:effectLst/>
              <a:latin typeface="Times New Roman"/>
              <a:ea typeface="Calibri"/>
            </a:endParaRPr>
          </a:p>
          <a:p>
            <a:pPr>
              <a:spcAft>
                <a:spcPts val="0"/>
              </a:spcAft>
            </a:pPr>
            <a:r>
              <a:rPr lang="en-GB" dirty="0" err="1" smtClean="0">
                <a:solidFill>
                  <a:srgbClr val="000000"/>
                </a:solidFill>
                <a:effectLst/>
                <a:ea typeface="Calibri"/>
                <a:cs typeface="Calibri"/>
              </a:rPr>
              <a:t>C’est</a:t>
            </a:r>
            <a:r>
              <a:rPr lang="en-GB" dirty="0" smtClean="0">
                <a:solidFill>
                  <a:srgbClr val="000000"/>
                </a:solidFill>
                <a:effectLst/>
                <a:ea typeface="Calibri"/>
                <a:cs typeface="Calibri"/>
              </a:rPr>
              <a:t> </a:t>
            </a:r>
            <a:r>
              <a:rPr lang="en-GB" dirty="0">
                <a:solidFill>
                  <a:srgbClr val="000000"/>
                </a:solidFill>
                <a:effectLst/>
                <a:ea typeface="Calibri"/>
                <a:cs typeface="Calibri"/>
              </a:rPr>
              <a:t>un </a:t>
            </a:r>
            <a:r>
              <a:rPr lang="en-GB" dirty="0" err="1">
                <a:solidFill>
                  <a:srgbClr val="000000"/>
                </a:solidFill>
                <a:effectLst/>
                <a:ea typeface="Calibri"/>
                <a:cs typeface="Calibri"/>
              </a:rPr>
              <a:t>supermarché</a:t>
            </a:r>
            <a:r>
              <a:rPr lang="en-GB" dirty="0">
                <a:solidFill>
                  <a:srgbClr val="000000"/>
                </a:solidFill>
                <a:effectLst/>
                <a:ea typeface="Calibri"/>
                <a:cs typeface="Calibri"/>
              </a:rPr>
              <a:t>.</a:t>
            </a:r>
            <a:endParaRPr lang="tr-TR" dirty="0">
              <a:solidFill>
                <a:srgbClr val="000000"/>
              </a:solidFill>
              <a:effectLst/>
              <a:latin typeface="Times New Roman"/>
              <a:ea typeface="Calibri"/>
            </a:endParaRPr>
          </a:p>
          <a:p>
            <a:pPr>
              <a:spcAft>
                <a:spcPts val="0"/>
              </a:spcAft>
            </a:pPr>
            <a:r>
              <a:rPr lang="en-GB" dirty="0" err="1">
                <a:solidFill>
                  <a:srgbClr val="000000"/>
                </a:solidFill>
                <a:effectLst/>
                <a:ea typeface="Calibri"/>
                <a:cs typeface="Calibri"/>
              </a:rPr>
              <a:t>Oui</a:t>
            </a:r>
            <a:r>
              <a:rPr lang="en-GB" dirty="0">
                <a:solidFill>
                  <a:srgbClr val="000000"/>
                </a:solidFill>
                <a:effectLst/>
                <a:ea typeface="Calibri"/>
                <a:cs typeface="Calibri"/>
              </a:rPr>
              <a:t>, </a:t>
            </a:r>
            <a:r>
              <a:rPr lang="en-GB" dirty="0" err="1">
                <a:solidFill>
                  <a:srgbClr val="000000"/>
                </a:solidFill>
                <a:effectLst/>
                <a:ea typeface="Calibri"/>
                <a:cs typeface="Calibri"/>
              </a:rPr>
              <a:t>elles</a:t>
            </a:r>
            <a:r>
              <a:rPr lang="en-GB" dirty="0">
                <a:solidFill>
                  <a:srgbClr val="000000"/>
                </a:solidFill>
                <a:effectLst/>
                <a:ea typeface="Calibri"/>
                <a:cs typeface="Calibri"/>
              </a:rPr>
              <a:t> </a:t>
            </a:r>
            <a:r>
              <a:rPr lang="en-GB" dirty="0" err="1">
                <a:solidFill>
                  <a:srgbClr val="000000"/>
                </a:solidFill>
                <a:effectLst/>
                <a:ea typeface="Calibri"/>
                <a:cs typeface="Calibri"/>
              </a:rPr>
              <a:t>sont</a:t>
            </a:r>
            <a:r>
              <a:rPr lang="en-GB" dirty="0">
                <a:solidFill>
                  <a:srgbClr val="000000"/>
                </a:solidFill>
                <a:effectLst/>
                <a:ea typeface="Calibri"/>
                <a:cs typeface="Calibri"/>
              </a:rPr>
              <a:t> </a:t>
            </a:r>
            <a:r>
              <a:rPr lang="en-GB" dirty="0" err="1">
                <a:solidFill>
                  <a:srgbClr val="000000"/>
                </a:solidFill>
                <a:effectLst/>
                <a:ea typeface="Calibri"/>
                <a:cs typeface="Calibri"/>
              </a:rPr>
              <a:t>françaises</a:t>
            </a:r>
            <a:r>
              <a:rPr lang="en-GB" dirty="0">
                <a:solidFill>
                  <a:srgbClr val="000000"/>
                </a:solidFill>
                <a:effectLst/>
                <a:ea typeface="Calibri"/>
                <a:cs typeface="Calibri"/>
              </a:rPr>
              <a:t>.</a:t>
            </a:r>
            <a:endParaRPr lang="tr-TR" dirty="0">
              <a:solidFill>
                <a:srgbClr val="000000"/>
              </a:solidFill>
              <a:effectLst/>
              <a:latin typeface="Times New Roman"/>
              <a:ea typeface="Calibri"/>
            </a:endParaRPr>
          </a:p>
          <a:p>
            <a:pPr>
              <a:spcAft>
                <a:spcPts val="0"/>
              </a:spcAft>
            </a:pPr>
            <a:r>
              <a:rPr lang="en-GB" dirty="0">
                <a:solidFill>
                  <a:srgbClr val="000000"/>
                </a:solidFill>
                <a:effectLst/>
                <a:ea typeface="Calibri"/>
                <a:cs typeface="Calibri"/>
              </a:rPr>
              <a:t>Je </a:t>
            </a:r>
            <a:r>
              <a:rPr lang="en-GB" dirty="0" err="1">
                <a:solidFill>
                  <a:srgbClr val="000000"/>
                </a:solidFill>
                <a:effectLst/>
                <a:ea typeface="Calibri"/>
                <a:cs typeface="Calibri"/>
              </a:rPr>
              <a:t>vais</a:t>
            </a:r>
            <a:r>
              <a:rPr lang="en-GB" dirty="0">
                <a:solidFill>
                  <a:srgbClr val="000000"/>
                </a:solidFill>
                <a:effectLst/>
                <a:ea typeface="Calibri"/>
                <a:cs typeface="Calibri"/>
              </a:rPr>
              <a:t> </a:t>
            </a:r>
            <a:r>
              <a:rPr lang="en-GB" dirty="0" err="1">
                <a:solidFill>
                  <a:srgbClr val="000000"/>
                </a:solidFill>
                <a:effectLst/>
                <a:ea typeface="Calibri"/>
                <a:cs typeface="Calibri"/>
              </a:rPr>
              <a:t>bien</a:t>
            </a:r>
            <a:r>
              <a:rPr lang="en-GB" dirty="0">
                <a:solidFill>
                  <a:srgbClr val="000000"/>
                </a:solidFill>
                <a:effectLst/>
                <a:ea typeface="Calibri"/>
                <a:cs typeface="Calibri"/>
              </a:rPr>
              <a:t> </a:t>
            </a:r>
            <a:r>
              <a:rPr lang="en-GB" dirty="0" err="1">
                <a:solidFill>
                  <a:srgbClr val="000000"/>
                </a:solidFill>
                <a:effectLst/>
                <a:ea typeface="Calibri"/>
                <a:cs typeface="Calibri"/>
              </a:rPr>
              <a:t>merci</a:t>
            </a:r>
            <a:r>
              <a:rPr lang="en-GB" dirty="0">
                <a:solidFill>
                  <a:srgbClr val="000000"/>
                </a:solidFill>
                <a:effectLst/>
                <a:ea typeface="Calibri"/>
                <a:cs typeface="Calibri"/>
              </a:rPr>
              <a:t>, et </a:t>
            </a:r>
            <a:r>
              <a:rPr lang="en-GB" dirty="0" err="1">
                <a:solidFill>
                  <a:srgbClr val="000000"/>
                </a:solidFill>
                <a:effectLst/>
                <a:ea typeface="Calibri"/>
                <a:cs typeface="Calibri"/>
              </a:rPr>
              <a:t>vous</a:t>
            </a:r>
            <a:r>
              <a:rPr lang="en-GB" dirty="0">
                <a:solidFill>
                  <a:srgbClr val="000000"/>
                </a:solidFill>
                <a:effectLst/>
                <a:ea typeface="Calibri"/>
                <a:cs typeface="Calibri"/>
              </a:rPr>
              <a:t> ?</a:t>
            </a:r>
            <a:endParaRPr lang="tr-TR" dirty="0">
              <a:solidFill>
                <a:srgbClr val="000000"/>
              </a:solidFill>
              <a:effectLst/>
              <a:latin typeface="Times New Roman"/>
              <a:ea typeface="Calibri"/>
            </a:endParaRPr>
          </a:p>
          <a:p>
            <a:pPr>
              <a:spcAft>
                <a:spcPts val="0"/>
              </a:spcAft>
            </a:pPr>
            <a:r>
              <a:rPr lang="en-GB" dirty="0" err="1">
                <a:solidFill>
                  <a:srgbClr val="000000"/>
                </a:solidFill>
                <a:effectLst/>
                <a:ea typeface="Calibri"/>
                <a:cs typeface="Calibri"/>
              </a:rPr>
              <a:t>J’habite</a:t>
            </a:r>
            <a:r>
              <a:rPr lang="en-GB" dirty="0">
                <a:solidFill>
                  <a:srgbClr val="000000"/>
                </a:solidFill>
                <a:effectLst/>
                <a:ea typeface="Calibri"/>
                <a:cs typeface="Calibri"/>
              </a:rPr>
              <a:t> à Cannes.</a:t>
            </a:r>
            <a:endParaRPr lang="tr-TR" dirty="0">
              <a:solidFill>
                <a:srgbClr val="000000"/>
              </a:solidFill>
              <a:effectLst/>
              <a:latin typeface="Times New Roman"/>
              <a:ea typeface="Calibri"/>
            </a:endParaRPr>
          </a:p>
          <a:p>
            <a:pPr>
              <a:spcAft>
                <a:spcPts val="0"/>
              </a:spcAft>
            </a:pPr>
            <a:r>
              <a:rPr lang="en-GB" dirty="0" err="1">
                <a:solidFill>
                  <a:srgbClr val="000000"/>
                </a:solidFill>
                <a:effectLst/>
                <a:ea typeface="Calibri"/>
                <a:cs typeface="Calibri"/>
              </a:rPr>
              <a:t>Mais</a:t>
            </a:r>
            <a:r>
              <a:rPr lang="en-GB" dirty="0">
                <a:solidFill>
                  <a:srgbClr val="000000"/>
                </a:solidFill>
                <a:effectLst/>
                <a:ea typeface="Calibri"/>
                <a:cs typeface="Calibri"/>
              </a:rPr>
              <a:t> non ! Elle </a:t>
            </a:r>
            <a:r>
              <a:rPr lang="en-GB" dirty="0" err="1">
                <a:solidFill>
                  <a:srgbClr val="000000"/>
                </a:solidFill>
                <a:effectLst/>
                <a:ea typeface="Calibri"/>
                <a:cs typeface="Calibri"/>
              </a:rPr>
              <a:t>s’appelle</a:t>
            </a:r>
            <a:r>
              <a:rPr lang="en-GB" dirty="0">
                <a:solidFill>
                  <a:srgbClr val="000000"/>
                </a:solidFill>
                <a:effectLst/>
                <a:ea typeface="Calibri"/>
                <a:cs typeface="Calibri"/>
              </a:rPr>
              <a:t> Emma.</a:t>
            </a:r>
            <a:endParaRPr lang="tr-TR" dirty="0">
              <a:solidFill>
                <a:srgbClr val="000000"/>
              </a:solidFill>
              <a:effectLst/>
              <a:latin typeface="Times New Roman"/>
              <a:ea typeface="Calibri"/>
            </a:endParaRPr>
          </a:p>
          <a:p>
            <a:pPr>
              <a:spcAft>
                <a:spcPts val="0"/>
              </a:spcAft>
            </a:pPr>
            <a:r>
              <a:rPr lang="en-GB" dirty="0" err="1" smtClean="0">
                <a:solidFill>
                  <a:srgbClr val="000000"/>
                </a:solidFill>
                <a:effectLst/>
                <a:ea typeface="Calibri"/>
                <a:cs typeface="Calibri"/>
              </a:rPr>
              <a:t>J’ai</a:t>
            </a:r>
            <a:r>
              <a:rPr lang="en-GB" dirty="0" smtClean="0">
                <a:solidFill>
                  <a:srgbClr val="000000"/>
                </a:solidFill>
                <a:effectLst/>
                <a:ea typeface="Calibri"/>
                <a:cs typeface="Calibri"/>
              </a:rPr>
              <a:t> </a:t>
            </a:r>
            <a:r>
              <a:rPr lang="en-GB" dirty="0">
                <a:solidFill>
                  <a:srgbClr val="000000"/>
                </a:solidFill>
                <a:effectLst/>
                <a:ea typeface="Calibri"/>
                <a:cs typeface="Calibri"/>
              </a:rPr>
              <a:t>45 ans.</a:t>
            </a:r>
            <a:endParaRPr lang="tr-TR" dirty="0">
              <a:solidFill>
                <a:srgbClr val="000000"/>
              </a:solidFill>
              <a:effectLst/>
              <a:latin typeface="Times New Roman"/>
              <a:ea typeface="Calibri"/>
            </a:endParaRPr>
          </a:p>
          <a:p>
            <a:pPr>
              <a:spcAft>
                <a:spcPts val="0"/>
              </a:spcAft>
            </a:pPr>
            <a:r>
              <a:rPr lang="en-GB" dirty="0">
                <a:solidFill>
                  <a:srgbClr val="000000"/>
                </a:solidFill>
                <a:effectLst/>
                <a:ea typeface="Calibri"/>
                <a:cs typeface="Calibri"/>
              </a:rPr>
              <a:t>Non, </a:t>
            </a:r>
            <a:r>
              <a:rPr lang="en-GB" dirty="0" err="1">
                <a:solidFill>
                  <a:srgbClr val="000000"/>
                </a:solidFill>
                <a:effectLst/>
                <a:ea typeface="Calibri"/>
                <a:cs typeface="Calibri"/>
              </a:rPr>
              <a:t>il</a:t>
            </a:r>
            <a:r>
              <a:rPr lang="en-GB" dirty="0">
                <a:solidFill>
                  <a:srgbClr val="000000"/>
                </a:solidFill>
                <a:effectLst/>
                <a:ea typeface="Calibri"/>
                <a:cs typeface="Calibri"/>
              </a:rPr>
              <a:t> </a:t>
            </a:r>
            <a:r>
              <a:rPr lang="en-GB" dirty="0" err="1">
                <a:solidFill>
                  <a:srgbClr val="000000"/>
                </a:solidFill>
                <a:effectLst/>
                <a:ea typeface="Calibri"/>
                <a:cs typeface="Calibri"/>
              </a:rPr>
              <a:t>habite</a:t>
            </a:r>
            <a:r>
              <a:rPr lang="en-GB" dirty="0">
                <a:solidFill>
                  <a:srgbClr val="000000"/>
                </a:solidFill>
                <a:effectLst/>
                <a:ea typeface="Calibri"/>
                <a:cs typeface="Calibri"/>
              </a:rPr>
              <a:t> à </a:t>
            </a:r>
            <a:r>
              <a:rPr lang="en-GB" dirty="0" err="1">
                <a:solidFill>
                  <a:srgbClr val="000000"/>
                </a:solidFill>
                <a:effectLst/>
                <a:ea typeface="Calibri"/>
                <a:cs typeface="Calibri"/>
              </a:rPr>
              <a:t>Londres</a:t>
            </a:r>
            <a:r>
              <a:rPr lang="en-GB" dirty="0">
                <a:solidFill>
                  <a:srgbClr val="000000"/>
                </a:solidFill>
                <a:effectLst/>
                <a:ea typeface="Calibri"/>
                <a:cs typeface="Calibri"/>
              </a:rPr>
              <a:t>.</a:t>
            </a:r>
            <a:endParaRPr lang="tr-TR" dirty="0">
              <a:solidFill>
                <a:srgbClr val="000000"/>
              </a:solidFill>
              <a:effectLst/>
              <a:latin typeface="Times New Roman"/>
              <a:ea typeface="Calibri"/>
            </a:endParaRPr>
          </a:p>
          <a:p>
            <a:pPr>
              <a:lnSpc>
                <a:spcPct val="120000"/>
              </a:lnSpc>
              <a:spcAft>
                <a:spcPts val="0"/>
              </a:spcAft>
            </a:pPr>
            <a:r>
              <a:rPr lang="en-GB" dirty="0">
                <a:solidFill>
                  <a:srgbClr val="000000"/>
                </a:solidFill>
                <a:effectLst/>
                <a:ea typeface="Calibri"/>
                <a:cs typeface="Calibri"/>
              </a:rPr>
              <a:t> </a:t>
            </a:r>
            <a:endParaRPr lang="tr-TR" dirty="0">
              <a:solidFill>
                <a:srgbClr val="000000"/>
              </a:solidFill>
              <a:effectLst/>
              <a:latin typeface="Times New Roman"/>
              <a:ea typeface="Calibri"/>
            </a:endParaRPr>
          </a:p>
          <a:p>
            <a:pPr>
              <a:lnSpc>
                <a:spcPct val="120000"/>
              </a:lnSpc>
              <a:spcAft>
                <a:spcPts val="0"/>
              </a:spcAft>
            </a:pPr>
            <a:r>
              <a:rPr lang="en-GB" sz="1100" dirty="0">
                <a:solidFill>
                  <a:srgbClr val="000000"/>
                </a:solidFill>
                <a:effectLst/>
                <a:ea typeface="Calibri"/>
                <a:cs typeface="Calibri"/>
              </a:rPr>
              <a:t>	</a:t>
            </a:r>
            <a:endParaRPr lang="tr-TR" sz="1200" dirty="0">
              <a:solidFill>
                <a:srgbClr val="000000"/>
              </a:solidFill>
              <a:effectLst/>
              <a:latin typeface="Times New Roman"/>
              <a:ea typeface="Calibri"/>
            </a:endParaRPr>
          </a:p>
          <a:p>
            <a:pPr>
              <a:lnSpc>
                <a:spcPct val="107000"/>
              </a:lnSpc>
              <a:spcAft>
                <a:spcPts val="800"/>
              </a:spcAft>
            </a:pPr>
            <a:r>
              <a:rPr lang="tr-TR" sz="1100" dirty="0">
                <a:effectLst/>
                <a:ea typeface="Calibri"/>
                <a:cs typeface="Times New Roman"/>
              </a:rPr>
              <a:t> </a:t>
            </a:r>
          </a:p>
        </p:txBody>
      </p:sp>
      <p:sp>
        <p:nvSpPr>
          <p:cNvPr id="29" name="Yuvarlatılmış Dikdörtgen 28"/>
          <p:cNvSpPr/>
          <p:nvPr/>
        </p:nvSpPr>
        <p:spPr>
          <a:xfrm>
            <a:off x="4181063" y="2608950"/>
            <a:ext cx="247650" cy="141605"/>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0" name="Yuvarlatılmış Dikdörtgen 29"/>
          <p:cNvSpPr/>
          <p:nvPr/>
        </p:nvSpPr>
        <p:spPr>
          <a:xfrm>
            <a:off x="4181063" y="2855257"/>
            <a:ext cx="247650" cy="141695"/>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1" name="Yuvarlatılmış Dikdörtgen 30"/>
          <p:cNvSpPr/>
          <p:nvPr/>
        </p:nvSpPr>
        <p:spPr>
          <a:xfrm>
            <a:off x="4181063" y="3113534"/>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2" name="Yuvarlatılmış Dikdörtgen 31"/>
          <p:cNvSpPr/>
          <p:nvPr/>
        </p:nvSpPr>
        <p:spPr>
          <a:xfrm>
            <a:off x="4181063" y="3401566"/>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3" name="Yuvarlatılmış Dikdörtgen 32"/>
          <p:cNvSpPr/>
          <p:nvPr/>
        </p:nvSpPr>
        <p:spPr>
          <a:xfrm>
            <a:off x="4181063" y="3670759"/>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4" name="Yuvarlatılmış Dikdörtgen 33"/>
          <p:cNvSpPr/>
          <p:nvPr/>
        </p:nvSpPr>
        <p:spPr>
          <a:xfrm>
            <a:off x="4181063" y="3905622"/>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5" name="Yuvarlatılmış Dikdörtgen 34"/>
          <p:cNvSpPr/>
          <p:nvPr/>
        </p:nvSpPr>
        <p:spPr>
          <a:xfrm>
            <a:off x="4181063" y="4193654"/>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
        <p:nvSpPr>
          <p:cNvPr id="36" name="Yuvarlatılmış Dikdörtgen 35"/>
          <p:cNvSpPr/>
          <p:nvPr/>
        </p:nvSpPr>
        <p:spPr>
          <a:xfrm>
            <a:off x="4181063" y="4481686"/>
            <a:ext cx="247650" cy="171450"/>
          </a:xfrm>
          <a:prstGeom prst="roundRect">
            <a:avLst/>
          </a:prstGeom>
          <a:noFill/>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spTree>
    <p:extLst>
      <p:ext uri="{BB962C8B-B14F-4D97-AF65-F5344CB8AC3E}">
        <p14:creationId xmlns:p14="http://schemas.microsoft.com/office/powerpoint/2010/main" val="42449101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pPr marL="0" indent="0">
              <a:buNone/>
            </a:pPr>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59</a:t>
            </a:fld>
            <a:endParaRPr lang="tr-TR" dirty="0"/>
          </a:p>
        </p:txBody>
      </p:sp>
      <p:sp>
        <p:nvSpPr>
          <p:cNvPr id="5"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XIII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96312505"/>
              </p:ext>
            </p:extLst>
          </p:nvPr>
        </p:nvGraphicFramePr>
        <p:xfrm>
          <a:off x="735541" y="3810908"/>
          <a:ext cx="7564284" cy="720080"/>
        </p:xfrm>
        <a:graphic>
          <a:graphicData uri="http://schemas.openxmlformats.org/drawingml/2006/table">
            <a:tbl>
              <a:tblPr firstRow="1" firstCol="1" bandRow="1">
                <a:tableStyleId>{5C22544A-7EE6-4342-B048-85BDC9FD1C3A}</a:tableStyleId>
              </a:tblPr>
              <a:tblGrid>
                <a:gridCol w="472152">
                  <a:extLst>
                    <a:ext uri="{9D8B030D-6E8A-4147-A177-3AD203B41FA5}">
                      <a16:colId xmlns:a16="http://schemas.microsoft.com/office/drawing/2014/main" val="20000"/>
                    </a:ext>
                  </a:extLst>
                </a:gridCol>
                <a:gridCol w="472152">
                  <a:extLst>
                    <a:ext uri="{9D8B030D-6E8A-4147-A177-3AD203B41FA5}">
                      <a16:colId xmlns:a16="http://schemas.microsoft.com/office/drawing/2014/main" val="20001"/>
                    </a:ext>
                  </a:extLst>
                </a:gridCol>
                <a:gridCol w="472152">
                  <a:extLst>
                    <a:ext uri="{9D8B030D-6E8A-4147-A177-3AD203B41FA5}">
                      <a16:colId xmlns:a16="http://schemas.microsoft.com/office/drawing/2014/main" val="20002"/>
                    </a:ext>
                  </a:extLst>
                </a:gridCol>
                <a:gridCol w="472152">
                  <a:extLst>
                    <a:ext uri="{9D8B030D-6E8A-4147-A177-3AD203B41FA5}">
                      <a16:colId xmlns:a16="http://schemas.microsoft.com/office/drawing/2014/main" val="20003"/>
                    </a:ext>
                  </a:extLst>
                </a:gridCol>
                <a:gridCol w="472973">
                  <a:extLst>
                    <a:ext uri="{9D8B030D-6E8A-4147-A177-3AD203B41FA5}">
                      <a16:colId xmlns:a16="http://schemas.microsoft.com/office/drawing/2014/main" val="20004"/>
                    </a:ext>
                  </a:extLst>
                </a:gridCol>
                <a:gridCol w="472973">
                  <a:extLst>
                    <a:ext uri="{9D8B030D-6E8A-4147-A177-3AD203B41FA5}">
                      <a16:colId xmlns:a16="http://schemas.microsoft.com/office/drawing/2014/main" val="20005"/>
                    </a:ext>
                  </a:extLst>
                </a:gridCol>
                <a:gridCol w="472973">
                  <a:extLst>
                    <a:ext uri="{9D8B030D-6E8A-4147-A177-3AD203B41FA5}">
                      <a16:colId xmlns:a16="http://schemas.microsoft.com/office/drawing/2014/main" val="20006"/>
                    </a:ext>
                  </a:extLst>
                </a:gridCol>
                <a:gridCol w="472973">
                  <a:extLst>
                    <a:ext uri="{9D8B030D-6E8A-4147-A177-3AD203B41FA5}">
                      <a16:colId xmlns:a16="http://schemas.microsoft.com/office/drawing/2014/main" val="20007"/>
                    </a:ext>
                  </a:extLst>
                </a:gridCol>
                <a:gridCol w="472973">
                  <a:extLst>
                    <a:ext uri="{9D8B030D-6E8A-4147-A177-3AD203B41FA5}">
                      <a16:colId xmlns:a16="http://schemas.microsoft.com/office/drawing/2014/main" val="20008"/>
                    </a:ext>
                  </a:extLst>
                </a:gridCol>
                <a:gridCol w="472973">
                  <a:extLst>
                    <a:ext uri="{9D8B030D-6E8A-4147-A177-3AD203B41FA5}">
                      <a16:colId xmlns:a16="http://schemas.microsoft.com/office/drawing/2014/main" val="20009"/>
                    </a:ext>
                  </a:extLst>
                </a:gridCol>
                <a:gridCol w="472973">
                  <a:extLst>
                    <a:ext uri="{9D8B030D-6E8A-4147-A177-3AD203B41FA5}">
                      <a16:colId xmlns:a16="http://schemas.microsoft.com/office/drawing/2014/main" val="20010"/>
                    </a:ext>
                  </a:extLst>
                </a:gridCol>
                <a:gridCol w="472973">
                  <a:extLst>
                    <a:ext uri="{9D8B030D-6E8A-4147-A177-3AD203B41FA5}">
                      <a16:colId xmlns:a16="http://schemas.microsoft.com/office/drawing/2014/main" val="20011"/>
                    </a:ext>
                  </a:extLst>
                </a:gridCol>
                <a:gridCol w="472973">
                  <a:extLst>
                    <a:ext uri="{9D8B030D-6E8A-4147-A177-3AD203B41FA5}">
                      <a16:colId xmlns:a16="http://schemas.microsoft.com/office/drawing/2014/main" val="20012"/>
                    </a:ext>
                  </a:extLst>
                </a:gridCol>
                <a:gridCol w="472973">
                  <a:extLst>
                    <a:ext uri="{9D8B030D-6E8A-4147-A177-3AD203B41FA5}">
                      <a16:colId xmlns:a16="http://schemas.microsoft.com/office/drawing/2014/main" val="20013"/>
                    </a:ext>
                  </a:extLst>
                </a:gridCol>
                <a:gridCol w="472973">
                  <a:extLst>
                    <a:ext uri="{9D8B030D-6E8A-4147-A177-3AD203B41FA5}">
                      <a16:colId xmlns:a16="http://schemas.microsoft.com/office/drawing/2014/main" val="20014"/>
                    </a:ext>
                  </a:extLst>
                </a:gridCol>
                <a:gridCol w="472973">
                  <a:extLst>
                    <a:ext uri="{9D8B030D-6E8A-4147-A177-3AD203B41FA5}">
                      <a16:colId xmlns:a16="http://schemas.microsoft.com/office/drawing/2014/main" val="20015"/>
                    </a:ext>
                  </a:extLst>
                </a:gridCol>
              </a:tblGrid>
              <a:tr h="720080">
                <a:tc>
                  <a:txBody>
                    <a:bodyPr/>
                    <a:lstStyle/>
                    <a:p>
                      <a:pPr>
                        <a:lnSpc>
                          <a:spcPct val="120000"/>
                        </a:lnSpc>
                        <a:spcAft>
                          <a:spcPts val="0"/>
                        </a:spcAft>
                      </a:pPr>
                      <a:r>
                        <a:rPr lang="en-GB" sz="2400" dirty="0">
                          <a:solidFill>
                            <a:schemeClr val="tx1"/>
                          </a:solidFill>
                          <a:effectLst/>
                        </a:rPr>
                        <a:t>a.</a:t>
                      </a:r>
                      <a:endParaRPr lang="tr-TR" sz="2400" dirty="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dirty="0">
                          <a:solidFill>
                            <a:schemeClr val="tx1"/>
                          </a:solidFill>
                          <a:effectLst/>
                        </a:rPr>
                        <a:t>b.</a:t>
                      </a:r>
                      <a:endParaRPr lang="tr-TR" sz="2400" dirty="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a:solidFill>
                            <a:schemeClr val="tx1"/>
                          </a:solidFill>
                          <a:effectLst/>
                        </a:rPr>
                        <a:t>c.</a:t>
                      </a:r>
                      <a:endParaRPr lang="tr-TR" sz="240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dirty="0">
                          <a:solidFill>
                            <a:schemeClr val="tx1"/>
                          </a:solidFill>
                          <a:effectLst/>
                        </a:rPr>
                        <a:t>d.</a:t>
                      </a:r>
                      <a:endParaRPr lang="tr-TR" sz="2400" dirty="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a:solidFill>
                            <a:schemeClr val="tx1"/>
                          </a:solidFill>
                          <a:effectLst/>
                        </a:rPr>
                        <a:t>e.</a:t>
                      </a:r>
                      <a:endParaRPr lang="tr-TR" sz="240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a:solidFill>
                            <a:schemeClr val="tx1"/>
                          </a:solidFill>
                          <a:effectLst/>
                        </a:rPr>
                        <a:t>f.</a:t>
                      </a:r>
                      <a:endParaRPr lang="tr-TR" sz="240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a:solidFill>
                            <a:schemeClr val="tx1"/>
                          </a:solidFill>
                          <a:effectLst/>
                        </a:rPr>
                        <a:t>g.</a:t>
                      </a:r>
                      <a:endParaRPr lang="tr-TR" sz="240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2400" dirty="0">
                          <a:solidFill>
                            <a:schemeClr val="tx1"/>
                          </a:solidFill>
                          <a:effectLst/>
                        </a:rPr>
                        <a:t> </a:t>
                      </a:r>
                      <a:endParaRPr lang="tr-TR" sz="2400" dirty="0">
                        <a:solidFill>
                          <a:schemeClr val="tx1"/>
                        </a:solidFill>
                        <a:effectLst/>
                        <a:latin typeface="Times New Roman"/>
                        <a:ea typeface="Calibri"/>
                      </a:endParaRPr>
                    </a:p>
                  </a:txBody>
                  <a:tcPr marL="68580" marR="68580" marT="0" marB="0">
                    <a:solidFill>
                      <a:schemeClr val="accent1">
                        <a:lumMod val="20000"/>
                        <a:lumOff val="80000"/>
                      </a:schemeClr>
                    </a:solidFill>
                  </a:tcPr>
                </a:tc>
                <a:tc>
                  <a:txBody>
                    <a:bodyPr/>
                    <a:lstStyle/>
                    <a:p>
                      <a:pPr>
                        <a:lnSpc>
                          <a:spcPct val="120000"/>
                        </a:lnSpc>
                        <a:spcAft>
                          <a:spcPts val="0"/>
                        </a:spcAft>
                      </a:pPr>
                      <a:r>
                        <a:rPr lang="en-GB" sz="2400" dirty="0">
                          <a:solidFill>
                            <a:schemeClr val="tx1"/>
                          </a:solidFill>
                          <a:effectLst/>
                        </a:rPr>
                        <a:t>h.</a:t>
                      </a:r>
                      <a:endParaRPr lang="tr-TR" sz="2400" dirty="0">
                        <a:solidFill>
                          <a:schemeClr val="tx1"/>
                        </a:solidFill>
                        <a:effectLst/>
                        <a:latin typeface="Times New Roman"/>
                        <a:ea typeface="Calibri"/>
                      </a:endParaRPr>
                    </a:p>
                  </a:txBody>
                  <a:tcPr marL="68580" marR="68580" marT="0" marB="0"/>
                </a:tc>
                <a:tc>
                  <a:txBody>
                    <a:bodyPr/>
                    <a:lstStyle/>
                    <a:p>
                      <a:pPr>
                        <a:lnSpc>
                          <a:spcPct val="120000"/>
                        </a:lnSpc>
                        <a:spcAft>
                          <a:spcPts val="0"/>
                        </a:spcAft>
                      </a:pPr>
                      <a:r>
                        <a:rPr lang="en-GB" sz="1100" dirty="0">
                          <a:solidFill>
                            <a:schemeClr val="tx1"/>
                          </a:solidFill>
                          <a:effectLst/>
                        </a:rPr>
                        <a:t> </a:t>
                      </a:r>
                      <a:endParaRPr lang="tr-TR" sz="1200" dirty="0">
                        <a:solidFill>
                          <a:schemeClr val="tx1"/>
                        </a:solidFill>
                        <a:effectLst/>
                        <a:latin typeface="Times New Roman"/>
                        <a:ea typeface="Calibri"/>
                      </a:endParaRPr>
                    </a:p>
                  </a:txBody>
                  <a:tcPr marL="68580" marR="68580" marT="0" marB="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4" name="Rectangle 1"/>
          <p:cNvSpPr>
            <a:spLocks noChangeArrowheads="1"/>
          </p:cNvSpPr>
          <p:nvPr/>
        </p:nvSpPr>
        <p:spPr bwMode="auto">
          <a:xfrm>
            <a:off x="755577" y="2284130"/>
            <a:ext cx="76328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tr-TR" sz="1800" b="1" i="1" u="none" strike="noStrike" cap="none" normalizeH="0" baseline="0" dirty="0" err="1" smtClean="0">
                <a:ln>
                  <a:noFill/>
                </a:ln>
                <a:solidFill>
                  <a:schemeClr val="tx1"/>
                </a:solidFill>
                <a:effectLst/>
                <a:latin typeface="Arial" pitchFamily="34" charset="0"/>
                <a:cs typeface="Calibri" pitchFamily="34" charset="0"/>
              </a:rPr>
              <a:t>Quel</a:t>
            </a:r>
            <a:r>
              <a:rPr kumimoji="0" lang="en-GB" altLang="tr-TR" sz="1800" b="1" i="1"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1" u="none" strike="noStrike" cap="none" normalizeH="0" baseline="0" dirty="0" err="1" smtClean="0">
                <a:ln>
                  <a:noFill/>
                </a:ln>
                <a:solidFill>
                  <a:schemeClr val="tx1"/>
                </a:solidFill>
                <a:effectLst/>
                <a:latin typeface="Arial" pitchFamily="34" charset="0"/>
                <a:cs typeface="Calibri" pitchFamily="34" charset="0"/>
              </a:rPr>
              <a:t>nombre</a:t>
            </a:r>
            <a:r>
              <a:rPr kumimoji="0" lang="en-GB" altLang="tr-TR" sz="1800" b="1" i="1" u="none" strike="noStrike" cap="none" normalizeH="0" baseline="0" dirty="0" smtClean="0">
                <a:ln>
                  <a:noFill/>
                </a:ln>
                <a:solidFill>
                  <a:schemeClr val="tx1"/>
                </a:solidFill>
                <a:effectLst/>
                <a:latin typeface="Arial" pitchFamily="34" charset="0"/>
                <a:cs typeface="Calibri" pitchFamily="34" charset="0"/>
              </a:rPr>
              <a:t> </a:t>
            </a:r>
            <a:r>
              <a:rPr kumimoji="0" lang="tr-TR" altLang="tr-TR" sz="1800" b="1" i="1" u="none" strike="noStrike" cap="none" normalizeH="0" baseline="0" dirty="0" err="1" smtClean="0">
                <a:ln>
                  <a:noFill/>
                </a:ln>
                <a:solidFill>
                  <a:schemeClr val="tx1"/>
                </a:solidFill>
                <a:effectLst/>
                <a:latin typeface="Arial" pitchFamily="34" charset="0"/>
                <a:cs typeface="Calibri" pitchFamily="34" charset="0"/>
              </a:rPr>
              <a:t>entendez-vous</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 </a:t>
            </a:r>
            <a:endParaRPr kumimoji="0" lang="tr-TR" altLang="tr-TR" sz="1800" b="1" i="0" u="none" strike="noStrike" cap="none" normalizeH="0" baseline="0" dirty="0" smtClean="0">
              <a:ln>
                <a:noFill/>
              </a:ln>
              <a:solidFill>
                <a:schemeClr val="tx1"/>
              </a:solidFill>
              <a:effectLst/>
              <a:latin typeface="Arial"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tr-TR" sz="1800" b="1" i="0" u="none" strike="noStrike" cap="none" normalizeH="0" baseline="0" dirty="0" err="1" smtClean="0">
                <a:ln>
                  <a:noFill/>
                </a:ln>
                <a:solidFill>
                  <a:schemeClr val="tx1"/>
                </a:solidFill>
                <a:effectLst/>
                <a:latin typeface="Arial" pitchFamily="34" charset="0"/>
                <a:cs typeface="Calibri" pitchFamily="34" charset="0"/>
              </a:rPr>
              <a:t>Écoutez</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et </a:t>
            </a:r>
            <a:r>
              <a:rPr kumimoji="0" lang="en-GB" altLang="tr-TR" sz="1800" b="1" i="0" u="none" strike="noStrike" cap="none" normalizeH="0" baseline="0" dirty="0" err="1" smtClean="0">
                <a:ln>
                  <a:noFill/>
                </a:ln>
                <a:solidFill>
                  <a:schemeClr val="tx1"/>
                </a:solidFill>
                <a:effectLst/>
                <a:latin typeface="Arial" pitchFamily="34" charset="0"/>
                <a:cs typeface="Calibri" pitchFamily="34" charset="0"/>
              </a:rPr>
              <a:t>écrivez</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-les </a:t>
            </a:r>
            <a:r>
              <a:rPr kumimoji="0" lang="en-GB" altLang="tr-TR" sz="1800" b="1" i="0" u="none" strike="noStrike" cap="none" normalizeH="0" baseline="0" dirty="0" err="1" smtClean="0">
                <a:ln>
                  <a:noFill/>
                </a:ln>
                <a:solidFill>
                  <a:schemeClr val="tx1"/>
                </a:solidFill>
                <a:effectLst/>
                <a:latin typeface="Arial" pitchFamily="34" charset="0"/>
                <a:cs typeface="Calibri" pitchFamily="34" charset="0"/>
              </a:rPr>
              <a:t>en</a:t>
            </a:r>
            <a:r>
              <a:rPr kumimoji="0" lang="en-GB" altLang="tr-TR" sz="1800" b="1" i="0" u="none" strike="noStrike" cap="none" normalizeH="0" baseline="0" dirty="0" smtClean="0">
                <a:ln>
                  <a:noFill/>
                </a:ln>
                <a:solidFill>
                  <a:schemeClr val="tx1"/>
                </a:solidFill>
                <a:effectLst/>
                <a:latin typeface="Arial" pitchFamily="34" charset="0"/>
                <a:cs typeface="Calibri" pitchFamily="34" charset="0"/>
              </a:rPr>
              <a:t> </a:t>
            </a:r>
            <a:r>
              <a:rPr kumimoji="0" lang="en-GB" altLang="tr-TR" sz="1800" b="1" i="0" u="none" strike="noStrike" cap="none" normalizeH="0" baseline="0" dirty="0" err="1" smtClean="0">
                <a:ln>
                  <a:noFill/>
                </a:ln>
                <a:solidFill>
                  <a:schemeClr val="tx1"/>
                </a:solidFill>
                <a:effectLst/>
                <a:latin typeface="Arial" pitchFamily="34" charset="0"/>
                <a:cs typeface="Calibri" pitchFamily="34" charset="0"/>
              </a:rPr>
              <a:t>chiffres</a:t>
            </a: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91933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5901" y="2132856"/>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a:t>
            </a:fld>
            <a:endParaRPr lang="tr-TR" dirty="0"/>
          </a:p>
        </p:txBody>
      </p:sp>
      <p:sp>
        <p:nvSpPr>
          <p:cNvPr id="5" name="2 İçerik Yer Tutucusu"/>
          <p:cNvSpPr txBox="1">
            <a:spLocks/>
          </p:cNvSpPr>
          <p:nvPr/>
        </p:nvSpPr>
        <p:spPr>
          <a:xfrm>
            <a:off x="-2450" y="0"/>
            <a:ext cx="9144000" cy="980728"/>
          </a:xfrm>
          <a:prstGeom prst="rect">
            <a:avLst/>
          </a:prstGeom>
          <a:solidFill>
            <a:srgbClr val="C00000"/>
          </a:solidFill>
        </p:spPr>
        <p:txBody>
          <a:bodyPr vert="horz" lIns="91440" tIns="45720" rIns="91440" bIns="45720" rtlCol="0" anchor="ctr" anchorCtr="0">
            <a:noAutofit/>
          </a:bodyPr>
          <a:lstStyle/>
          <a:p>
            <a:pPr lvl="4"/>
            <a:r>
              <a:rPr lang="tr-TR" sz="2400" b="1" dirty="0" smtClean="0">
                <a:solidFill>
                  <a:schemeClr val="bg1"/>
                </a:solidFill>
              </a:rPr>
              <a:t>            Programın Genel Amaçları - 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9" name="2 İçerik Yer Tutucusu"/>
          <p:cNvSpPr txBox="1">
            <a:spLocks/>
          </p:cNvSpPr>
          <p:nvPr/>
        </p:nvSpPr>
        <p:spPr>
          <a:xfrm>
            <a:off x="595576" y="1268760"/>
            <a:ext cx="790948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800" dirty="0" smtClean="0"/>
              <a:t>Fransızca Dersi Öğretim Programı ile</a:t>
            </a:r>
          </a:p>
          <a:p>
            <a:r>
              <a:rPr lang="tr-TR" sz="2400" dirty="0"/>
              <a:t>Öğrencilerin </a:t>
            </a:r>
            <a:r>
              <a:rPr lang="tr-TR" sz="2400" dirty="0" smtClean="0"/>
              <a:t>yabancı </a:t>
            </a:r>
            <a:r>
              <a:rPr lang="tr-TR" sz="2400" dirty="0"/>
              <a:t>dili ulusal ve uluslararası ortamlarda </a:t>
            </a:r>
            <a:r>
              <a:rPr lang="tr-TR" sz="2400" b="1" dirty="0"/>
              <a:t>etkili, </a:t>
            </a:r>
            <a:r>
              <a:rPr lang="tr-TR" sz="2400" b="1" dirty="0" smtClean="0"/>
              <a:t>akıcı </a:t>
            </a:r>
            <a:r>
              <a:rPr lang="tr-TR" sz="2400" b="1" dirty="0"/>
              <a:t>ve doğru</a:t>
            </a:r>
            <a:r>
              <a:rPr lang="tr-TR" sz="2400" dirty="0"/>
              <a:t> bir şekilde </a:t>
            </a:r>
            <a:r>
              <a:rPr lang="tr-TR" sz="2400" dirty="0" smtClean="0"/>
              <a:t>kullanabilmesi </a:t>
            </a:r>
            <a:endParaRPr lang="tr-TR" sz="2400" dirty="0"/>
          </a:p>
          <a:p>
            <a:r>
              <a:rPr lang="tr-TR" sz="2400" dirty="0" smtClean="0"/>
              <a:t>Yabancı </a:t>
            </a:r>
            <a:r>
              <a:rPr lang="tr-TR" sz="2400" dirty="0"/>
              <a:t>dil öğrenmenin </a:t>
            </a:r>
            <a:r>
              <a:rPr lang="tr-TR" sz="2400" dirty="0" smtClean="0"/>
              <a:t>önemini kavraması</a:t>
            </a:r>
          </a:p>
          <a:p>
            <a:r>
              <a:rPr lang="tr-TR" sz="2400" dirty="0" smtClean="0"/>
              <a:t>Fransızca öğreniminde; </a:t>
            </a:r>
            <a:r>
              <a:rPr lang="tr-TR" sz="2400" dirty="0"/>
              <a:t>dinleme, okuma, yazma, sözlü anlatım ve karşılıklı konuşma gibi dil </a:t>
            </a:r>
            <a:r>
              <a:rPr lang="tr-TR" sz="2400" dirty="0" smtClean="0"/>
              <a:t>becerilerini geliştirebilmesi</a:t>
            </a:r>
          </a:p>
          <a:p>
            <a:r>
              <a:rPr lang="tr-TR" sz="2400" dirty="0" smtClean="0"/>
              <a:t>Genç </a:t>
            </a:r>
            <a:r>
              <a:rPr lang="tr-TR" sz="2400" dirty="0"/>
              <a:t>ve yetişkinlerle görüş ve düşünce alışverişinde </a:t>
            </a:r>
            <a:r>
              <a:rPr lang="tr-TR" sz="2400" dirty="0" smtClean="0"/>
              <a:t>bulunabilmesi, </a:t>
            </a:r>
            <a:r>
              <a:rPr lang="tr-TR" sz="2400" dirty="0"/>
              <a:t>kendi düşünce ve duygularını ifade </a:t>
            </a:r>
            <a:r>
              <a:rPr lang="tr-TR" sz="2400" dirty="0" smtClean="0"/>
              <a:t>edebilmesi</a:t>
            </a:r>
          </a:p>
          <a:p>
            <a:r>
              <a:rPr lang="tr-TR" sz="2400" dirty="0"/>
              <a:t>Diğer </a:t>
            </a:r>
            <a:r>
              <a:rPr lang="tr-TR" sz="2400" dirty="0" smtClean="0"/>
              <a:t>ülkelerdeki insanları anlayabilme ve </a:t>
            </a:r>
            <a:r>
              <a:rPr lang="tr-TR" sz="2400" dirty="0"/>
              <a:t>kendi kültürel değerlerini diğer toplumlardaki insanlara </a:t>
            </a:r>
            <a:r>
              <a:rPr lang="tr-TR" sz="2400" dirty="0" smtClean="0"/>
              <a:t>aktarabilmesi</a:t>
            </a:r>
          </a:p>
        </p:txBody>
      </p:sp>
    </p:spTree>
    <p:extLst>
      <p:ext uri="{BB962C8B-B14F-4D97-AF65-F5344CB8AC3E}">
        <p14:creationId xmlns:p14="http://schemas.microsoft.com/office/powerpoint/2010/main" val="19408600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60</a:t>
            </a:fld>
            <a:endParaRPr lang="tr-TR" dirty="0"/>
          </a:p>
        </p:txBody>
      </p:sp>
      <p:sp>
        <p:nvSpPr>
          <p:cNvPr id="5" name="2 İçerik Yer Tutucusu"/>
          <p:cNvSpPr txBox="1">
            <a:spLocks/>
          </p:cNvSpPr>
          <p:nvPr/>
        </p:nvSpPr>
        <p:spPr>
          <a:xfrm>
            <a:off x="0" y="-27184"/>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XIV</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Dikdörtgen 1"/>
          <p:cNvSpPr/>
          <p:nvPr/>
        </p:nvSpPr>
        <p:spPr>
          <a:xfrm>
            <a:off x="251520" y="1098763"/>
            <a:ext cx="5112568" cy="5262979"/>
          </a:xfrm>
          <a:prstGeom prst="rect">
            <a:avLst/>
          </a:prstGeom>
        </p:spPr>
        <p:txBody>
          <a:bodyPr wrap="square">
            <a:spAutoFit/>
          </a:bodyPr>
          <a:lstStyle/>
          <a:p>
            <a:r>
              <a:rPr lang="fr-FR" sz="1600" u="heavy" dirty="0"/>
              <a:t>Niveau</a:t>
            </a:r>
            <a:r>
              <a:rPr lang="fr-FR" sz="1600" dirty="0"/>
              <a:t> : A2</a:t>
            </a:r>
            <a:endParaRPr lang="tr-TR" sz="1600" dirty="0"/>
          </a:p>
          <a:p>
            <a:r>
              <a:rPr lang="fr-FR" sz="1600" b="1" dirty="0"/>
              <a:t>Parler :1. Raconter des activités quotidiennes.</a:t>
            </a:r>
            <a:endParaRPr lang="tr-TR" sz="1600" dirty="0"/>
          </a:p>
          <a:p>
            <a:r>
              <a:rPr lang="fr-FR" sz="1600" b="1" dirty="0"/>
              <a:t>Lire : 1. Comprendre une lettre personnelle.</a:t>
            </a:r>
            <a:endParaRPr lang="tr-TR" sz="1600" dirty="0"/>
          </a:p>
          <a:p>
            <a:r>
              <a:rPr lang="fr-FR" sz="1600" b="1" dirty="0"/>
              <a:t>UNE JOURNEE DE FRANÇOİS</a:t>
            </a:r>
            <a:endParaRPr lang="tr-TR" sz="1600" dirty="0"/>
          </a:p>
          <a:p>
            <a:r>
              <a:rPr lang="fr-FR" sz="1600" dirty="0"/>
              <a:t>Chaque matin, je me réveille de bonne heure et je fais ma toilette: je me lave le visage, je me brosse les dents, je me peigne et je m’habille. Ensuite, je prends le </a:t>
            </a:r>
            <a:r>
              <a:rPr lang="fr-FR" sz="1600" dirty="0" smtClean="0"/>
              <a:t>petit</a:t>
            </a:r>
            <a:r>
              <a:rPr lang="tr-TR" sz="1600" dirty="0" smtClean="0"/>
              <a:t>-</a:t>
            </a:r>
            <a:r>
              <a:rPr lang="fr-FR" sz="1600" dirty="0" smtClean="0"/>
              <a:t>déjeuner</a:t>
            </a:r>
            <a:r>
              <a:rPr lang="fr-FR" sz="1600" dirty="0"/>
              <a:t> : du lait, du fromage, des olives, un œuf et du thé.</a:t>
            </a:r>
            <a:endParaRPr lang="tr-TR" sz="1600" dirty="0"/>
          </a:p>
          <a:p>
            <a:r>
              <a:rPr lang="fr-FR" sz="1600" dirty="0"/>
              <a:t>À huit heures et demie je sors pour l’école. D’habitude je prends le métro mais le vendredi je vais à vélo. </a:t>
            </a:r>
            <a:endParaRPr lang="tr-TR" sz="1600" dirty="0"/>
          </a:p>
          <a:p>
            <a:r>
              <a:rPr lang="fr-FR" sz="1600" dirty="0"/>
              <a:t>À l’école, pas </a:t>
            </a:r>
            <a:r>
              <a:rPr lang="tr-TR" sz="1600" dirty="0" smtClean="0"/>
              <a:t>de </a:t>
            </a:r>
            <a:r>
              <a:rPr lang="fr-FR" sz="1600" dirty="0" smtClean="0"/>
              <a:t>temps </a:t>
            </a:r>
            <a:r>
              <a:rPr lang="fr-FR" sz="1600" dirty="0"/>
              <a:t>de m’ennuyer : je lis, j’écris, je fais des problèmes. J’aime beaucoup le français, les maths et l’éducation physique.</a:t>
            </a:r>
            <a:endParaRPr lang="tr-TR" sz="1600" dirty="0"/>
          </a:p>
          <a:p>
            <a:r>
              <a:rPr lang="fr-FR" sz="1600" dirty="0"/>
              <a:t>Je rentre </a:t>
            </a:r>
            <a:r>
              <a:rPr lang="tr-TR" sz="1600" dirty="0" err="1" smtClean="0"/>
              <a:t>chez</a:t>
            </a:r>
            <a:r>
              <a:rPr lang="tr-TR" sz="1600" dirty="0" smtClean="0"/>
              <a:t> </a:t>
            </a:r>
            <a:r>
              <a:rPr lang="tr-TR" sz="1600" dirty="0" err="1" smtClean="0"/>
              <a:t>moi</a:t>
            </a:r>
            <a:r>
              <a:rPr lang="fr-FR" sz="1600" dirty="0" smtClean="0"/>
              <a:t> </a:t>
            </a:r>
            <a:r>
              <a:rPr lang="fr-FR" sz="1600" dirty="0"/>
              <a:t>à 15 heures. Je prends mon goûter puis je me repose. </a:t>
            </a:r>
            <a:endParaRPr lang="tr-TR" sz="1600" dirty="0"/>
          </a:p>
          <a:p>
            <a:r>
              <a:rPr lang="fr-FR" sz="1600" dirty="0"/>
              <a:t>L’après-midi, je fais mes devoirs, ensuite je vais au parc. Là, je rejoins mes amis.</a:t>
            </a:r>
            <a:endParaRPr lang="tr-TR" sz="1600" dirty="0"/>
          </a:p>
          <a:p>
            <a:r>
              <a:rPr lang="fr-FR" sz="1600" dirty="0"/>
              <a:t>Le soir, je lis un peu, je joue sur l’ordinateur ou bien je regarde la télé. On dîne, je prends un bain puis je me couche tôt parce que le lendemain j’ai une autre journée très </a:t>
            </a:r>
            <a:r>
              <a:rPr lang="fr-FR" sz="1600" dirty="0" smtClean="0"/>
              <a:t>chargée</a:t>
            </a:r>
            <a:r>
              <a:rPr lang="tr-TR" sz="1600" dirty="0" smtClean="0"/>
              <a:t>.</a:t>
            </a:r>
            <a:endParaRPr lang="tr-TR" sz="1600" dirty="0"/>
          </a:p>
        </p:txBody>
      </p:sp>
      <p:sp>
        <p:nvSpPr>
          <p:cNvPr id="10" name="Metin Kutusu 132"/>
          <p:cNvSpPr txBox="1"/>
          <p:nvPr/>
        </p:nvSpPr>
        <p:spPr>
          <a:xfrm>
            <a:off x="5364088" y="1700808"/>
            <a:ext cx="3384376" cy="3384376"/>
          </a:xfrm>
          <a:prstGeom prst="rect">
            <a:avLst/>
          </a:prstGeom>
          <a:solidFill>
            <a:schemeClr val="accent1">
              <a:lumMod val="20000"/>
              <a:lumOff val="80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tr-TR" sz="1200" b="1" u="heavy" dirty="0" err="1">
                <a:effectLst/>
                <a:latin typeface="Comic Sans MS"/>
                <a:ea typeface="Calibri"/>
                <a:cs typeface="Times New Roman"/>
              </a:rPr>
              <a:t>Expressions</a:t>
            </a:r>
            <a:r>
              <a:rPr lang="tr-TR" sz="1200" b="1" u="heavy" dirty="0">
                <a:effectLst/>
                <a:latin typeface="Comic Sans MS"/>
                <a:ea typeface="Calibri"/>
                <a:cs typeface="Times New Roman"/>
              </a:rPr>
              <a:t> :</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Les</a:t>
            </a:r>
            <a:r>
              <a:rPr lang="tr-TR" sz="1200" dirty="0">
                <a:effectLst/>
                <a:latin typeface="Comic Sans MS"/>
                <a:ea typeface="Calibri"/>
                <a:cs typeface="Times New Roman"/>
              </a:rPr>
              <a:t> </a:t>
            </a:r>
            <a:r>
              <a:rPr lang="tr-TR" sz="1200" dirty="0" err="1">
                <a:effectLst/>
                <a:latin typeface="Comic Sans MS"/>
                <a:ea typeface="Calibri"/>
                <a:cs typeface="Times New Roman"/>
              </a:rPr>
              <a:t>verbes</a:t>
            </a:r>
            <a:r>
              <a:rPr lang="tr-TR" sz="1200" dirty="0">
                <a:effectLst/>
                <a:latin typeface="Comic Sans MS"/>
                <a:ea typeface="Calibri"/>
                <a:cs typeface="Times New Roman"/>
              </a:rPr>
              <a:t> </a:t>
            </a:r>
            <a:r>
              <a:rPr lang="tr-TR" sz="1200" dirty="0" err="1">
                <a:effectLst/>
                <a:latin typeface="Comic Sans MS"/>
                <a:ea typeface="Calibri"/>
                <a:cs typeface="Times New Roman"/>
              </a:rPr>
              <a:t>pronominaux</a:t>
            </a:r>
            <a:r>
              <a:rPr lang="tr-TR" sz="1200" dirty="0">
                <a:effectLst/>
                <a:latin typeface="Comic Sans MS"/>
                <a:ea typeface="Calibri"/>
                <a:cs typeface="Times New Roman"/>
              </a:rPr>
              <a:t> (se </a:t>
            </a:r>
            <a:r>
              <a:rPr lang="tr-TR" sz="1200" dirty="0" err="1">
                <a:effectLst/>
                <a:latin typeface="Comic Sans MS"/>
                <a:ea typeface="Calibri"/>
                <a:cs typeface="Times New Roman"/>
              </a:rPr>
              <a:t>réveiller</a:t>
            </a:r>
            <a:r>
              <a:rPr lang="tr-TR" sz="1200" dirty="0">
                <a:effectLst/>
                <a:latin typeface="Comic Sans MS"/>
                <a:ea typeface="Calibri"/>
                <a:cs typeface="Times New Roman"/>
              </a:rPr>
              <a:t>/se </a:t>
            </a:r>
            <a:r>
              <a:rPr lang="tr-TR" sz="1200" dirty="0" err="1">
                <a:effectLst/>
                <a:latin typeface="Comic Sans MS"/>
                <a:ea typeface="Calibri"/>
                <a:cs typeface="Times New Roman"/>
              </a:rPr>
              <a:t>lever</a:t>
            </a:r>
            <a:r>
              <a:rPr lang="tr-TR" sz="1200" dirty="0">
                <a:effectLst/>
                <a:latin typeface="Comic Sans MS"/>
                <a:ea typeface="Calibri"/>
                <a:cs typeface="Times New Roman"/>
              </a:rPr>
              <a:t>/…)</a:t>
            </a:r>
            <a:endParaRPr lang="tr-TR" sz="1100" dirty="0">
              <a:effectLst/>
              <a:latin typeface="Calibri"/>
              <a:ea typeface="Calibri"/>
              <a:cs typeface="Times New Roman"/>
            </a:endParaRPr>
          </a:p>
          <a:p>
            <a:pPr>
              <a:lnSpc>
                <a:spcPct val="107000"/>
              </a:lnSpc>
              <a:spcAft>
                <a:spcPts val="800"/>
              </a:spcAft>
            </a:pPr>
            <a:r>
              <a:rPr lang="tr-TR" sz="1200" dirty="0">
                <a:effectLst/>
                <a:latin typeface="Comic Sans MS"/>
                <a:ea typeface="Calibri"/>
                <a:cs typeface="Times New Roman"/>
              </a:rPr>
              <a:t>Se </a:t>
            </a:r>
            <a:r>
              <a:rPr lang="tr-TR" sz="1200" dirty="0" err="1">
                <a:effectLst/>
                <a:latin typeface="Comic Sans MS"/>
                <a:ea typeface="Calibri"/>
                <a:cs typeface="Times New Roman"/>
              </a:rPr>
              <a:t>brosser</a:t>
            </a:r>
            <a:r>
              <a:rPr lang="tr-TR" sz="1200" dirty="0">
                <a:effectLst/>
                <a:latin typeface="Comic Sans MS"/>
                <a:ea typeface="Calibri"/>
                <a:cs typeface="Times New Roman"/>
              </a:rPr>
              <a:t> </a:t>
            </a:r>
            <a:r>
              <a:rPr lang="tr-TR" sz="1200" dirty="0" err="1">
                <a:effectLst/>
                <a:latin typeface="Comic Sans MS"/>
                <a:ea typeface="Calibri"/>
                <a:cs typeface="Times New Roman"/>
              </a:rPr>
              <a:t>les</a:t>
            </a:r>
            <a:r>
              <a:rPr lang="tr-TR" sz="1200" dirty="0">
                <a:effectLst/>
                <a:latin typeface="Comic Sans MS"/>
                <a:ea typeface="Calibri"/>
                <a:cs typeface="Times New Roman"/>
              </a:rPr>
              <a:t> </a:t>
            </a:r>
            <a:r>
              <a:rPr lang="tr-TR" sz="1200" dirty="0" err="1">
                <a:effectLst/>
                <a:latin typeface="Comic Sans MS"/>
                <a:ea typeface="Calibri"/>
                <a:cs typeface="Times New Roman"/>
              </a:rPr>
              <a:t>dents</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Prendre</a:t>
            </a:r>
            <a:r>
              <a:rPr lang="tr-TR" sz="1200" dirty="0">
                <a:effectLst/>
                <a:latin typeface="Comic Sans MS"/>
                <a:ea typeface="Calibri"/>
                <a:cs typeface="Times New Roman"/>
              </a:rPr>
              <a:t> le </a:t>
            </a:r>
            <a:r>
              <a:rPr lang="tr-TR" sz="1200" dirty="0" err="1" smtClean="0">
                <a:effectLst/>
                <a:latin typeface="Comic Sans MS"/>
                <a:ea typeface="Calibri"/>
                <a:cs typeface="Times New Roman"/>
              </a:rPr>
              <a:t>petit</a:t>
            </a:r>
            <a:r>
              <a:rPr lang="tr-TR" sz="1200" dirty="0" err="1">
                <a:latin typeface="Comic Sans MS"/>
                <a:ea typeface="Calibri"/>
                <a:cs typeface="Times New Roman"/>
              </a:rPr>
              <a:t>-</a:t>
            </a:r>
            <a:r>
              <a:rPr lang="tr-TR" sz="1200" dirty="0" err="1" smtClean="0">
                <a:effectLst/>
                <a:latin typeface="Comic Sans MS"/>
                <a:ea typeface="Calibri"/>
                <a:cs typeface="Times New Roman"/>
              </a:rPr>
              <a:t>déjeuner</a:t>
            </a:r>
            <a:r>
              <a:rPr lang="tr-TR" sz="1200" dirty="0" smtClean="0">
                <a:effectLst/>
                <a:latin typeface="Comic Sans MS"/>
                <a:ea typeface="Calibri"/>
                <a:cs typeface="Times New Roman"/>
              </a:rPr>
              <a:t>, </a:t>
            </a:r>
            <a:r>
              <a:rPr lang="tr-TR" sz="1200" dirty="0" err="1" smtClean="0">
                <a:effectLst/>
                <a:latin typeface="Comic Sans MS"/>
                <a:ea typeface="Calibri"/>
                <a:cs typeface="Times New Roman"/>
              </a:rPr>
              <a:t>déjeuner</a:t>
            </a:r>
            <a:r>
              <a:rPr lang="tr-TR" sz="1200" dirty="0" smtClean="0">
                <a:effectLst/>
                <a:latin typeface="Comic Sans MS"/>
                <a:ea typeface="Calibri"/>
                <a:cs typeface="Times New Roman"/>
              </a:rPr>
              <a:t>, </a:t>
            </a:r>
            <a:r>
              <a:rPr lang="tr-TR" sz="1200" dirty="0" err="1" smtClean="0">
                <a:effectLst/>
                <a:latin typeface="Comic Sans MS"/>
                <a:ea typeface="Calibri"/>
                <a:cs typeface="Times New Roman"/>
              </a:rPr>
              <a:t>dîner</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Faire</a:t>
            </a:r>
            <a:r>
              <a:rPr lang="tr-TR" sz="1200" dirty="0">
                <a:effectLst/>
                <a:latin typeface="Comic Sans MS"/>
                <a:ea typeface="Calibri"/>
                <a:cs typeface="Times New Roman"/>
              </a:rPr>
              <a:t> ses </a:t>
            </a:r>
            <a:r>
              <a:rPr lang="tr-TR" sz="1200" dirty="0" err="1">
                <a:effectLst/>
                <a:latin typeface="Comic Sans MS"/>
                <a:ea typeface="Calibri"/>
                <a:cs typeface="Times New Roman"/>
              </a:rPr>
              <a:t>devoirs</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Les</a:t>
            </a:r>
            <a:r>
              <a:rPr lang="tr-TR" sz="1200" dirty="0">
                <a:effectLst/>
                <a:latin typeface="Comic Sans MS"/>
                <a:ea typeface="Calibri"/>
                <a:cs typeface="Times New Roman"/>
              </a:rPr>
              <a:t> </a:t>
            </a:r>
            <a:r>
              <a:rPr lang="tr-TR" sz="1200" dirty="0" err="1" smtClean="0">
                <a:effectLst/>
                <a:latin typeface="Comic Sans MS"/>
                <a:ea typeface="Calibri"/>
                <a:cs typeface="Times New Roman"/>
              </a:rPr>
              <a:t>matières</a:t>
            </a:r>
            <a:r>
              <a:rPr lang="tr-TR" sz="1200" dirty="0" smtClean="0">
                <a:effectLst/>
                <a:latin typeface="Comic Sans MS"/>
                <a:ea typeface="Calibri"/>
                <a:cs typeface="Times New Roman"/>
              </a:rPr>
              <a:t> </a:t>
            </a:r>
            <a:r>
              <a:rPr lang="tr-TR" sz="1200" dirty="0" err="1">
                <a:effectLst/>
                <a:latin typeface="Comic Sans MS"/>
                <a:ea typeface="Calibri"/>
                <a:cs typeface="Times New Roman"/>
              </a:rPr>
              <a:t>scolaires</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Tôt</a:t>
            </a:r>
            <a:r>
              <a:rPr lang="tr-TR" sz="1200" dirty="0">
                <a:effectLst/>
                <a:latin typeface="Comic Sans MS"/>
                <a:ea typeface="Calibri"/>
                <a:cs typeface="Times New Roman"/>
              </a:rPr>
              <a:t> </a:t>
            </a:r>
            <a:r>
              <a:rPr lang="tr-TR" sz="1200" dirty="0" smtClean="0">
                <a:effectLst/>
                <a:latin typeface="Comic Sans MS"/>
                <a:ea typeface="Calibri"/>
                <a:cs typeface="Times New Roman"/>
              </a:rPr>
              <a:t>– </a:t>
            </a:r>
            <a:r>
              <a:rPr lang="tr-TR" sz="1200" dirty="0" err="1" smtClean="0">
                <a:effectLst/>
                <a:latin typeface="Comic Sans MS"/>
                <a:ea typeface="Calibri"/>
                <a:cs typeface="Times New Roman"/>
              </a:rPr>
              <a:t>tard</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Prendre</a:t>
            </a:r>
            <a:r>
              <a:rPr lang="tr-TR" sz="1200" dirty="0">
                <a:effectLst/>
                <a:latin typeface="Comic Sans MS"/>
                <a:ea typeface="Calibri"/>
                <a:cs typeface="Times New Roman"/>
              </a:rPr>
              <a:t> </a:t>
            </a:r>
            <a:r>
              <a:rPr lang="tr-TR" sz="1200" dirty="0" err="1">
                <a:effectLst/>
                <a:latin typeface="Comic Sans MS"/>
                <a:ea typeface="Calibri"/>
                <a:cs typeface="Times New Roman"/>
              </a:rPr>
              <a:t>une</a:t>
            </a:r>
            <a:r>
              <a:rPr lang="tr-TR" sz="1200" dirty="0">
                <a:effectLst/>
                <a:latin typeface="Comic Sans MS"/>
                <a:ea typeface="Calibri"/>
                <a:cs typeface="Times New Roman"/>
              </a:rPr>
              <a:t> </a:t>
            </a:r>
            <a:r>
              <a:rPr lang="tr-TR" sz="1200" dirty="0" err="1" smtClean="0">
                <a:effectLst/>
                <a:latin typeface="Comic Sans MS"/>
                <a:ea typeface="Calibri"/>
                <a:cs typeface="Times New Roman"/>
              </a:rPr>
              <a:t>douche</a:t>
            </a:r>
            <a:r>
              <a:rPr lang="tr-TR" sz="1200" dirty="0">
                <a:latin typeface="Comic Sans MS"/>
                <a:ea typeface="Calibri"/>
                <a:cs typeface="Times New Roman"/>
              </a:rPr>
              <a:t> </a:t>
            </a:r>
            <a:r>
              <a:rPr lang="tr-TR" sz="1200" dirty="0" smtClean="0">
                <a:latin typeface="Comic Sans MS"/>
                <a:ea typeface="Calibri"/>
                <a:cs typeface="Times New Roman"/>
              </a:rPr>
              <a:t>/ </a:t>
            </a:r>
            <a:r>
              <a:rPr lang="tr-TR" sz="1200" dirty="0" err="1" smtClean="0">
                <a:latin typeface="Comic Sans MS"/>
                <a:ea typeface="Calibri"/>
                <a:cs typeface="Times New Roman"/>
              </a:rPr>
              <a:t>Prendre</a:t>
            </a:r>
            <a:r>
              <a:rPr lang="tr-TR" sz="1200" dirty="0" smtClean="0">
                <a:latin typeface="Comic Sans MS"/>
                <a:ea typeface="Calibri"/>
                <a:cs typeface="Times New Roman"/>
              </a:rPr>
              <a:t> un </a:t>
            </a:r>
            <a:r>
              <a:rPr lang="tr-TR" sz="1200" dirty="0" err="1" smtClean="0">
                <a:latin typeface="Comic Sans MS"/>
                <a:ea typeface="Calibri"/>
                <a:cs typeface="Times New Roman"/>
              </a:rPr>
              <a:t>bain</a:t>
            </a:r>
            <a:endParaRPr lang="tr-TR" sz="1100" dirty="0">
              <a:effectLst/>
              <a:latin typeface="Calibri"/>
              <a:ea typeface="Calibri"/>
              <a:cs typeface="Times New Roman"/>
            </a:endParaRPr>
          </a:p>
          <a:p>
            <a:pPr>
              <a:lnSpc>
                <a:spcPct val="107000"/>
              </a:lnSpc>
              <a:spcAft>
                <a:spcPts val="800"/>
              </a:spcAft>
            </a:pPr>
            <a:r>
              <a:rPr lang="tr-TR" sz="1200" dirty="0" err="1">
                <a:effectLst/>
                <a:latin typeface="Comic Sans MS"/>
                <a:ea typeface="Calibri"/>
                <a:cs typeface="Times New Roman"/>
              </a:rPr>
              <a:t>Prendre</a:t>
            </a:r>
            <a:r>
              <a:rPr lang="tr-TR" sz="1200" dirty="0">
                <a:effectLst/>
                <a:latin typeface="Comic Sans MS"/>
                <a:ea typeface="Calibri"/>
                <a:cs typeface="Times New Roman"/>
              </a:rPr>
              <a:t> le </a:t>
            </a:r>
            <a:r>
              <a:rPr lang="tr-TR" sz="1200" dirty="0" err="1">
                <a:effectLst/>
                <a:latin typeface="Comic Sans MS"/>
                <a:ea typeface="Calibri"/>
                <a:cs typeface="Times New Roman"/>
              </a:rPr>
              <a:t>bus</a:t>
            </a:r>
            <a:r>
              <a:rPr lang="tr-TR" sz="1200" dirty="0">
                <a:effectLst/>
                <a:latin typeface="Comic Sans MS"/>
                <a:ea typeface="Calibri"/>
                <a:cs typeface="Times New Roman"/>
              </a:rPr>
              <a:t>/le metro/</a:t>
            </a:r>
            <a:r>
              <a:rPr lang="tr-TR" sz="1200" dirty="0" err="1">
                <a:effectLst/>
                <a:latin typeface="Comic Sans MS"/>
                <a:ea typeface="Calibri"/>
                <a:cs typeface="Times New Roman"/>
              </a:rPr>
              <a:t>l’avion</a:t>
            </a:r>
            <a:r>
              <a:rPr lang="tr-TR" sz="1200" dirty="0">
                <a:effectLst/>
                <a:latin typeface="Comic Sans MS"/>
                <a:ea typeface="Calibri"/>
                <a:cs typeface="Times New Roman"/>
              </a:rPr>
              <a:t> </a:t>
            </a:r>
            <a:r>
              <a:rPr lang="tr-TR" sz="1200" dirty="0" smtClean="0">
                <a:effectLst/>
                <a:latin typeface="Comic Sans MS"/>
                <a:ea typeface="Calibri"/>
                <a:cs typeface="Times New Roman"/>
              </a:rPr>
              <a:t>…</a:t>
            </a:r>
          </a:p>
          <a:p>
            <a:pPr>
              <a:lnSpc>
                <a:spcPct val="107000"/>
              </a:lnSpc>
              <a:spcAft>
                <a:spcPts val="800"/>
              </a:spcAft>
            </a:pPr>
            <a:r>
              <a:rPr lang="tr-TR" sz="1200" dirty="0" err="1" smtClean="0">
                <a:latin typeface="Comic Sans MS"/>
                <a:ea typeface="Calibri"/>
                <a:cs typeface="Times New Roman"/>
              </a:rPr>
              <a:t>Aller</a:t>
            </a:r>
            <a:r>
              <a:rPr lang="tr-TR" sz="1200" dirty="0" smtClean="0">
                <a:latin typeface="Comic Sans MS"/>
                <a:ea typeface="Calibri"/>
                <a:cs typeface="Times New Roman"/>
              </a:rPr>
              <a:t> à </a:t>
            </a:r>
            <a:r>
              <a:rPr lang="tr-TR" sz="1200" dirty="0" err="1" smtClean="0">
                <a:latin typeface="Comic Sans MS"/>
                <a:ea typeface="Calibri"/>
                <a:cs typeface="Times New Roman"/>
              </a:rPr>
              <a:t>vélo</a:t>
            </a:r>
            <a:r>
              <a:rPr lang="tr-TR" sz="1200" dirty="0" smtClean="0">
                <a:latin typeface="Comic Sans MS"/>
                <a:ea typeface="Calibri"/>
                <a:cs typeface="Times New Roman"/>
              </a:rPr>
              <a:t> / </a:t>
            </a:r>
            <a:r>
              <a:rPr lang="tr-TR" sz="1200" dirty="0" err="1" smtClean="0">
                <a:latin typeface="Comic Sans MS"/>
                <a:ea typeface="Calibri"/>
                <a:cs typeface="Times New Roman"/>
              </a:rPr>
              <a:t>Aller</a:t>
            </a:r>
            <a:r>
              <a:rPr lang="tr-TR" sz="1200" dirty="0" smtClean="0">
                <a:latin typeface="Comic Sans MS"/>
                <a:ea typeface="Calibri"/>
                <a:cs typeface="Times New Roman"/>
              </a:rPr>
              <a:t> en </a:t>
            </a:r>
            <a:r>
              <a:rPr lang="tr-TR" sz="1200" dirty="0" err="1" smtClean="0">
                <a:latin typeface="Comic Sans MS"/>
                <a:ea typeface="Calibri"/>
                <a:cs typeface="Times New Roman"/>
              </a:rPr>
              <a:t>bus</a:t>
            </a:r>
            <a:r>
              <a:rPr lang="tr-TR" sz="1200" dirty="0" smtClean="0">
                <a:latin typeface="Comic Sans MS"/>
                <a:ea typeface="Calibri"/>
                <a:cs typeface="Times New Roman"/>
              </a:rPr>
              <a:t>-metro-</a:t>
            </a:r>
            <a:r>
              <a:rPr lang="tr-TR" sz="1200" dirty="0" err="1" smtClean="0">
                <a:latin typeface="Comic Sans MS"/>
                <a:ea typeface="Calibri"/>
                <a:cs typeface="Times New Roman"/>
              </a:rPr>
              <a:t>taxi</a:t>
            </a:r>
            <a:r>
              <a:rPr lang="tr-TR" sz="1200" dirty="0" smtClean="0">
                <a:latin typeface="Comic Sans MS"/>
                <a:ea typeface="Calibri"/>
                <a:cs typeface="Times New Roman"/>
              </a:rPr>
              <a:t>…</a:t>
            </a:r>
            <a:endParaRPr lang="tr-TR" sz="1100" dirty="0">
              <a:effectLst/>
              <a:latin typeface="Calibri"/>
              <a:ea typeface="Calibri"/>
              <a:cs typeface="Times New Roman"/>
            </a:endParaRPr>
          </a:p>
          <a:p>
            <a:pPr>
              <a:lnSpc>
                <a:spcPct val="107000"/>
              </a:lnSpc>
              <a:spcAft>
                <a:spcPts val="800"/>
              </a:spcAft>
            </a:pPr>
            <a:r>
              <a:rPr lang="tr-TR" sz="1200" dirty="0">
                <a:effectLst/>
                <a:latin typeface="Comic Sans MS"/>
                <a:ea typeface="Calibri"/>
                <a:cs typeface="Times New Roman"/>
              </a:rPr>
              <a:t> </a:t>
            </a:r>
            <a:endParaRPr lang="tr-TR" sz="1100" dirty="0">
              <a:effectLst/>
              <a:latin typeface="Calibri"/>
              <a:ea typeface="Calibri"/>
              <a:cs typeface="Times New Roman"/>
            </a:endParaRPr>
          </a:p>
        </p:txBody>
      </p:sp>
    </p:spTree>
    <p:extLst>
      <p:ext uri="{BB962C8B-B14F-4D97-AF65-F5344CB8AC3E}">
        <p14:creationId xmlns:p14="http://schemas.microsoft.com/office/powerpoint/2010/main" val="17624079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61</a:t>
            </a:fld>
            <a:endParaRPr lang="tr-TR" dirty="0"/>
          </a:p>
        </p:txBody>
      </p:sp>
      <p:sp>
        <p:nvSpPr>
          <p:cNvPr id="5" name="2 İçerik Yer Tutucusu"/>
          <p:cNvSpPr txBox="1">
            <a:spLocks/>
          </p:cNvSpPr>
          <p:nvPr/>
        </p:nvSpPr>
        <p:spPr>
          <a:xfrm>
            <a:off x="0" y="-4199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XV</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58"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97361"/>
            <a:ext cx="8291264" cy="573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26907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62</a:t>
            </a:fld>
            <a:endParaRPr lang="tr-TR" dirty="0"/>
          </a:p>
        </p:txBody>
      </p:sp>
      <p:sp>
        <p:nvSpPr>
          <p:cNvPr id="5"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XVI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362592175"/>
              </p:ext>
            </p:extLst>
          </p:nvPr>
        </p:nvGraphicFramePr>
        <p:xfrm>
          <a:off x="1187624" y="3127547"/>
          <a:ext cx="6264696" cy="3228467"/>
        </p:xfrm>
        <a:graphic>
          <a:graphicData uri="http://schemas.openxmlformats.org/drawingml/2006/table">
            <a:tbl>
              <a:tblPr firstRow="1" firstCol="1" bandRow="1">
                <a:tableStyleId>{5C22544A-7EE6-4342-B048-85BDC9FD1C3A}</a:tableStyleId>
              </a:tblPr>
              <a:tblGrid>
                <a:gridCol w="3131919">
                  <a:extLst>
                    <a:ext uri="{9D8B030D-6E8A-4147-A177-3AD203B41FA5}">
                      <a16:colId xmlns:a16="http://schemas.microsoft.com/office/drawing/2014/main" val="20000"/>
                    </a:ext>
                  </a:extLst>
                </a:gridCol>
                <a:gridCol w="3132777">
                  <a:extLst>
                    <a:ext uri="{9D8B030D-6E8A-4147-A177-3AD203B41FA5}">
                      <a16:colId xmlns:a16="http://schemas.microsoft.com/office/drawing/2014/main" val="20001"/>
                    </a:ext>
                  </a:extLst>
                </a:gridCol>
              </a:tblGrid>
              <a:tr h="222570">
                <a:tc>
                  <a:txBody>
                    <a:bodyPr/>
                    <a:lstStyle/>
                    <a:p>
                      <a:pPr algn="l">
                        <a:lnSpc>
                          <a:spcPct val="107000"/>
                        </a:lnSpc>
                        <a:spcAft>
                          <a:spcPts val="0"/>
                        </a:spcAft>
                      </a:pPr>
                      <a:r>
                        <a:rPr lang="tr-TR" sz="1800" dirty="0">
                          <a:effectLst/>
                        </a:rPr>
                        <a:t>Je me </a:t>
                      </a:r>
                      <a:r>
                        <a:rPr lang="tr-TR" sz="1800" dirty="0" err="1">
                          <a:effectLst/>
                        </a:rPr>
                        <a:t>réveille</a:t>
                      </a:r>
                      <a:endParaRPr lang="tr-TR" sz="1400" dirty="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se réveiller</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2570">
                <a:tc>
                  <a:txBody>
                    <a:bodyPr/>
                    <a:lstStyle/>
                    <a:p>
                      <a:pPr algn="l">
                        <a:lnSpc>
                          <a:spcPct val="107000"/>
                        </a:lnSpc>
                        <a:spcAft>
                          <a:spcPts val="0"/>
                        </a:spcAft>
                      </a:pPr>
                      <a:r>
                        <a:rPr lang="tr-TR" sz="1800" dirty="0">
                          <a:effectLst/>
                        </a:rPr>
                        <a:t> </a:t>
                      </a:r>
                      <a:endParaRPr lang="tr-TR" sz="1400" dirty="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dirty="0">
                          <a:effectLst/>
                        </a:rPr>
                        <a:t> </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22570">
                <a:tc>
                  <a:txBody>
                    <a:bodyPr/>
                    <a:lstStyle/>
                    <a:p>
                      <a:pPr algn="l">
                        <a:lnSpc>
                          <a:spcPct val="107000"/>
                        </a:lnSpc>
                        <a:spcAft>
                          <a:spcPts val="0"/>
                        </a:spcAft>
                      </a:pPr>
                      <a:r>
                        <a:rPr lang="tr-TR" sz="1800" dirty="0">
                          <a:effectLst/>
                        </a:rPr>
                        <a:t> </a:t>
                      </a:r>
                      <a:endParaRPr lang="tr-TR" sz="1400" dirty="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222570">
                <a:tc>
                  <a:txBody>
                    <a:bodyPr/>
                    <a:lstStyle/>
                    <a:p>
                      <a:pPr algn="l">
                        <a:lnSpc>
                          <a:spcPct val="107000"/>
                        </a:lnSpc>
                        <a:spcAft>
                          <a:spcPts val="0"/>
                        </a:spcAft>
                      </a:pPr>
                      <a:r>
                        <a:rPr lang="tr-TR" sz="1800">
                          <a:effectLst/>
                        </a:rPr>
                        <a:t> </a:t>
                      </a:r>
                      <a:endParaRPr lang="tr-TR" sz="1400">
                        <a:effectLst/>
                        <a:latin typeface="Calibri"/>
                        <a:ea typeface="Calibri"/>
                        <a:cs typeface="Times New Roman"/>
                      </a:endParaRPr>
                    </a:p>
                  </a:txBody>
                  <a:tcPr marL="68580" marR="68580" marT="0" marB="0"/>
                </a:tc>
                <a:tc>
                  <a:txBody>
                    <a:bodyPr/>
                    <a:lstStyle/>
                    <a:p>
                      <a:pPr algn="l">
                        <a:lnSpc>
                          <a:spcPct val="107000"/>
                        </a:lnSpc>
                        <a:spcAft>
                          <a:spcPts val="0"/>
                        </a:spcAft>
                      </a:pPr>
                      <a:r>
                        <a:rPr lang="tr-TR" sz="1800" dirty="0">
                          <a:effectLst/>
                        </a:rPr>
                        <a:t> </a:t>
                      </a:r>
                      <a:endParaRPr lang="tr-TR" sz="1400" dirty="0">
                        <a:effectLst/>
                        <a:latin typeface="Calibri"/>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
        <p:nvSpPr>
          <p:cNvPr id="4" name="Rectangle 1"/>
          <p:cNvSpPr>
            <a:spLocks noChangeArrowheads="1"/>
          </p:cNvSpPr>
          <p:nvPr/>
        </p:nvSpPr>
        <p:spPr bwMode="auto">
          <a:xfrm>
            <a:off x="1151620" y="1867369"/>
            <a:ext cx="63367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Trouvez</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dans le </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texte</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ci-</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dessous</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les</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verbes</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pronominaux</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et </a:t>
            </a:r>
            <a:r>
              <a:rPr kumimoji="0" lang="tr-TR" altLang="tr-TR" b="1" i="0" u="none" strike="noStrike" cap="none" normalizeH="0" baseline="0" dirty="0" err="1" smtClean="0">
                <a:ln>
                  <a:noFill/>
                </a:ln>
                <a:solidFill>
                  <a:schemeClr val="tx1"/>
                </a:solidFill>
                <a:effectLst/>
                <a:latin typeface="Calibri"/>
                <a:ea typeface="Calibri" pitchFamily="34" charset="0"/>
                <a:cs typeface="Times New Roman" pitchFamily="18" charset="0"/>
              </a:rPr>
              <a:t>é</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crivez</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leurs</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altLang="tr-TR"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infinitifs</a:t>
            </a:r>
            <a:r>
              <a:rPr kumimoji="0" lang="tr-TR" altLang="tr-T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tr-TR" altLang="tr-T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08950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63</a:t>
            </a:fld>
            <a:endParaRPr lang="tr-TR" dirty="0"/>
          </a:p>
        </p:txBody>
      </p:sp>
      <p:sp>
        <p:nvSpPr>
          <p:cNvPr id="5" name="2 İçerik Yer Tutucusu"/>
          <p:cNvSpPr txBox="1">
            <a:spLocks/>
          </p:cNvSpPr>
          <p:nvPr/>
        </p:nvSpPr>
        <p:spPr>
          <a:xfrm>
            <a:off x="0" y="-4464"/>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XVII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69467"/>
            <a:ext cx="7035800" cy="4795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153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64</a:t>
            </a:fld>
            <a:endParaRPr lang="tr-TR" dirty="0"/>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XVIII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70439"/>
            <a:ext cx="8506603" cy="52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84410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65</a:t>
            </a:fld>
            <a:endParaRPr lang="tr-TR" dirty="0"/>
          </a:p>
        </p:txBody>
      </p:sp>
      <p:sp>
        <p:nvSpPr>
          <p:cNvPr id="5" name="2 İçerik Yer Tutucusu"/>
          <p:cNvSpPr txBox="1">
            <a:spLocks/>
          </p:cNvSpPr>
          <p:nvPr/>
        </p:nvSpPr>
        <p:spPr>
          <a:xfrm>
            <a:off x="0" y="0"/>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XIX</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54560"/>
            <a:ext cx="7198618" cy="338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5451570"/>
            <a:ext cx="60388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1611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700808"/>
            <a:ext cx="7909480" cy="396044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66</a:t>
            </a:fld>
            <a:endParaRPr lang="tr-TR" dirty="0"/>
          </a:p>
        </p:txBody>
      </p:sp>
      <p:sp>
        <p:nvSpPr>
          <p:cNvPr id="5" name="2 İçerik Yer Tutucusu"/>
          <p:cNvSpPr txBox="1">
            <a:spLocks/>
          </p:cNvSpPr>
          <p:nvPr/>
        </p:nvSpPr>
        <p:spPr>
          <a:xfrm>
            <a:off x="-3448" y="-1824"/>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XX</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86694"/>
            <a:ext cx="6696744" cy="5056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1124744"/>
            <a:ext cx="3184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364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097360"/>
            <a:ext cx="8291264" cy="4851920"/>
          </a:xfrm>
        </p:spPr>
        <p:txBody>
          <a:bodyPr>
            <a:noAutofit/>
          </a:bodyPr>
          <a:lstStyle/>
          <a:p>
            <a:endParaRPr lang="tr-TR" sz="2400" b="1" dirty="0" smtClean="0"/>
          </a:p>
          <a:p>
            <a:pPr marL="457200" lvl="1" indent="0">
              <a:buNone/>
            </a:pPr>
            <a:endParaRPr lang="tr-TR" sz="2000" b="1" dirty="0"/>
          </a:p>
          <a:p>
            <a:pPr marL="0" indent="0" algn="just">
              <a:buNone/>
            </a:pPr>
            <a:endParaRPr lang="tr-TR" sz="2400" b="1" dirty="0">
              <a:cs typeface="Arial" pitchFamily="34" charset="0"/>
            </a:endParaRPr>
          </a:p>
        </p:txBody>
      </p:sp>
      <p:sp>
        <p:nvSpPr>
          <p:cNvPr id="7" name="6 Slayt Numarası Yer Tutucusu"/>
          <p:cNvSpPr>
            <a:spLocks noGrp="1"/>
          </p:cNvSpPr>
          <p:nvPr>
            <p:ph type="sldNum" sz="quarter" idx="12"/>
          </p:nvPr>
        </p:nvSpPr>
        <p:spPr/>
        <p:txBody>
          <a:bodyPr/>
          <a:lstStyle/>
          <a:p>
            <a:fld id="{1002AE8C-89A5-4776-B8A4-6A83B52B81B0}" type="slidenum">
              <a:rPr lang="tr-TR" smtClean="0"/>
              <a:pPr/>
              <a:t>67</a:t>
            </a:fld>
            <a:endParaRPr lang="tr-TR" dirty="0"/>
          </a:p>
        </p:txBody>
      </p:sp>
      <p:sp>
        <p:nvSpPr>
          <p:cNvPr id="5" name="2 İçerik Yer Tutucusu"/>
          <p:cNvSpPr txBox="1">
            <a:spLocks/>
          </p:cNvSpPr>
          <p:nvPr/>
        </p:nvSpPr>
        <p:spPr>
          <a:xfrm>
            <a:off x="0" y="-16283"/>
            <a:ext cx="9144000" cy="980728"/>
          </a:xfrm>
          <a:prstGeom prst="rect">
            <a:avLst/>
          </a:prstGeom>
          <a:solidFill>
            <a:srgbClr val="C00000"/>
          </a:solidFill>
        </p:spPr>
        <p:txBody>
          <a:bodyPr vert="horz" lIns="91440" tIns="45720" rIns="91440" bIns="45720" rtlCol="0" anchor="ctr" anchorCtr="0">
            <a:noAutofit/>
          </a:bodyPr>
          <a:lstStyle/>
          <a:p>
            <a:pPr algn="ctr"/>
            <a:r>
              <a:rPr lang="tr-TR" sz="2400" b="1" dirty="0" smtClean="0">
                <a:solidFill>
                  <a:schemeClr val="bg1"/>
                </a:solidFill>
              </a:rPr>
              <a:t>Ölçme-Değerlendirme - XXI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18" name="Rectangle 18"/>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altLang="tr-TR" sz="800" b="0" i="0" u="none" strike="noStrike" cap="none" normalizeH="0" baseline="0" smtClean="0">
                <a:ln>
                  <a:noFill/>
                </a:ln>
                <a:solidFill>
                  <a:schemeClr val="tx1"/>
                </a:solidFill>
                <a:effectLst/>
                <a:latin typeface="Arial" pitchFamily="34" charset="0"/>
                <a:cs typeface="Arial" pitchFamily="34" charset="0"/>
              </a:rPr>
              <a:t/>
            </a:r>
            <a:br>
              <a:rPr kumimoji="0" lang="tr-TR" altLang="tr-TR" sz="800" b="0" i="0" u="none" strike="noStrike" cap="none" normalizeH="0" baseline="0" smtClean="0">
                <a:ln>
                  <a:noFill/>
                </a:ln>
                <a:solidFill>
                  <a:schemeClr val="tx1"/>
                </a:solidFill>
                <a:effectLst/>
                <a:latin typeface="Arial" pitchFamily="34" charset="0"/>
                <a:cs typeface="Arial" pitchFamily="34" charset="0"/>
              </a:rPr>
            </a:b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21"/>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0" name="Rectangle 22"/>
          <p:cNvSpPr>
            <a:spLocks noChangeArrowheads="1"/>
          </p:cNvSpPr>
          <p:nvPr/>
        </p:nvSpPr>
        <p:spPr bwMode="auto">
          <a:xfrm>
            <a:off x="0" y="30689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9063" y="1938338"/>
            <a:ext cx="6495305" cy="386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06767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a:xfrm>
            <a:off x="0" y="917258"/>
            <a:ext cx="9144000" cy="5968757"/>
          </a:xfrm>
          <a:solidFill>
            <a:srgbClr val="C00000"/>
          </a:solidFill>
          <a:ln>
            <a:solidFill>
              <a:srgbClr val="FF0000"/>
            </a:solidFill>
          </a:ln>
        </p:spPr>
        <p:style>
          <a:lnRef idx="2">
            <a:schemeClr val="accent2"/>
          </a:lnRef>
          <a:fillRef idx="1">
            <a:schemeClr val="lt1"/>
          </a:fillRef>
          <a:effectRef idx="0">
            <a:schemeClr val="accent2"/>
          </a:effectRef>
          <a:fontRef idx="minor">
            <a:schemeClr val="dk1"/>
          </a:fontRef>
        </p:style>
        <p:txBody>
          <a:bodyPr/>
          <a:lstStyle/>
          <a:p>
            <a:endParaRPr lang="tr-TR" sz="3600" dirty="0" smtClean="0">
              <a:solidFill>
                <a:schemeClr val="bg1"/>
              </a:solidFill>
            </a:endParaRPr>
          </a:p>
          <a:p>
            <a:endParaRPr lang="tr-TR" sz="3600" dirty="0">
              <a:solidFill>
                <a:schemeClr val="bg1"/>
              </a:solidFill>
            </a:endParaRPr>
          </a:p>
          <a:p>
            <a:pPr algn="ctr"/>
            <a:r>
              <a:rPr lang="tr-TR" sz="3600" dirty="0" smtClean="0">
                <a:solidFill>
                  <a:schemeClr val="bg1"/>
                </a:solidFill>
              </a:rPr>
              <a:t>				</a:t>
            </a:r>
          </a:p>
          <a:p>
            <a:pPr algn="ctr"/>
            <a:r>
              <a:rPr lang="tr-TR" sz="3600" dirty="0">
                <a:solidFill>
                  <a:schemeClr val="bg1"/>
                </a:solidFill>
              </a:rPr>
              <a:t>	</a:t>
            </a:r>
            <a:r>
              <a:rPr lang="tr-TR" sz="3600" dirty="0" smtClean="0">
                <a:solidFill>
                  <a:schemeClr val="bg1"/>
                </a:solidFill>
              </a:rPr>
              <a:t>                </a:t>
            </a:r>
            <a:r>
              <a:rPr lang="tr-TR" sz="2400" dirty="0" smtClean="0">
                <a:solidFill>
                  <a:schemeClr val="bg1"/>
                </a:solidFill>
              </a:rPr>
              <a:t>Teşekkür ederiz	</a:t>
            </a:r>
            <a:r>
              <a:rPr lang="tr-TR" sz="3600" dirty="0" smtClean="0">
                <a:solidFill>
                  <a:schemeClr val="bg1"/>
                </a:solidFill>
              </a:rPr>
              <a:t>			</a:t>
            </a:r>
            <a:endParaRPr lang="tr-TR" sz="3600" dirty="0">
              <a:solidFill>
                <a:schemeClr val="bg1"/>
              </a:solidFill>
            </a:endParaRPr>
          </a:p>
        </p:txBody>
      </p:sp>
      <p:sp>
        <p:nvSpPr>
          <p:cNvPr id="5" name="2 İçerik Yer Tutucusu"/>
          <p:cNvSpPr txBox="1">
            <a:spLocks/>
          </p:cNvSpPr>
          <p:nvPr/>
        </p:nvSpPr>
        <p:spPr>
          <a:xfrm>
            <a:off x="0" y="-30340"/>
            <a:ext cx="9144000" cy="1008841"/>
          </a:xfrm>
          <a:prstGeom prst="rect">
            <a:avLst/>
          </a:prstGeom>
          <a:solidFill>
            <a:srgbClr val="C00000"/>
          </a:solidFill>
        </p:spPr>
        <p:txBody>
          <a:bodyPr vert="horz" lIns="91440" tIns="45720" rIns="91440" bIns="45720" rtlCol="0" anchor="ctr" anchorCtr="0">
            <a:noAutofit/>
          </a:bodyPr>
          <a:lstStyle/>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endParaRPr lang="tr-TR" sz="2400" b="1" dirty="0">
              <a:solidFill>
                <a:schemeClr val="bg1"/>
              </a:solidFill>
            </a:endParaRPr>
          </a:p>
          <a:p>
            <a:pPr algn="ctr"/>
            <a:endParaRPr lang="tr-TR" sz="2400" b="1" dirty="0" smtClean="0">
              <a:solidFill>
                <a:schemeClr val="bg1"/>
              </a:solidFill>
            </a:endParaRPr>
          </a:p>
          <a:p>
            <a:pPr algn="ctr"/>
            <a:r>
              <a:rPr lang="tr-TR" sz="2400" b="1" dirty="0" smtClean="0">
                <a:solidFill>
                  <a:schemeClr val="bg1"/>
                </a:solidFill>
              </a:rPr>
              <a:t>ORTAÖĞRETİM GENEL MÜDÜRLÜĞÜ</a:t>
            </a:r>
            <a:endParaRPr lang="tr-TR" sz="2400" b="1" dirty="0">
              <a:solidFill>
                <a:schemeClr val="bg1"/>
              </a:solidFill>
            </a:endParaRPr>
          </a:p>
          <a:p>
            <a:pPr algn="ctr"/>
            <a:endParaRPr lang="tr-TR" sz="2400" b="1" dirty="0" smtClean="0">
              <a:solidFill>
                <a:schemeClr val="bg1"/>
              </a:solidFill>
            </a:endParaRPr>
          </a:p>
          <a:p>
            <a:pPr algn="ctr"/>
            <a:r>
              <a:rPr lang="tr-TR" sz="2400" b="1" dirty="0" smtClean="0">
                <a:solidFill>
                  <a:schemeClr val="bg1"/>
                </a:solidFill>
              </a:rPr>
              <a:t>Programlar </a:t>
            </a:r>
            <a:r>
              <a:rPr lang="tr-TR" sz="2400" b="1" dirty="0">
                <a:solidFill>
                  <a:schemeClr val="bg1"/>
                </a:solidFill>
              </a:rPr>
              <a:t>ve Öğretim Materyalleri Daire Başkanlığı</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4067944" y="1412776"/>
            <a:ext cx="720080" cy="714899"/>
          </a:xfrm>
          <a:prstGeom prst="rect">
            <a:avLst/>
          </a:prstGeom>
          <a:noFill/>
        </p:spPr>
      </p:pic>
    </p:spTree>
    <p:extLst>
      <p:ext uri="{BB962C8B-B14F-4D97-AF65-F5344CB8AC3E}">
        <p14:creationId xmlns:p14="http://schemas.microsoft.com/office/powerpoint/2010/main" val="764617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7</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4"/>
            <a:r>
              <a:rPr lang="tr-TR" sz="2400" b="1" dirty="0" smtClean="0">
                <a:solidFill>
                  <a:schemeClr val="bg1"/>
                </a:solidFill>
              </a:rPr>
              <a:t>            Programın Genel Amaçları - 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9" name="2 İçerik Yer Tutucusu"/>
          <p:cNvSpPr txBox="1">
            <a:spLocks/>
          </p:cNvSpPr>
          <p:nvPr/>
        </p:nvSpPr>
        <p:spPr>
          <a:xfrm>
            <a:off x="539552" y="1268760"/>
            <a:ext cx="7909480"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400" dirty="0"/>
              <a:t>Dilini öğrendiği ülkedeki günlük yaşamın üstesinden gelebilme ve kendi ülkesindeki yabancılara günlük yaşamlarında yardımcı </a:t>
            </a:r>
            <a:r>
              <a:rPr lang="tr-TR" sz="2400" dirty="0" smtClean="0"/>
              <a:t>olabilmesi</a:t>
            </a:r>
          </a:p>
          <a:p>
            <a:r>
              <a:rPr lang="tr-TR" sz="2400" dirty="0" smtClean="0"/>
              <a:t>Eleştirel </a:t>
            </a:r>
            <a:r>
              <a:rPr lang="tr-TR" sz="2400" dirty="0"/>
              <a:t>okuryazarlık ve eleştirel düşünme becerilerini </a:t>
            </a:r>
            <a:r>
              <a:rPr lang="tr-TR" sz="2400" dirty="0" smtClean="0"/>
              <a:t>geliştirmesi, </a:t>
            </a:r>
            <a:r>
              <a:rPr lang="tr-TR" sz="2400" dirty="0"/>
              <a:t>kendi </a:t>
            </a:r>
            <a:r>
              <a:rPr lang="tr-TR" sz="2400" dirty="0" smtClean="0"/>
              <a:t>ülkesinde </a:t>
            </a:r>
            <a:r>
              <a:rPr lang="tr-TR" sz="2400" dirty="0"/>
              <a:t>ve küresel dünyada sosyal, ekonomik ve kültürel hayata aktif olarak </a:t>
            </a:r>
            <a:r>
              <a:rPr lang="tr-TR" sz="2400" dirty="0" smtClean="0"/>
              <a:t>katılabilmesi</a:t>
            </a:r>
          </a:p>
          <a:p>
            <a:r>
              <a:rPr lang="tr-TR" sz="2400" dirty="0" smtClean="0"/>
              <a:t>Farklı </a:t>
            </a:r>
            <a:r>
              <a:rPr lang="tr-TR" sz="2400" dirty="0"/>
              <a:t>kültürlere karşı farkındalık </a:t>
            </a:r>
            <a:r>
              <a:rPr lang="tr-TR" sz="2400" dirty="0" smtClean="0"/>
              <a:t>oluşturma, </a:t>
            </a:r>
            <a:r>
              <a:rPr lang="tr-TR" sz="2400" dirty="0"/>
              <a:t>kültürel </a:t>
            </a:r>
            <a:r>
              <a:rPr lang="tr-TR" sz="2400" dirty="0" smtClean="0"/>
              <a:t>farklılıklara </a:t>
            </a:r>
            <a:r>
              <a:rPr lang="tr-TR" sz="2400" dirty="0"/>
              <a:t>ve çeşitliliğe saygılı ve duyarlı bireyler </a:t>
            </a:r>
            <a:r>
              <a:rPr lang="tr-TR" sz="2400" dirty="0" smtClean="0"/>
              <a:t>olabilmesi</a:t>
            </a:r>
          </a:p>
          <a:p>
            <a:r>
              <a:rPr lang="tr-TR" sz="2400" dirty="0" smtClean="0"/>
              <a:t>Dile </a:t>
            </a:r>
            <a:r>
              <a:rPr lang="tr-TR" sz="2400" dirty="0"/>
              <a:t>ilişkin söz </a:t>
            </a:r>
            <a:r>
              <a:rPr lang="tr-TR" sz="2400" dirty="0" smtClean="0"/>
              <a:t>varlığının zenginleştirilmesi</a:t>
            </a:r>
          </a:p>
          <a:p>
            <a:r>
              <a:rPr lang="tr-TR" sz="2400" dirty="0"/>
              <a:t>Teknolojiyi aktif ve etkili şekilde </a:t>
            </a:r>
            <a:r>
              <a:rPr lang="tr-TR" sz="2400" dirty="0" smtClean="0"/>
              <a:t>kullanabilme, </a:t>
            </a:r>
            <a:r>
              <a:rPr lang="tr-TR" sz="2400" dirty="0"/>
              <a:t>bilgi teknolojilerinden yararlanarak öğrenme </a:t>
            </a:r>
            <a:r>
              <a:rPr lang="tr-TR" sz="2400" dirty="0" smtClean="0"/>
              <a:t>becerilerini geliştirmesi</a:t>
            </a:r>
          </a:p>
        </p:txBody>
      </p:sp>
    </p:spTree>
    <p:extLst>
      <p:ext uri="{BB962C8B-B14F-4D97-AF65-F5344CB8AC3E}">
        <p14:creationId xmlns:p14="http://schemas.microsoft.com/office/powerpoint/2010/main" val="374698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1002AE8C-89A5-4776-B8A4-6A83B52B81B0}" type="slidenum">
              <a:rPr lang="tr-TR" smtClean="0"/>
              <a:pPr/>
              <a:t>8</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4"/>
            <a:r>
              <a:rPr lang="tr-TR" sz="2400" b="1" dirty="0" smtClean="0">
                <a:solidFill>
                  <a:schemeClr val="bg1"/>
                </a:solidFill>
              </a:rPr>
              <a:t>            Programın Genel Amaçları - III</a:t>
            </a:r>
            <a:endParaRPr lang="tr-TR" sz="2400" b="1" dirty="0">
              <a:solidFill>
                <a:schemeClr val="bg1"/>
              </a:solidFill>
            </a:endParaRP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
        <p:nvSpPr>
          <p:cNvPr id="9" name="2 İçerik Yer Tutucusu"/>
          <p:cNvSpPr txBox="1">
            <a:spLocks/>
          </p:cNvSpPr>
          <p:nvPr/>
        </p:nvSpPr>
        <p:spPr>
          <a:xfrm>
            <a:off x="539552" y="1412776"/>
            <a:ext cx="7909480"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eaLnBrk="0" fontAlgn="base" hangingPunct="0">
              <a:spcAft>
                <a:spcPct val="0"/>
              </a:spcAft>
              <a:buFont typeface="Arial" charset="0"/>
              <a:buChar char="•"/>
              <a:defRPr/>
            </a:pPr>
            <a:r>
              <a:rPr lang="tr-TR" sz="2400" dirty="0">
                <a:cs typeface="Arial" pitchFamily="34" charset="0"/>
              </a:rPr>
              <a:t>Öğrencilerin </a:t>
            </a:r>
            <a:r>
              <a:rPr lang="tr-TR" sz="2400" dirty="0" smtClean="0">
                <a:cs typeface="Arial" pitchFamily="34" charset="0"/>
              </a:rPr>
              <a:t>yabancı dili</a:t>
            </a:r>
            <a:r>
              <a:rPr lang="tr-TR" sz="2400" dirty="0">
                <a:cs typeface="Arial" pitchFamily="34" charset="0"/>
              </a:rPr>
              <a:t>:</a:t>
            </a:r>
          </a:p>
          <a:p>
            <a:pPr lvl="1" eaLnBrk="0" fontAlgn="base" hangingPunct="0">
              <a:lnSpc>
                <a:spcPct val="150000"/>
              </a:lnSpc>
              <a:spcAft>
                <a:spcPct val="0"/>
              </a:spcAft>
              <a:buFont typeface="Arial" charset="0"/>
              <a:buChar char="–"/>
              <a:defRPr/>
            </a:pPr>
            <a:r>
              <a:rPr lang="tr-TR" sz="2400" dirty="0">
                <a:cs typeface="Arial" pitchFamily="34" charset="0"/>
              </a:rPr>
              <a:t>e</a:t>
            </a:r>
            <a:r>
              <a:rPr lang="tr-TR" sz="2400" dirty="0" smtClean="0">
                <a:cs typeface="Arial" pitchFamily="34" charset="0"/>
              </a:rPr>
              <a:t>tkileşimli</a:t>
            </a:r>
            <a:endParaRPr lang="tr-TR" sz="2400" dirty="0">
              <a:cs typeface="Arial" pitchFamily="34" charset="0"/>
            </a:endParaRPr>
          </a:p>
          <a:p>
            <a:pPr lvl="1" eaLnBrk="0" fontAlgn="base" hangingPunct="0">
              <a:lnSpc>
                <a:spcPct val="150000"/>
              </a:lnSpc>
              <a:spcAft>
                <a:spcPct val="0"/>
              </a:spcAft>
              <a:buFont typeface="Arial" charset="0"/>
              <a:buChar char="–"/>
              <a:defRPr/>
            </a:pPr>
            <a:r>
              <a:rPr lang="tr-TR" sz="2400" dirty="0" smtClean="0">
                <a:cs typeface="Arial" pitchFamily="34" charset="0"/>
              </a:rPr>
              <a:t>eğlenceli</a:t>
            </a:r>
            <a:endParaRPr lang="tr-TR" sz="2400" dirty="0">
              <a:cs typeface="Arial" pitchFamily="34" charset="0"/>
            </a:endParaRPr>
          </a:p>
          <a:p>
            <a:pPr lvl="1" eaLnBrk="0" hangingPunct="0">
              <a:lnSpc>
                <a:spcPct val="150000"/>
              </a:lnSpc>
              <a:buFont typeface="Arial" charset="0"/>
              <a:buChar char="–"/>
            </a:pPr>
            <a:r>
              <a:rPr lang="tr-TR" sz="2400" dirty="0" smtClean="0">
                <a:cs typeface="Arial" pitchFamily="34" charset="0"/>
              </a:rPr>
              <a:t>tüm </a:t>
            </a:r>
            <a:r>
              <a:rPr lang="tr-TR" sz="2400" dirty="0">
                <a:cs typeface="Arial" pitchFamily="34" charset="0"/>
              </a:rPr>
              <a:t>duyuları ile istekli</a:t>
            </a:r>
          </a:p>
          <a:p>
            <a:pPr lvl="1" eaLnBrk="0" fontAlgn="base" hangingPunct="0">
              <a:spcAft>
                <a:spcPct val="0"/>
              </a:spcAft>
              <a:buNone/>
              <a:defRPr/>
            </a:pPr>
            <a:r>
              <a:rPr lang="tr-TR" sz="2400" dirty="0" smtClean="0">
                <a:cs typeface="Arial" pitchFamily="34" charset="0"/>
              </a:rPr>
              <a:t>öğrenmelerini sağlamak ve</a:t>
            </a:r>
            <a:endParaRPr lang="tr-TR" sz="2400" dirty="0">
              <a:cs typeface="Arial" pitchFamily="34" charset="0"/>
            </a:endParaRPr>
          </a:p>
          <a:p>
            <a:pPr marL="0" indent="0">
              <a:buNone/>
            </a:pPr>
            <a:endParaRPr lang="tr-TR" sz="1200" dirty="0" smtClean="0"/>
          </a:p>
          <a:p>
            <a:r>
              <a:rPr lang="tr-TR" sz="2400" dirty="0" smtClean="0"/>
              <a:t>Öğretmenler </a:t>
            </a:r>
            <a:r>
              <a:rPr lang="tr-TR" sz="2400" dirty="0"/>
              <a:t>ve materyal geliştiricileri için hem yeterli yönlendirme hem de yeterli esneklik </a:t>
            </a:r>
            <a:r>
              <a:rPr lang="tr-TR" sz="2400" dirty="0" smtClean="0"/>
              <a:t>sağlanması</a:t>
            </a:r>
          </a:p>
          <a:p>
            <a:pPr marL="0" indent="0">
              <a:buNone/>
            </a:pPr>
            <a:r>
              <a:rPr lang="tr-TR" sz="2400"/>
              <a:t> </a:t>
            </a:r>
            <a:r>
              <a:rPr lang="tr-TR" sz="2400" smtClean="0"/>
              <a:t>    amaçlanmaktadır.</a:t>
            </a:r>
            <a:endParaRPr lang="tr-TR" sz="2400" dirty="0" smtClean="0"/>
          </a:p>
          <a:p>
            <a:endParaRPr lang="tr-TR" sz="2400" dirty="0" smtClean="0"/>
          </a:p>
        </p:txBody>
      </p:sp>
    </p:spTree>
    <p:extLst>
      <p:ext uri="{BB962C8B-B14F-4D97-AF65-F5344CB8AC3E}">
        <p14:creationId xmlns:p14="http://schemas.microsoft.com/office/powerpoint/2010/main" val="3658785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25901" y="1412776"/>
            <a:ext cx="7909480" cy="4680520"/>
          </a:xfrm>
        </p:spPr>
        <p:txBody>
          <a:bodyPr>
            <a:noAutofit/>
          </a:bodyPr>
          <a:lstStyle/>
          <a:p>
            <a:r>
              <a:rPr lang="tr-TR" sz="2400" dirty="0"/>
              <a:t>Fransızca Dersi Öğretim Programı, öğrenci merkezli öğrenmeyi temel alır.</a:t>
            </a:r>
          </a:p>
          <a:p>
            <a:r>
              <a:rPr lang="tr-TR" sz="2400" dirty="0"/>
              <a:t>Fransızca Dersi Öğretim Programı, öğrencinin beklenti ve ihtiyaçlarını karşılar.</a:t>
            </a:r>
          </a:p>
          <a:p>
            <a:r>
              <a:rPr lang="tr-TR" sz="2400" dirty="0"/>
              <a:t>Öğrencilerin iş birliği yapmalarına, kendilerini rahatlıkla ifade etmelerine olanak sağlar.</a:t>
            </a:r>
          </a:p>
          <a:p>
            <a:r>
              <a:rPr lang="tr-TR" sz="2400" dirty="0"/>
              <a:t>Öğrencinin bilgiye </a:t>
            </a:r>
            <a:r>
              <a:rPr lang="tr-TR" sz="2400" dirty="0" smtClean="0"/>
              <a:t>ulaşma yollarını kullanması, öğrenmeyi yaşayarak kendisinin gerçekleştirmesini amaçlar.</a:t>
            </a:r>
          </a:p>
          <a:p>
            <a:r>
              <a:rPr lang="tr-TR" sz="2400" dirty="0"/>
              <a:t>Fransızca Dersi Öğretim </a:t>
            </a:r>
            <a:r>
              <a:rPr lang="tr-TR" sz="2400" dirty="0" smtClean="0"/>
              <a:t>Programı, birden çok </a:t>
            </a:r>
            <a:r>
              <a:rPr lang="tr-TR" sz="2400" dirty="0"/>
              <a:t>ve çeşitli strateji ve yöntemlerin dengeli şekilde bir arada </a:t>
            </a:r>
            <a:r>
              <a:rPr lang="tr-TR" sz="2400" dirty="0" smtClean="0"/>
              <a:t>kullanılmasını öngörür.</a:t>
            </a:r>
            <a:endParaRPr lang="tr-TR" sz="2400" b="1" dirty="0"/>
          </a:p>
          <a:p>
            <a:pPr marL="0" indent="0">
              <a:buNone/>
            </a:pPr>
            <a:endParaRPr lang="tr-TR" sz="2400" dirty="0" smtClean="0"/>
          </a:p>
        </p:txBody>
      </p:sp>
      <p:sp>
        <p:nvSpPr>
          <p:cNvPr id="7" name="6 Slayt Numarası Yer Tutucusu"/>
          <p:cNvSpPr>
            <a:spLocks noGrp="1"/>
          </p:cNvSpPr>
          <p:nvPr>
            <p:ph type="sldNum" sz="quarter" idx="12"/>
          </p:nvPr>
        </p:nvSpPr>
        <p:spPr/>
        <p:txBody>
          <a:bodyPr/>
          <a:lstStyle/>
          <a:p>
            <a:fld id="{1002AE8C-89A5-4776-B8A4-6A83B52B81B0}" type="slidenum">
              <a:rPr lang="tr-TR" smtClean="0"/>
              <a:pPr/>
              <a:t>9</a:t>
            </a:fld>
            <a:endParaRPr lang="tr-TR" dirty="0"/>
          </a:p>
        </p:txBody>
      </p:sp>
      <p:sp>
        <p:nvSpPr>
          <p:cNvPr id="5" name="2 İçerik Yer Tutucusu"/>
          <p:cNvSpPr txBox="1">
            <a:spLocks/>
          </p:cNvSpPr>
          <p:nvPr/>
        </p:nvSpPr>
        <p:spPr>
          <a:xfrm>
            <a:off x="8641" y="-16283"/>
            <a:ext cx="9144000" cy="980728"/>
          </a:xfrm>
          <a:prstGeom prst="rect">
            <a:avLst/>
          </a:prstGeom>
          <a:solidFill>
            <a:srgbClr val="C00000"/>
          </a:solidFill>
        </p:spPr>
        <p:txBody>
          <a:bodyPr vert="horz" lIns="91440" tIns="45720" rIns="91440" bIns="45720" rtlCol="0" anchor="ctr" anchorCtr="0">
            <a:noAutofit/>
          </a:bodyPr>
          <a:lstStyle/>
          <a:p>
            <a:pPr lvl="1"/>
            <a:r>
              <a:rPr lang="tr-TR" sz="2000" b="1" dirty="0" smtClean="0"/>
              <a:t>		</a:t>
            </a:r>
          </a:p>
          <a:p>
            <a:pPr lvl="1"/>
            <a:r>
              <a:rPr lang="tr-TR" sz="2000" b="1" dirty="0"/>
              <a:t>	</a:t>
            </a:r>
            <a:r>
              <a:rPr lang="tr-TR" sz="2000" b="1" dirty="0" smtClean="0"/>
              <a:t>		</a:t>
            </a:r>
            <a:r>
              <a:rPr lang="tr-TR" sz="2400" b="1" dirty="0" smtClean="0">
                <a:solidFill>
                  <a:schemeClr val="bg1"/>
                </a:solidFill>
              </a:rPr>
              <a:t>Öğrenme Öğretme Yaklaşımı</a:t>
            </a:r>
            <a:endParaRPr lang="tr-TR" sz="2400" b="1" dirty="0">
              <a:solidFill>
                <a:schemeClr val="bg1"/>
              </a:solidFill>
            </a:endParaRPr>
          </a:p>
          <a:p>
            <a:pPr marL="800100" lvl="1" indent="-342900">
              <a:buFont typeface="Arial" panose="020B0604020202020204" pitchFamily="34" charset="0"/>
              <a:buChar char="•"/>
            </a:pPr>
            <a:r>
              <a:rPr lang="tr-TR" sz="2400" b="1" dirty="0">
                <a:solidFill>
                  <a:schemeClr val="bg1"/>
                </a:solidFill>
              </a:rPr>
              <a:t>        </a:t>
            </a:r>
          </a:p>
        </p:txBody>
      </p:sp>
      <p:pic>
        <p:nvPicPr>
          <p:cNvPr id="6" name="Picture 2" descr="http://www.meb.gov.tr/webmaster/mebwebmaster/MEBlogo.jpg"/>
          <p:cNvPicPr>
            <a:picLocks noChangeAspect="1" noChangeArrowheads="1"/>
          </p:cNvPicPr>
          <p:nvPr/>
        </p:nvPicPr>
        <p:blipFill>
          <a:blip r:embed="rId3" cstate="print"/>
          <a:srcRect/>
          <a:stretch>
            <a:fillRect/>
          </a:stretch>
        </p:blipFill>
        <p:spPr bwMode="auto">
          <a:xfrm>
            <a:off x="251520" y="116632"/>
            <a:ext cx="720080" cy="714899"/>
          </a:xfrm>
          <a:prstGeom prst="rect">
            <a:avLst/>
          </a:prstGeom>
          <a:noFill/>
        </p:spPr>
      </p:pic>
    </p:spTree>
    <p:extLst>
      <p:ext uri="{BB962C8B-B14F-4D97-AF65-F5344CB8AC3E}">
        <p14:creationId xmlns:p14="http://schemas.microsoft.com/office/powerpoint/2010/main" val="3737434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3134</Words>
  <Application>Microsoft Office PowerPoint</Application>
  <PresentationFormat>Ekran Gösterisi (4:3)</PresentationFormat>
  <Paragraphs>920</Paragraphs>
  <Slides>68</Slides>
  <Notes>64</Notes>
  <HiddenSlides>0</HiddenSlides>
  <MMClips>0</MMClips>
  <ScaleCrop>false</ScaleCrop>
  <HeadingPairs>
    <vt:vector size="6" baseType="variant">
      <vt:variant>
        <vt:lpstr>Kullanılan Yazı Tipleri</vt:lpstr>
      </vt:variant>
      <vt:variant>
        <vt:i4>10</vt:i4>
      </vt:variant>
      <vt:variant>
        <vt:lpstr>Tema</vt:lpstr>
      </vt:variant>
      <vt:variant>
        <vt:i4>3</vt:i4>
      </vt:variant>
      <vt:variant>
        <vt:lpstr>Slayt Başlıkları</vt:lpstr>
      </vt:variant>
      <vt:variant>
        <vt:i4>68</vt:i4>
      </vt:variant>
    </vt:vector>
  </HeadingPairs>
  <TitlesOfParts>
    <vt:vector size="81" baseType="lpstr">
      <vt:lpstr>SimSun</vt:lpstr>
      <vt:lpstr>Arial</vt:lpstr>
      <vt:lpstr>Calibri</vt:lpstr>
      <vt:lpstr>Comic Sans MS</vt:lpstr>
      <vt:lpstr>Courier New</vt:lpstr>
      <vt:lpstr>Mangal</vt:lpstr>
      <vt:lpstr>Segoe Print</vt:lpstr>
      <vt:lpstr>Tahoma</vt:lpstr>
      <vt:lpstr>Times New Roman</vt:lpstr>
      <vt:lpstr>Wingdings</vt:lpstr>
      <vt:lpstr>Ofis Teması</vt:lpstr>
      <vt:lpstr>1_Ofis Teması</vt:lpstr>
      <vt:lpstr>2_Ofis Teması</vt:lpstr>
      <vt:lpstr>PowerPoint Sunusu</vt:lpstr>
      <vt:lpstr>PowerPoint Sunusu</vt:lpstr>
      <vt:lpstr>Güncelleme Sürecinde Yapılan Çalışmalar - I</vt:lpstr>
      <vt:lpstr>Güncelleme Süresince Yapılan Çalışmalar - II</vt:lpstr>
      <vt:lpstr>Güncelleme Süresince Yapılan Çalışmalar - III</vt:lpstr>
      <vt:lpstr>PowerPoint Sunusu</vt:lpstr>
      <vt:lpstr>PowerPoint Sunusu</vt:lpstr>
      <vt:lpstr>PowerPoint Sunusu</vt:lpstr>
      <vt:lpstr>PowerPoint Sunusu</vt:lpstr>
      <vt:lpstr>Kişisel Yeterlilikler</vt:lpstr>
      <vt:lpstr>Sosyal Yeterlilikler</vt:lpstr>
      <vt:lpstr>PowerPoint Sunusu</vt:lpstr>
      <vt:lpstr>PowerPoint Sunusu</vt:lpstr>
      <vt:lpstr>PowerPoint Sunusu</vt:lpstr>
      <vt:lpstr>PowerPoint Sunusu</vt:lpstr>
      <vt:lpstr>PowerPoint Sunusu</vt:lpstr>
      <vt:lpstr>PowerPoint Sunusu</vt:lpstr>
      <vt:lpstr>PowerPoint Sunusu</vt:lpstr>
      <vt:lpstr>PowerPoint Sunusu</vt:lpstr>
      <vt:lpstr>Değerler Eğitiminde Farklı Ülke Tecrübeleri</vt:lpstr>
      <vt:lpstr>PowerPoint Sunusu</vt:lpstr>
      <vt:lpstr>PowerPoint Sunusu</vt:lpstr>
      <vt:lpstr>PowerPoint Sunusu</vt:lpstr>
      <vt:lpstr>PowerPoint Sunusu</vt:lpstr>
      <vt:lpstr>      Écouter  3. Écouter la présentation de qqn. (A1.1)</vt:lpstr>
      <vt:lpstr>              Lire  6. Comprendre des expressions sur prendre congé. (A1.1) </vt:lpstr>
      <vt:lpstr>         Parler 2. Proposer de l'aide ou un service. (A2.1)          Parler 3. Échanger des idées et des renseignements. (A2.1)</vt:lpstr>
      <vt:lpstr>      Parler 2. Exprimer ses opinions sur des problèmes de l’environnement. (A2.1)</vt:lpstr>
      <vt:lpstr>     Parler  2. Exprimer ses excuses. (A1.1) </vt:lpstr>
      <vt:lpstr>    Parler 4. Parler de son environnement proche. (A2.1)</vt:lpstr>
      <vt:lpstr>                     Parler 2. Parler du système éducatif turc. (B1.1) </vt:lpstr>
      <vt:lpstr>   Écouter 1. Saisir le point essentiel d’une annonce, d’un message. (A2.2) </vt:lpstr>
      <vt:lpstr> Lire   2. Comprendre le récit sur l’éducation et le système éducatif en France et dans son pays. (B1.1)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28 Ekim 2016 tarih ve 29871 sayılı Resmi Gazete’de yayımlanan “Milli Eğitim Bakanlığı Ortaöğretim Kurumları Yönetmeliğinde Değişiklik Yapılmasına Dair Yönetmelik” hükmü uyarınca «yabancı dil derslerinin sınavlarının dinleme, konuşma, okuma ve yazma becerilerini ölçmek için yazılı ve uygulamalı olarak» yapılması…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KAVRAMLAR</dc:title>
  <dc:creator>Semra YAZICI</dc:creator>
  <cp:lastModifiedBy>DOĞAN PC</cp:lastModifiedBy>
  <cp:revision>181</cp:revision>
  <dcterms:created xsi:type="dcterms:W3CDTF">2016-03-29T10:25:18Z</dcterms:created>
  <dcterms:modified xsi:type="dcterms:W3CDTF">2017-04-21T07:08:46Z</dcterms:modified>
</cp:coreProperties>
</file>