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DBDF44C-2473-4E7C-ACCB-68857376001C}" type="datetimeFigureOut">
              <a:rPr lang="tr-TR" smtClean="0"/>
              <a:t>4.4.2016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DBDF44C-2473-4E7C-ACCB-68857376001C}" type="datetimeFigureOut">
              <a:rPr lang="tr-TR" smtClean="0"/>
              <a:t>4.4.2016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DBDF44C-2473-4E7C-ACCB-68857376001C}" type="datetimeFigureOut">
              <a:rPr lang="tr-TR" smtClean="0"/>
              <a:t>4.4.2016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DBDF44C-2473-4E7C-ACCB-68857376001C}" type="datetimeFigureOut">
              <a:rPr lang="tr-TR" smtClean="0"/>
              <a:t>4.4.2016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2DBDF44C-2473-4E7C-ACCB-68857376001C}" type="datetimeFigureOut">
              <a:rPr lang="tr-TR" smtClean="0"/>
              <a:t>4.4.2016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DBDF44C-2473-4E7C-ACCB-68857376001C}" type="datetimeFigureOut">
              <a:rPr lang="tr-TR" smtClean="0"/>
              <a:t>4.4.2016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F7EACB5-BA47-42D4-A312-AF762241FE4E}"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DBDF44C-2473-4E7C-ACCB-68857376001C}" type="datetimeFigureOut">
              <a:rPr lang="tr-TR" smtClean="0"/>
              <a:t>4.4.2016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DBDF44C-2473-4E7C-ACCB-68857376001C}" type="datetimeFigureOut">
              <a:rPr lang="tr-TR" smtClean="0"/>
              <a:t>4.4.2016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DF44C-2473-4E7C-ACCB-68857376001C}" type="datetimeFigureOut">
              <a:rPr lang="tr-TR" smtClean="0"/>
              <a:t>4.4.2016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2DBDF44C-2473-4E7C-ACCB-68857376001C}" type="datetimeFigureOut">
              <a:rPr lang="tr-TR" smtClean="0"/>
              <a:t>4.4.2016</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F7EACB5-BA47-42D4-A312-AF762241FE4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DBDF44C-2473-4E7C-ACCB-68857376001C}" type="datetimeFigureOut">
              <a:rPr lang="tr-TR" smtClean="0"/>
              <a:t>4.4.2016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F7EACB5-BA47-42D4-A312-AF762241FE4E}"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DBDF44C-2473-4E7C-ACCB-68857376001C}" type="datetimeFigureOut">
              <a:rPr lang="tr-TR" smtClean="0"/>
              <a:t>4.4.2016</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F7EACB5-BA47-42D4-A312-AF762241FE4E}"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sz="4000" b="1" dirty="0" err="1" smtClean="0">
                <a:solidFill>
                  <a:srgbClr val="FF0000"/>
                </a:solidFill>
              </a:rPr>
              <a:t>Eğİtİm</a:t>
            </a:r>
            <a:r>
              <a:rPr lang="tr-TR" sz="4000" b="1" dirty="0" smtClean="0">
                <a:solidFill>
                  <a:srgbClr val="FF0000"/>
                </a:solidFill>
              </a:rPr>
              <a:t> ve </a:t>
            </a:r>
            <a:r>
              <a:rPr lang="tr-TR" sz="4000" b="1" dirty="0" err="1" smtClean="0">
                <a:solidFill>
                  <a:srgbClr val="FF0000"/>
                </a:solidFill>
              </a:rPr>
              <a:t>Öğretİmde</a:t>
            </a:r>
            <a:r>
              <a:rPr lang="tr-TR" sz="4000" b="1" dirty="0" smtClean="0">
                <a:solidFill>
                  <a:srgbClr val="FF0000"/>
                </a:solidFill>
              </a:rPr>
              <a:t> </a:t>
            </a:r>
            <a:r>
              <a:rPr lang="tr-TR" sz="4000" b="1" dirty="0" err="1" smtClean="0">
                <a:solidFill>
                  <a:srgbClr val="FF0000"/>
                </a:solidFill>
              </a:rPr>
              <a:t>yenİlİkçİlİk</a:t>
            </a:r>
            <a:r>
              <a:rPr lang="tr-TR" sz="4000" b="1" dirty="0" smtClean="0">
                <a:solidFill>
                  <a:srgbClr val="FF0000"/>
                </a:solidFill>
              </a:rPr>
              <a:t> </a:t>
            </a:r>
            <a:r>
              <a:rPr lang="tr-TR" sz="4000" b="1" dirty="0" err="1" smtClean="0">
                <a:solidFill>
                  <a:srgbClr val="FF0000"/>
                </a:solidFill>
              </a:rPr>
              <a:t>ödüllerİ</a:t>
            </a:r>
            <a:endParaRPr lang="tr-TR" sz="4000" b="1" dirty="0">
              <a:solidFill>
                <a:srgbClr val="FF0000"/>
              </a:solidFill>
            </a:endParaRPr>
          </a:p>
        </p:txBody>
      </p:sp>
    </p:spTree>
    <p:extLst>
      <p:ext uri="{BB962C8B-B14F-4D97-AF65-F5344CB8AC3E}">
        <p14:creationId xmlns:p14="http://schemas.microsoft.com/office/powerpoint/2010/main" val="89238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3090940" cy="67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C:\Users\BilgiIslem2\AppData\Local\Microsoft\Windows\INetCache\IE\4B0ZQB7D\Bueno-ver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052736"/>
            <a:ext cx="1620441" cy="165933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BilgiIslem2\AppData\Local\Microsoft\Windows\INetCache\IE\4B0ZQB7D\TzeenieWheenie-red-green-OK-not-OK-Icons-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2733" y="3284984"/>
            <a:ext cx="1547911" cy="15479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383" y="3407301"/>
            <a:ext cx="3197561" cy="74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8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3" name="İçerik Yer Tutucusu 2"/>
          <p:cNvSpPr>
            <a:spLocks noGrp="1"/>
          </p:cNvSpPr>
          <p:nvPr>
            <p:ph idx="1"/>
          </p:nvPr>
        </p:nvSpPr>
        <p:spPr/>
        <p:txBody>
          <a:bodyPr/>
          <a:lstStyle/>
          <a:p>
            <a:r>
              <a:rPr lang="tr-TR" u="sng" dirty="0">
                <a:solidFill>
                  <a:srgbClr val="FF0000"/>
                </a:solidFill>
              </a:rPr>
              <a:t>Bireysel ve Kurumsal Başvuru (MEBBİS kullanıcıları</a:t>
            </a:r>
            <a:r>
              <a:rPr lang="tr-TR" u="sng" dirty="0" smtClean="0">
                <a:solidFill>
                  <a:srgbClr val="FF0000"/>
                </a:solidFill>
              </a:rPr>
              <a:t>); </a:t>
            </a:r>
            <a:endParaRPr lang="tr-TR" u="sng" dirty="0">
              <a:solidFill>
                <a:srgbClr val="FF0000"/>
              </a:solidFill>
            </a:endParaRPr>
          </a:p>
          <a:p>
            <a:r>
              <a:rPr lang="tr-TR" dirty="0"/>
              <a:t>İlgili adresten yandaki açık </a:t>
            </a:r>
          </a:p>
          <a:p>
            <a:r>
              <a:rPr lang="tr-TR" dirty="0"/>
              <a:t>ekran sayfasından </a:t>
            </a:r>
            <a:r>
              <a:rPr lang="tr-TR" u="sng" dirty="0" smtClean="0">
                <a:solidFill>
                  <a:srgbClr val="FF0000"/>
                </a:solidFill>
              </a:rPr>
              <a:t>bireysel başvuru</a:t>
            </a:r>
            <a:endParaRPr lang="tr-TR" u="sng" dirty="0">
              <a:solidFill>
                <a:srgbClr val="FF0000"/>
              </a:solidFill>
            </a:endParaRPr>
          </a:p>
          <a:p>
            <a:r>
              <a:rPr lang="tr-TR" dirty="0" smtClean="0"/>
              <a:t>yapılacaktır</a:t>
            </a:r>
            <a:r>
              <a:rPr lang="tr-TR" dirty="0"/>
              <a:t>.</a:t>
            </a:r>
          </a:p>
          <a:p>
            <a:endParaRPr lang="tr-TR" u="sng" dirty="0">
              <a:solidFill>
                <a:srgbClr val="FF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79714"/>
            <a:ext cx="3600400" cy="344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93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4" name="İçerik Yer Tutucusu 3"/>
          <p:cNvSpPr>
            <a:spLocks noGrp="1"/>
          </p:cNvSpPr>
          <p:nvPr>
            <p:ph idx="1"/>
          </p:nvPr>
        </p:nvSpPr>
        <p:spPr/>
        <p:txBody>
          <a:bodyPr/>
          <a:lstStyle/>
          <a:p>
            <a:r>
              <a:rPr lang="tr-TR" u="sng" dirty="0">
                <a:solidFill>
                  <a:srgbClr val="FF0000"/>
                </a:solidFill>
              </a:rPr>
              <a:t>Bireysel ve Kurumsal Başvuru (MEBBİS kullanıcıları); </a:t>
            </a:r>
          </a:p>
          <a:p>
            <a:r>
              <a:rPr lang="tr-TR" dirty="0"/>
              <a:t>İlgili adresten yandaki açık </a:t>
            </a:r>
          </a:p>
          <a:p>
            <a:r>
              <a:rPr lang="tr-TR" dirty="0"/>
              <a:t>ekran sayfasından </a:t>
            </a:r>
          </a:p>
          <a:p>
            <a:r>
              <a:rPr lang="tr-TR" dirty="0"/>
              <a:t>yapılacaktır.</a:t>
            </a:r>
          </a:p>
          <a:p>
            <a:endParaRPr lang="tr-TR"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6792"/>
            <a:ext cx="3101645" cy="33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11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3" name="İçerik Yer Tutucusu 2"/>
          <p:cNvSpPr>
            <a:spLocks noGrp="1"/>
          </p:cNvSpPr>
          <p:nvPr>
            <p:ph idx="1"/>
          </p:nvPr>
        </p:nvSpPr>
        <p:spPr/>
        <p:txBody>
          <a:bodyPr/>
          <a:lstStyle/>
          <a:p>
            <a:r>
              <a:rPr lang="tr-TR" dirty="0" smtClean="0"/>
              <a:t>	Aşağıda </a:t>
            </a:r>
            <a:r>
              <a:rPr lang="tr-TR" dirty="0"/>
              <a:t>açılan sayfada sol üst köşedeki </a:t>
            </a:r>
            <a:r>
              <a:rPr lang="tr-TR" dirty="0">
                <a:solidFill>
                  <a:srgbClr val="FF0000"/>
                </a:solidFill>
              </a:rPr>
              <a:t>«Ekle» </a:t>
            </a:r>
            <a:r>
              <a:rPr lang="tr-TR" dirty="0"/>
              <a:t>butonundan başlayarak sırasıyla tüm bölümler doldurulacaktır. Ayrıntılı bilgi </a:t>
            </a:r>
            <a:r>
              <a:rPr lang="tr-TR" dirty="0">
                <a:solidFill>
                  <a:srgbClr val="FF0000"/>
                </a:solidFill>
              </a:rPr>
              <a:t>Başvuru Kılavuzunda </a:t>
            </a:r>
            <a:r>
              <a:rPr lang="tr-TR" dirty="0"/>
              <a:t>yer almaktadır.</a:t>
            </a:r>
          </a:p>
          <a:p>
            <a:endParaRPr lang="tr-TR" dirty="0"/>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921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18057"/>
            <a:ext cx="6120680" cy="313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35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4" name="İçerik Yer Tutucusu 3"/>
          <p:cNvSpPr>
            <a:spLocks noGrp="1"/>
          </p:cNvSpPr>
          <p:nvPr>
            <p:ph idx="1"/>
          </p:nvPr>
        </p:nvSpPr>
        <p:spPr/>
        <p:txBody>
          <a:bodyPr/>
          <a:lstStyle/>
          <a:p>
            <a:r>
              <a:rPr lang="tr-TR" u="sng" dirty="0">
                <a:solidFill>
                  <a:srgbClr val="FF0000"/>
                </a:solidFill>
              </a:rPr>
              <a:t>Bireysel ve Kurumsal Başvuru (MEBBİS kullanıcıları); </a:t>
            </a:r>
          </a:p>
          <a:p>
            <a:r>
              <a:rPr lang="tr-TR" dirty="0"/>
              <a:t>İlgili adresten yandaki açık </a:t>
            </a:r>
          </a:p>
          <a:p>
            <a:r>
              <a:rPr lang="tr-TR" dirty="0"/>
              <a:t>ekran sayfasından </a:t>
            </a:r>
            <a:r>
              <a:rPr lang="tr-TR" u="sng" dirty="0" smtClean="0">
                <a:solidFill>
                  <a:srgbClr val="FF0000"/>
                </a:solidFill>
              </a:rPr>
              <a:t>kurumsal </a:t>
            </a:r>
            <a:r>
              <a:rPr lang="tr-TR" u="sng" dirty="0">
                <a:solidFill>
                  <a:srgbClr val="FF0000"/>
                </a:solidFill>
              </a:rPr>
              <a:t>başvuru</a:t>
            </a:r>
          </a:p>
          <a:p>
            <a:r>
              <a:rPr lang="tr-TR" dirty="0"/>
              <a:t>yapılacaktır.</a:t>
            </a:r>
          </a:p>
          <a:p>
            <a:endParaRPr lang="tr-TR"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56792"/>
            <a:ext cx="3384376" cy="350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77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3" name="İçerik Yer Tutucusu 2"/>
          <p:cNvSpPr>
            <a:spLocks noGrp="1"/>
          </p:cNvSpPr>
          <p:nvPr>
            <p:ph idx="1"/>
          </p:nvPr>
        </p:nvSpPr>
        <p:spPr/>
        <p:txBody>
          <a:bodyPr/>
          <a:lstStyle/>
          <a:p>
            <a:r>
              <a:rPr lang="tr-TR" dirty="0" smtClean="0"/>
              <a:t>	Aşağıda </a:t>
            </a:r>
            <a:r>
              <a:rPr lang="tr-TR" dirty="0"/>
              <a:t>açılan sayfada sol üst köşedeki </a:t>
            </a:r>
            <a:r>
              <a:rPr lang="tr-TR" dirty="0">
                <a:solidFill>
                  <a:srgbClr val="FF0000"/>
                </a:solidFill>
              </a:rPr>
              <a:t>«Ekle» </a:t>
            </a:r>
            <a:r>
              <a:rPr lang="tr-TR" dirty="0"/>
              <a:t>butonundan başlayarak sırasıyla tüm bölümler doldurulacaktır. Ayrıntılı bilgi </a:t>
            </a:r>
            <a:r>
              <a:rPr lang="tr-TR" dirty="0">
                <a:solidFill>
                  <a:srgbClr val="FF0000"/>
                </a:solidFill>
              </a:rPr>
              <a:t>Başvuru Kılavuzunda </a:t>
            </a:r>
            <a:r>
              <a:rPr lang="tr-TR" dirty="0"/>
              <a:t>yer almaktadır.</a:t>
            </a:r>
          </a:p>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78" y="1844824"/>
            <a:ext cx="6264696" cy="319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661"/>
            <a:ext cx="7858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69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3" name="İçerik Yer Tutucusu 2"/>
          <p:cNvSpPr>
            <a:spLocks noGrp="1"/>
          </p:cNvSpPr>
          <p:nvPr>
            <p:ph idx="1"/>
          </p:nvPr>
        </p:nvSpPr>
        <p:spPr/>
        <p:txBody>
          <a:bodyPr/>
          <a:lstStyle/>
          <a:p>
            <a:r>
              <a:rPr lang="tr-TR" dirty="0" smtClean="0"/>
              <a:t>				Başvuruyu </a:t>
            </a:r>
            <a:r>
              <a:rPr lang="tr-TR" dirty="0"/>
              <a:t>tamamlama işlemi; sırası ile      </a:t>
            </a:r>
          </a:p>
          <a:p>
            <a:r>
              <a:rPr lang="tr-TR" dirty="0"/>
              <a:t>						başvuruyu tamamla,               </a:t>
            </a:r>
          </a:p>
          <a:p>
            <a:r>
              <a:rPr lang="tr-TR" dirty="0"/>
              <a:t>						kaydet, </a:t>
            </a:r>
          </a:p>
          <a:p>
            <a:r>
              <a:rPr lang="tr-TR" dirty="0"/>
              <a:t>						ve </a:t>
            </a:r>
          </a:p>
          <a:p>
            <a:r>
              <a:rPr lang="tr-TR" dirty="0"/>
              <a:t>								</a:t>
            </a:r>
          </a:p>
          <a:p>
            <a:endParaRPr lang="tr-TR" dirty="0"/>
          </a:p>
          <a:p>
            <a:endParaRPr lang="tr-TR" dirty="0"/>
          </a:p>
          <a:p>
            <a:r>
              <a:rPr lang="tr-TR" dirty="0"/>
              <a:t>						başvuruyu onaylama işlemleri 						ile tamamlanmalıdır.</a:t>
            </a:r>
          </a:p>
          <a:p>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563277"/>
            <a:ext cx="132238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702" y="1988838"/>
            <a:ext cx="560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780928"/>
            <a:ext cx="2957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ilgiIslem2\AppData\Local\Microsoft\Windows\INetCache\IE\4B0ZQB7D\450px-Purple_exclamation_mark.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563277"/>
            <a:ext cx="2551779" cy="255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00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3090940" cy="67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052736"/>
            <a:ext cx="16224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645024"/>
            <a:ext cx="31940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243385"/>
            <a:ext cx="154781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81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6632"/>
            <a:ext cx="5728359" cy="664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42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541950830"/>
              </p:ext>
            </p:extLst>
          </p:nvPr>
        </p:nvGraphicFramePr>
        <p:xfrm>
          <a:off x="2195736" y="-12541"/>
          <a:ext cx="4752528" cy="6885381"/>
        </p:xfrm>
        <a:graphic>
          <a:graphicData uri="http://schemas.openxmlformats.org/presentationml/2006/ole">
            <mc:AlternateContent xmlns:mc="http://schemas.openxmlformats.org/markup-compatibility/2006">
              <mc:Choice xmlns:v="urn:schemas-microsoft-com:vml" Requires="v">
                <p:oleObj spid="_x0000_s3075" name="Çalışma Sayfası" r:id="rId3" imgW="5810138" imgH="8420212" progId="Excel.Sheet.12">
                  <p:embed/>
                </p:oleObj>
              </mc:Choice>
              <mc:Fallback>
                <p:oleObj name="Çalışma Sayfası" r:id="rId3" imgW="5810138" imgH="8420212" progId="Excel.Sheet.12">
                  <p:embed/>
                  <p:pic>
                    <p:nvPicPr>
                      <p:cNvPr id="0" name=""/>
                      <p:cNvPicPr/>
                      <p:nvPr/>
                    </p:nvPicPr>
                    <p:blipFill>
                      <a:blip r:embed="rId4"/>
                      <a:stretch>
                        <a:fillRect/>
                      </a:stretch>
                    </p:blipFill>
                    <p:spPr>
                      <a:xfrm>
                        <a:off x="2195736" y="-12541"/>
                        <a:ext cx="4752528" cy="6885381"/>
                      </a:xfrm>
                      <a:prstGeom prst="rect">
                        <a:avLst/>
                      </a:prstGeom>
                    </p:spPr>
                  </p:pic>
                </p:oleObj>
              </mc:Fallback>
            </mc:AlternateContent>
          </a:graphicData>
        </a:graphic>
      </p:graphicFrame>
    </p:spTree>
    <p:extLst>
      <p:ext uri="{BB962C8B-B14F-4D97-AF65-F5344CB8AC3E}">
        <p14:creationId xmlns:p14="http://schemas.microsoft.com/office/powerpoint/2010/main" val="379458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Rapor </a:t>
            </a:r>
            <a:r>
              <a:rPr lang="tr-TR" dirty="0" err="1" smtClean="0">
                <a:solidFill>
                  <a:srgbClr val="FF0000"/>
                </a:solidFill>
              </a:rPr>
              <a:t>yazIm</a:t>
            </a:r>
            <a:r>
              <a:rPr lang="tr-TR" dirty="0" smtClean="0">
                <a:solidFill>
                  <a:srgbClr val="FF0000"/>
                </a:solidFill>
              </a:rPr>
              <a:t> </a:t>
            </a:r>
            <a:r>
              <a:rPr lang="tr-TR" dirty="0" err="1" smtClean="0">
                <a:solidFill>
                  <a:srgbClr val="FF0000"/>
                </a:solidFill>
              </a:rPr>
              <a:t>EsaslarI</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indent="449580" algn="just">
              <a:lnSpc>
                <a:spcPct val="115000"/>
              </a:lnSpc>
              <a:spcAft>
                <a:spcPts val="800"/>
              </a:spcAft>
            </a:pPr>
            <a:r>
              <a:rPr lang="tr-TR" sz="1900" u="sng" dirty="0">
                <a:solidFill>
                  <a:srgbClr val="FF0000"/>
                </a:solidFill>
                <a:latin typeface="Times New Roman"/>
                <a:ea typeface="Calibri"/>
                <a:cs typeface="Times New Roman"/>
              </a:rPr>
              <a:t>Raporun Biçimsel Düzeni</a:t>
            </a:r>
            <a:endParaRPr lang="tr-TR" sz="1900" u="sng" dirty="0">
              <a:solidFill>
                <a:srgbClr val="FF0000"/>
              </a:solidFill>
              <a:latin typeface="Calibri"/>
              <a:ea typeface="Calibri"/>
              <a:cs typeface="Times New Roman"/>
            </a:endParaRPr>
          </a:p>
          <a:p>
            <a:pPr lvl="0" algn="just">
              <a:lnSpc>
                <a:spcPct val="115000"/>
              </a:lnSpc>
              <a:buFont typeface="Symbol"/>
              <a:buChar char=""/>
            </a:pPr>
            <a:r>
              <a:rPr lang="tr-TR" sz="1900" dirty="0">
                <a:latin typeface="Times New Roman"/>
                <a:ea typeface="Calibri"/>
                <a:cs typeface="Times New Roman"/>
              </a:rPr>
              <a:t>Times New Roman, 11 punto, 1,15 satır aralığı kullanılacaktır.</a:t>
            </a:r>
            <a:endParaRPr lang="tr-TR" sz="1900" dirty="0">
              <a:latin typeface="Calibri"/>
              <a:ea typeface="Calibri"/>
              <a:cs typeface="Times New Roman"/>
            </a:endParaRPr>
          </a:p>
          <a:p>
            <a:pPr lvl="0" algn="just">
              <a:lnSpc>
                <a:spcPct val="115000"/>
              </a:lnSpc>
              <a:buFont typeface="Symbol"/>
              <a:buChar char=""/>
            </a:pPr>
            <a:r>
              <a:rPr lang="tr-TR" sz="1900" dirty="0">
                <a:latin typeface="Times New Roman"/>
                <a:ea typeface="Calibri"/>
                <a:cs typeface="Times New Roman"/>
              </a:rPr>
              <a:t>Paragraf başları soldan girintili, paragraflar iki yana yaslı, tek sütun biçimde düzenlenecektir.</a:t>
            </a:r>
            <a:endParaRPr lang="tr-TR" sz="1900" dirty="0">
              <a:latin typeface="Calibri"/>
              <a:ea typeface="Calibri"/>
              <a:cs typeface="Times New Roman"/>
            </a:endParaRPr>
          </a:p>
          <a:p>
            <a:pPr lvl="0" algn="just">
              <a:lnSpc>
                <a:spcPct val="115000"/>
              </a:lnSpc>
              <a:buFont typeface="Symbol"/>
              <a:buChar char=""/>
            </a:pPr>
            <a:r>
              <a:rPr lang="tr-TR" sz="1900" dirty="0">
                <a:latin typeface="Times New Roman"/>
                <a:ea typeface="Calibri"/>
                <a:cs typeface="Times New Roman"/>
              </a:rPr>
              <a:t>Başlıklar aşağıdaki metinde yer aldığı gibi olacak, başlıklardan sonra boşluk bırakılmayacaktır. Belirtilenler dışında başlık eklenmeyecektir.</a:t>
            </a:r>
            <a:endParaRPr lang="tr-TR" sz="1900" dirty="0">
              <a:latin typeface="Calibri"/>
              <a:ea typeface="Calibri"/>
              <a:cs typeface="Times New Roman"/>
            </a:endParaRPr>
          </a:p>
          <a:p>
            <a:pPr lvl="0" algn="just">
              <a:lnSpc>
                <a:spcPct val="115000"/>
              </a:lnSpc>
              <a:buFont typeface="Symbol"/>
              <a:buChar char=""/>
            </a:pPr>
            <a:r>
              <a:rPr lang="tr-TR" sz="1900" dirty="0">
                <a:latin typeface="Times New Roman"/>
                <a:ea typeface="Calibri"/>
                <a:cs typeface="Times New Roman"/>
              </a:rPr>
              <a:t>Sayfa yapısı Word menüsünden </a:t>
            </a:r>
            <a:r>
              <a:rPr lang="tr-TR" sz="1900" i="1" dirty="0">
                <a:latin typeface="Times New Roman"/>
                <a:ea typeface="Calibri"/>
                <a:cs typeface="Times New Roman"/>
              </a:rPr>
              <a:t>Normal</a:t>
            </a:r>
            <a:r>
              <a:rPr lang="tr-TR" sz="1900" dirty="0">
                <a:latin typeface="Times New Roman"/>
                <a:ea typeface="Calibri"/>
                <a:cs typeface="Times New Roman"/>
              </a:rPr>
              <a:t> olarak ayarlanacaktır.</a:t>
            </a:r>
            <a:endParaRPr lang="tr-TR" sz="1900" dirty="0">
              <a:latin typeface="Calibri"/>
              <a:ea typeface="Calibri"/>
              <a:cs typeface="Times New Roman"/>
            </a:endParaRPr>
          </a:p>
          <a:p>
            <a:pPr lvl="0" algn="just">
              <a:lnSpc>
                <a:spcPct val="115000"/>
              </a:lnSpc>
              <a:buFont typeface="Symbol"/>
              <a:buChar char=""/>
            </a:pPr>
            <a:r>
              <a:rPr lang="tr-TR" sz="1900" dirty="0">
                <a:latin typeface="Times New Roman"/>
                <a:ea typeface="Calibri"/>
                <a:cs typeface="Times New Roman"/>
              </a:rPr>
              <a:t>Metin içerisinde metnin görsel bütünlüğünü ve anlatımın akışını bozmayacak biçimde resimlere yer verilebilir.</a:t>
            </a:r>
            <a:endParaRPr lang="tr-TR" sz="1900" dirty="0">
              <a:latin typeface="Calibri"/>
              <a:ea typeface="Calibri"/>
              <a:cs typeface="Times New Roman"/>
            </a:endParaRPr>
          </a:p>
          <a:p>
            <a:pPr lvl="0" algn="just">
              <a:lnSpc>
                <a:spcPct val="115000"/>
              </a:lnSpc>
              <a:spcAft>
                <a:spcPts val="800"/>
              </a:spcAft>
              <a:buFont typeface="Symbol"/>
              <a:buChar char=""/>
            </a:pPr>
            <a:r>
              <a:rPr lang="tr-TR" sz="1900" dirty="0">
                <a:latin typeface="Times New Roman"/>
                <a:ea typeface="Calibri"/>
                <a:cs typeface="Times New Roman"/>
              </a:rPr>
              <a:t>Metin, </a:t>
            </a:r>
            <a:r>
              <a:rPr lang="tr-TR" sz="1900" u="sng" dirty="0">
                <a:latin typeface="Times New Roman"/>
                <a:ea typeface="Calibri"/>
                <a:cs typeface="Times New Roman"/>
              </a:rPr>
              <a:t>tüm bölümleri dâhil</a:t>
            </a:r>
            <a:r>
              <a:rPr lang="tr-TR" sz="1900" dirty="0">
                <a:latin typeface="Times New Roman"/>
                <a:ea typeface="Calibri"/>
                <a:cs typeface="Times New Roman"/>
              </a:rPr>
              <a:t>, en fazla 8 sayfa olacaktır.</a:t>
            </a:r>
            <a:endParaRPr lang="tr-TR" sz="1900" dirty="0">
              <a:latin typeface="Calibri"/>
              <a:ea typeface="Calibri"/>
              <a:cs typeface="Times New Roman"/>
            </a:endParaRPr>
          </a:p>
          <a:p>
            <a:endParaRPr lang="tr-TR" dirty="0"/>
          </a:p>
        </p:txBody>
      </p:sp>
    </p:spTree>
    <p:extLst>
      <p:ext uri="{BB962C8B-B14F-4D97-AF65-F5344CB8AC3E}">
        <p14:creationId xmlns:p14="http://schemas.microsoft.com/office/powerpoint/2010/main" val="27055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rgbClr val="FF0000"/>
                </a:solidFill>
              </a:rPr>
              <a:t>Rapor </a:t>
            </a:r>
            <a:r>
              <a:rPr lang="tr-TR" dirty="0" err="1">
                <a:solidFill>
                  <a:srgbClr val="FF0000"/>
                </a:solidFill>
              </a:rPr>
              <a:t>yazIm</a:t>
            </a:r>
            <a:r>
              <a:rPr lang="tr-TR" dirty="0">
                <a:solidFill>
                  <a:srgbClr val="FF0000"/>
                </a:solidFill>
              </a:rPr>
              <a:t> </a:t>
            </a:r>
            <a:r>
              <a:rPr lang="tr-TR" dirty="0" err="1">
                <a:solidFill>
                  <a:srgbClr val="FF0000"/>
                </a:solidFill>
              </a:rPr>
              <a:t>EsaslarI</a:t>
            </a:r>
            <a:endParaRPr lang="tr-TR" dirty="0"/>
          </a:p>
        </p:txBody>
      </p:sp>
      <p:sp>
        <p:nvSpPr>
          <p:cNvPr id="3" name="İçerik Yer Tutucusu 2"/>
          <p:cNvSpPr>
            <a:spLocks noGrp="1"/>
          </p:cNvSpPr>
          <p:nvPr>
            <p:ph idx="1"/>
          </p:nvPr>
        </p:nvSpPr>
        <p:spPr>
          <a:xfrm>
            <a:off x="755576" y="1340768"/>
            <a:ext cx="7520940" cy="3024336"/>
          </a:xfrm>
        </p:spPr>
        <p:txBody>
          <a:bodyPr>
            <a:noAutofit/>
          </a:bodyPr>
          <a:lstStyle/>
          <a:p>
            <a:pPr>
              <a:buFont typeface="Wingdings" panose="05000000000000000000" pitchFamily="2" charset="2"/>
              <a:buChar char="ü"/>
            </a:pPr>
            <a:r>
              <a:rPr lang="tr-TR" sz="2000" u="sng" dirty="0"/>
              <a:t>Belirtilen biçimsel formatın dışındaki başvurular değerlendirmeye alınamayacaktır</a:t>
            </a:r>
            <a:r>
              <a:rPr lang="tr-TR" sz="2000" u="sng" dirty="0" smtClean="0"/>
              <a:t>.</a:t>
            </a:r>
          </a:p>
          <a:p>
            <a:pPr>
              <a:buFont typeface="Wingdings" panose="05000000000000000000" pitchFamily="2" charset="2"/>
              <a:buChar char="ü"/>
            </a:pPr>
            <a:r>
              <a:rPr lang="tr-TR" sz="2000" u="sng" dirty="0"/>
              <a:t>Çalışmanın; geçmiş yıllardaki Eğitim ve Öğretimde Yenilikçilik Ödüllerine, MEB tarafından yürütülen diğer ödül süreçlerinde, Eğitimde Kalite Yönetimi Uygulamalarında, MEB dışındaki kurum ve kuruluşlarca organize edilen ödül süreçlerinde ve AB projesi vb. süreçlerde ödül almamış olması gerekmektedir.</a:t>
            </a:r>
          </a:p>
        </p:txBody>
      </p:sp>
      <p:pic>
        <p:nvPicPr>
          <p:cNvPr id="2050" name="Picture 2" descr="C:\Users\BilgiIslem2\AppData\Local\Microsoft\Windows\INetCache\IE\4B0ZQB7D\attention-icon-2332-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113" y="4149080"/>
            <a:ext cx="223224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8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rgbClr val="FF0000"/>
                </a:solidFill>
              </a:rPr>
              <a:t>BAŞVURU </a:t>
            </a:r>
            <a:endParaRPr lang="tr-TR" b="1" dirty="0">
              <a:solidFill>
                <a:srgbClr val="FF0000"/>
              </a:solidFill>
            </a:endParaRPr>
          </a:p>
        </p:txBody>
      </p:sp>
      <p:sp>
        <p:nvSpPr>
          <p:cNvPr id="3" name="İçerik Yer Tutucusu 2"/>
          <p:cNvSpPr>
            <a:spLocks noGrp="1"/>
          </p:cNvSpPr>
          <p:nvPr>
            <p:ph idx="1"/>
          </p:nvPr>
        </p:nvSpPr>
        <p:spPr/>
        <p:txBody>
          <a:bodyPr/>
          <a:lstStyle/>
          <a:p>
            <a:r>
              <a:rPr lang="tr-TR" u="sng" dirty="0">
                <a:solidFill>
                  <a:srgbClr val="FF0000"/>
                </a:solidFill>
                <a:latin typeface="Times New Roman"/>
              </a:rPr>
              <a:t>Başvuru Yöntemi </a:t>
            </a:r>
            <a:endParaRPr lang="tr-TR" b="0" u="sng" dirty="0">
              <a:solidFill>
                <a:srgbClr val="FF0000"/>
              </a:solidFill>
              <a:latin typeface="Times New Roman"/>
            </a:endParaRPr>
          </a:p>
          <a:p>
            <a:r>
              <a:rPr lang="tr-TR" b="0" dirty="0" smtClean="0">
                <a:solidFill>
                  <a:srgbClr val="000000"/>
                </a:solidFill>
                <a:latin typeface="Times New Roman"/>
              </a:rPr>
              <a:t>		Başvurular </a:t>
            </a:r>
            <a:r>
              <a:rPr lang="tr-TR" b="0" dirty="0">
                <a:solidFill>
                  <a:srgbClr val="000000"/>
                </a:solidFill>
                <a:latin typeface="Times New Roman"/>
              </a:rPr>
              <a:t>bireysel ve kurumsal olarak </a:t>
            </a:r>
            <a:r>
              <a:rPr lang="tr-TR" u="sng" dirty="0">
                <a:solidFill>
                  <a:srgbClr val="0000FF"/>
                </a:solidFill>
                <a:latin typeface="Times New Roman"/>
              </a:rPr>
              <a:t>http://eoyo.meb.gov.tr/Login.aspx </a:t>
            </a:r>
            <a:r>
              <a:rPr lang="tr-TR" b="0" dirty="0" smtClean="0">
                <a:solidFill>
                  <a:srgbClr val="000000"/>
                </a:solidFill>
                <a:latin typeface="Times New Roman"/>
              </a:rPr>
              <a:t>adresin üzerinden </a:t>
            </a:r>
            <a:r>
              <a:rPr lang="tr-TR" b="0" dirty="0">
                <a:solidFill>
                  <a:srgbClr val="000000"/>
                </a:solidFill>
                <a:latin typeface="Times New Roman"/>
              </a:rPr>
              <a:t>elektronik ortamda yapılacaktır. </a:t>
            </a:r>
          </a:p>
          <a:p>
            <a:r>
              <a:rPr lang="tr-TR" u="sng" dirty="0">
                <a:solidFill>
                  <a:srgbClr val="FF0000"/>
                </a:solidFill>
                <a:latin typeface="Times New Roman"/>
              </a:rPr>
              <a:t>Bireysel Başvuru (MEBBİS kullanıcısı olmayan) </a:t>
            </a:r>
          </a:p>
          <a:p>
            <a:r>
              <a:rPr lang="tr-TR" b="0" dirty="0" smtClean="0">
                <a:solidFill>
                  <a:srgbClr val="000000"/>
                </a:solidFill>
                <a:latin typeface="Times New Roman"/>
              </a:rPr>
              <a:t>	Başvuran </a:t>
            </a:r>
            <a:r>
              <a:rPr lang="tr-TR" b="0" dirty="0">
                <a:solidFill>
                  <a:srgbClr val="000000"/>
                </a:solidFill>
                <a:latin typeface="Times New Roman"/>
              </a:rPr>
              <a:t>MEB personeli ise MEBBİS kullanıcı şifresi ile öğrenci (lise) veya MEB personeli değil ise T.C Kimlik numarası ile sisteme giriş yapacak, online formlar doldurulacak ve çalışmanın raporu sisteme yüklenecektir. </a:t>
            </a:r>
            <a:endParaRPr lang="tr-TR" b="0" dirty="0" smtClean="0">
              <a:solidFill>
                <a:srgbClr val="000000"/>
              </a:solidFill>
              <a:latin typeface="Times New Roman"/>
            </a:endParaRPr>
          </a:p>
          <a:p>
            <a:r>
              <a:rPr lang="tr-TR" b="0" dirty="0" smtClean="0">
                <a:solidFill>
                  <a:srgbClr val="000000"/>
                </a:solidFill>
                <a:latin typeface="Times New Roman"/>
              </a:rPr>
              <a:t>		</a:t>
            </a:r>
          </a:p>
          <a:p>
            <a:endParaRPr lang="tr-TR" b="0" dirty="0">
              <a:solidFill>
                <a:srgbClr val="000000"/>
              </a:solidFill>
              <a:latin typeface="Times New Roman"/>
            </a:endParaRPr>
          </a:p>
          <a:p>
            <a:r>
              <a:rPr lang="tr-TR" b="0" dirty="0" smtClean="0">
                <a:solidFill>
                  <a:srgbClr val="000000"/>
                </a:solidFill>
                <a:latin typeface="Times New Roman"/>
              </a:rPr>
              <a:t>			Ayrıntılı bilgiler </a:t>
            </a:r>
            <a:r>
              <a:rPr lang="tr-TR" b="0" u="sng" dirty="0" smtClean="0">
                <a:solidFill>
                  <a:srgbClr val="FF0000"/>
                </a:solidFill>
                <a:latin typeface="Times New Roman"/>
              </a:rPr>
              <a:t>Başvuru Kılavuzunda </a:t>
            </a:r>
            <a:r>
              <a:rPr lang="tr-TR" b="0" dirty="0" smtClean="0">
                <a:solidFill>
                  <a:srgbClr val="000000"/>
                </a:solidFill>
                <a:latin typeface="Times New Roman"/>
              </a:rPr>
              <a:t>yer almaktadır.</a:t>
            </a:r>
            <a:endParaRPr lang="tr-TR" dirty="0"/>
          </a:p>
        </p:txBody>
      </p:sp>
      <p:pic>
        <p:nvPicPr>
          <p:cNvPr id="4098" name="Picture 2" descr="C:\Users\BilgiIslem2\AppData\Local\Microsoft\Windows\INetCache\IE\4B0ZQB7D\450px-Orange_exclamation_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356992"/>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7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3" name="İçerik Yer Tutucusu 2"/>
          <p:cNvSpPr>
            <a:spLocks noGrp="1"/>
          </p:cNvSpPr>
          <p:nvPr>
            <p:ph idx="1"/>
          </p:nvPr>
        </p:nvSpPr>
        <p:spPr/>
        <p:txBody>
          <a:bodyPr/>
          <a:lstStyle/>
          <a:p>
            <a:r>
              <a:rPr lang="tr-TR" u="sng" dirty="0" smtClean="0">
                <a:solidFill>
                  <a:srgbClr val="FF0000"/>
                </a:solidFill>
              </a:rPr>
              <a:t>Bireysel Başvuru Adımları;</a:t>
            </a:r>
          </a:p>
          <a:p>
            <a:r>
              <a:rPr lang="tr-TR" dirty="0" smtClean="0"/>
              <a:t>İlgili adresten yandaki açık </a:t>
            </a:r>
          </a:p>
          <a:p>
            <a:r>
              <a:rPr lang="tr-TR" dirty="0" smtClean="0"/>
              <a:t>ekran sayfasından </a:t>
            </a:r>
          </a:p>
          <a:p>
            <a:r>
              <a:rPr lang="tr-TR" u="sng" dirty="0" smtClean="0">
                <a:solidFill>
                  <a:srgbClr val="FF0000"/>
                </a:solidFill>
              </a:rPr>
              <a:t>bireysel giriş </a:t>
            </a:r>
            <a:r>
              <a:rPr lang="tr-TR" dirty="0" smtClean="0"/>
              <a:t>yapılacaktır.</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196752"/>
            <a:ext cx="426928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72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4" name="İçerik Yer Tutucusu 3"/>
          <p:cNvSpPr>
            <a:spLocks noGrp="1"/>
          </p:cNvSpPr>
          <p:nvPr>
            <p:ph idx="1"/>
          </p:nvPr>
        </p:nvSpPr>
        <p:spPr/>
        <p:txBody>
          <a:bodyPr/>
          <a:lstStyle/>
          <a:p>
            <a:r>
              <a:rPr lang="tr-TR" dirty="0" smtClean="0"/>
              <a:t>	Aşağıda açılan sayfada sol üst köşedeki </a:t>
            </a:r>
            <a:r>
              <a:rPr lang="tr-TR" dirty="0" smtClean="0">
                <a:solidFill>
                  <a:srgbClr val="FF0000"/>
                </a:solidFill>
              </a:rPr>
              <a:t>«Ekle» </a:t>
            </a:r>
            <a:r>
              <a:rPr lang="tr-TR" dirty="0" smtClean="0"/>
              <a:t>butonundan başlayarak sırasıyla tüm bölümler doldurulacaktır. Ayrıntılı bilgi </a:t>
            </a:r>
            <a:r>
              <a:rPr lang="tr-TR" dirty="0" smtClean="0">
                <a:solidFill>
                  <a:srgbClr val="FF0000"/>
                </a:solidFill>
              </a:rPr>
              <a:t>Başvuru Kılavuzunda </a:t>
            </a:r>
            <a:r>
              <a:rPr lang="tr-TR" dirty="0" smtClean="0"/>
              <a:t>yer almaktadır.</a:t>
            </a:r>
          </a:p>
          <a:p>
            <a:endParaRPr lang="tr-TR" dirty="0"/>
          </a:p>
        </p:txBody>
      </p:sp>
      <p:pic>
        <p:nvPicPr>
          <p:cNvPr id="6147" name="Picture 3" descr="C:\Users\BilgiIslem2\AppData\Local\Microsoft\Windows\INetCache\IE\JUJOCJVF\Exclamation_mark_r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05273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6412"/>
            <a:ext cx="6256486" cy="319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16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BAŞVURU </a:t>
            </a:r>
            <a:endParaRPr lang="tr-TR" dirty="0"/>
          </a:p>
        </p:txBody>
      </p:sp>
      <p:sp>
        <p:nvSpPr>
          <p:cNvPr id="3" name="İçerik Yer Tutucusu 2"/>
          <p:cNvSpPr>
            <a:spLocks noGrp="1"/>
          </p:cNvSpPr>
          <p:nvPr>
            <p:ph idx="1"/>
          </p:nvPr>
        </p:nvSpPr>
        <p:spPr/>
        <p:txBody>
          <a:bodyPr/>
          <a:lstStyle/>
          <a:p>
            <a:r>
              <a:rPr lang="tr-TR" dirty="0"/>
              <a:t>				Başvuruyu tamamlama işlemi; sırası ile </a:t>
            </a:r>
            <a:r>
              <a:rPr lang="tr-TR" dirty="0" smtClean="0"/>
              <a:t>     </a:t>
            </a:r>
          </a:p>
          <a:p>
            <a:r>
              <a:rPr lang="tr-TR" dirty="0"/>
              <a:t>	</a:t>
            </a:r>
            <a:r>
              <a:rPr lang="tr-TR" dirty="0" smtClean="0"/>
              <a:t>					başvuruyu tamamla</a:t>
            </a:r>
            <a:r>
              <a:rPr lang="tr-TR" dirty="0"/>
              <a:t>, </a:t>
            </a:r>
            <a:r>
              <a:rPr lang="tr-TR" dirty="0" smtClean="0"/>
              <a:t>              </a:t>
            </a:r>
          </a:p>
          <a:p>
            <a:r>
              <a:rPr lang="tr-TR" dirty="0"/>
              <a:t>	</a:t>
            </a:r>
            <a:r>
              <a:rPr lang="tr-TR" dirty="0" smtClean="0"/>
              <a:t>					kaydet</a:t>
            </a:r>
            <a:r>
              <a:rPr lang="tr-TR" dirty="0"/>
              <a:t>, </a:t>
            </a:r>
            <a:endParaRPr lang="tr-TR" dirty="0" smtClean="0"/>
          </a:p>
          <a:p>
            <a:r>
              <a:rPr lang="tr-TR" dirty="0" smtClean="0"/>
              <a:t>						ve </a:t>
            </a:r>
          </a:p>
          <a:p>
            <a:r>
              <a:rPr lang="tr-TR" dirty="0"/>
              <a:t>	</a:t>
            </a:r>
            <a:r>
              <a:rPr lang="tr-TR" dirty="0" smtClean="0"/>
              <a:t>							</a:t>
            </a:r>
          </a:p>
          <a:p>
            <a:endParaRPr lang="tr-TR" dirty="0"/>
          </a:p>
          <a:p>
            <a:endParaRPr lang="tr-TR" dirty="0" smtClean="0"/>
          </a:p>
          <a:p>
            <a:r>
              <a:rPr lang="tr-TR" dirty="0"/>
              <a:t>	</a:t>
            </a:r>
            <a:r>
              <a:rPr lang="tr-TR" dirty="0" smtClean="0"/>
              <a:t>					başvuruyu </a:t>
            </a:r>
            <a:r>
              <a:rPr lang="tr-TR" dirty="0"/>
              <a:t>onaylama işlemleri </a:t>
            </a:r>
            <a:r>
              <a:rPr lang="tr-TR" dirty="0" smtClean="0"/>
              <a:t>						ile tamamlanmalıdır.</a:t>
            </a:r>
            <a:endParaRPr lang="tr-TR" dirty="0"/>
          </a:p>
        </p:txBody>
      </p:sp>
      <p:pic>
        <p:nvPicPr>
          <p:cNvPr id="7170" name="Picture 2" descr="C:\Users\BilgiIslem2\AppData\Local\Microsoft\Windows\INetCache\IE\4B0ZQB7D\450px-Purple_exclamation_mark.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46575"/>
            <a:ext cx="2551779" cy="255177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883" y="1565613"/>
            <a:ext cx="132397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691" y="1907777"/>
            <a:ext cx="5619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731" y="2563829"/>
            <a:ext cx="2952328" cy="79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630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58</TotalTime>
  <Words>223</Words>
  <Application>Microsoft Office PowerPoint</Application>
  <PresentationFormat>Ekran Gösterisi (4:3)</PresentationFormat>
  <Paragraphs>66</Paragraphs>
  <Slides>17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17</vt:i4>
      </vt:variant>
    </vt:vector>
  </HeadingPairs>
  <TitlesOfParts>
    <vt:vector size="19" baseType="lpstr">
      <vt:lpstr>Açılar</vt:lpstr>
      <vt:lpstr>Microsoft Excel Worksheet</vt:lpstr>
      <vt:lpstr>Eğİtİm ve Öğretİmde yenİlİkçİlİk ödüllerİ</vt:lpstr>
      <vt:lpstr>PowerPoint Sunusu</vt:lpstr>
      <vt:lpstr>PowerPoint Sunusu</vt:lpstr>
      <vt:lpstr>Rapor yazIm EsaslarI</vt:lpstr>
      <vt:lpstr>Rapor yazIm EsaslarI</vt:lpstr>
      <vt:lpstr>BAŞVURU </vt:lpstr>
      <vt:lpstr>BAŞVURU </vt:lpstr>
      <vt:lpstr>BAŞVURU </vt:lpstr>
      <vt:lpstr>BAŞVURU </vt:lpstr>
      <vt:lpstr>BAŞVURU </vt:lpstr>
      <vt:lpstr>BAŞVURU </vt:lpstr>
      <vt:lpstr>BAŞVURU </vt:lpstr>
      <vt:lpstr>BAŞVURU </vt:lpstr>
      <vt:lpstr>BAŞVURU </vt:lpstr>
      <vt:lpstr>BAŞVURU </vt:lpstr>
      <vt:lpstr>BAŞVURU </vt:lpstr>
      <vt:lpstr>BAŞVURU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ve Öğretİmde yenİlİkçİlİk ödüllerİ</dc:title>
  <dc:creator>BilgiIslem2</dc:creator>
  <cp:lastModifiedBy>BilgiIslem2</cp:lastModifiedBy>
  <cp:revision>6</cp:revision>
  <dcterms:created xsi:type="dcterms:W3CDTF">2016-04-04T07:52:54Z</dcterms:created>
  <dcterms:modified xsi:type="dcterms:W3CDTF">2016-04-04T08:51:47Z</dcterms:modified>
</cp:coreProperties>
</file>