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notesSlides/notesSlide15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notesSlides/notesSlide130.xml" ContentType="application/vnd.openxmlformats-officedocument.presentationml.notesSlide+xml"/>
  <Override PartName="/ppt/notesSlides/notesSlide141.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slides/slide169.xml" ContentType="application/vnd.openxmlformats-officedocument.presentationml.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slides/slide147.xml" ContentType="application/vnd.openxmlformats-officedocument.presentationml.slide+xml"/>
  <Override PartName="/ppt/slides/slide158.xml" ContentType="application/vnd.openxmlformats-officedocument.presentationml.slide+xml"/>
  <Override PartName="/ppt/notesSlides/notesSlide30.xml" ContentType="application/vnd.openxmlformats-officedocument.presentationml.notesSlide+xml"/>
  <Override PartName="/ppt/notesSlides/notesSlide168.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notesSlides/notesSlide146.xml" ContentType="application/vnd.openxmlformats-officedocument.presentationml.notesSlide+xml"/>
  <Override PartName="/ppt/notesSlides/notesSlide15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notesSlides/notesSlide13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124.xml" ContentType="application/vnd.openxmlformats-officedocument.presentationml.notesSlide+xml"/>
  <Default Extension="png" ContentType="image/png"/>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notesSlides/notesSlide160.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s/slide166.xml" ContentType="application/vnd.openxmlformats-officedocument.presentationml.slide+xml"/>
  <Override PartName="/ppt/slideLayouts/slideLayout10.xml" ContentType="application/vnd.openxmlformats-officedocument.presentationml.slideLayout+xml"/>
  <Override PartName="/ppt/notesSlides/notesSlide129.xml" ContentType="application/vnd.openxmlformats-officedocument.presentationml.notesSlide+xml"/>
  <Override PartName="/ppt/slides/slide108.xml" ContentType="application/vnd.openxmlformats-officedocument.presentationml.slide+xml"/>
  <Override PartName="/ppt/slides/slide155.xml" ContentType="application/vnd.openxmlformats-officedocument.presentationml.slide+xml"/>
  <Override PartName="/ppt/notesSlides/notesSlide118.xml" ContentType="application/vnd.openxmlformats-officedocument.presentationml.notesSlide+xml"/>
  <Override PartName="/ppt/notesSlides/notesSlide165.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notesSlides/notesSlide15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32.xml" ContentType="application/vnd.openxmlformats-officedocument.presentationml.notesSlide+xml"/>
  <Override PartName="/ppt/notesSlides/notesSlide143.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30.xml" ContentType="application/vnd.openxmlformats-officedocument.presentationml.slide+xml"/>
  <Override PartName="/ppt/slides/slide149.xml" ContentType="application/vnd.openxmlformats-officedocument.presentationml.slide+xml"/>
  <Override PartName="/ppt/notesSlides/notesSlide32.xml" ContentType="application/vnd.openxmlformats-officedocument.presentationml.notesSlide+xml"/>
  <Override PartName="/ppt/slides/slide138.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48.xml" ContentType="application/vnd.openxmlformats-officedocument.presentationml.notesSlide+xml"/>
  <Override PartName="/ppt/notesSlides/notesSlide159.xml" ContentType="application/vnd.openxmlformats-officedocument.presentationml.notesSlide+xml"/>
  <Override PartName="/ppt/slides/slide7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notesSlides/notesSlide137.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notesSlides/notesSlide126.xml" ContentType="application/vnd.openxmlformats-officedocument.presentationml.notesSlide+xml"/>
  <Override PartName="/ppt/slideMasters/slideMaster2.xml" ContentType="application/vnd.openxmlformats-officedocument.presentationml.slideMaster+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notesSlides/notesSlide151.xml" ContentType="application/vnd.openxmlformats-officedocument.presentationml.notesSlide+xml"/>
  <Override PartName="/ppt/notesSlides/notesSlide162.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notesSlides/notesSlide48.xml" ContentType="application/vnd.openxmlformats-officedocument.presentationml.notesSlide+xml"/>
  <Override PartName="/ppt/notesSlides/notesSlide95.xml" ContentType="application/vnd.openxmlformats-officedocument.presentationml.notesSlide+xml"/>
  <Override PartName="/ppt/notesSlides/notesSlide140.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168.xml" ContentType="application/vnd.openxmlformats-officedocument.presentationml.slide+xml"/>
  <Override PartName="/ppt/slideLayouts/slideLayout12.xml" ContentType="application/vnd.openxmlformats-officedocument.presentationml.slideLayout+xml"/>
  <Override PartName="/ppt/notesSlides/notesSlide51.xml" ContentType="application/vnd.openxmlformats-officedocument.presentationml.notesSlide+xml"/>
  <Override PartName="/ppt/slides/slide157.xml" ContentType="application/vnd.openxmlformats-officedocument.presentationml.slide+xml"/>
  <Override PartName="/ppt/notesSlides/notesSlide40.xml" ContentType="application/vnd.openxmlformats-officedocument.presentationml.notesSlide+xml"/>
  <Override PartName="/ppt/notesSlides/notesSlide167.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27.xml" ContentType="application/vnd.openxmlformats-officedocument.presentationml.notesSlide+xml"/>
  <Override PartName="/ppt/notesSlides/notesSlide138.xml" ContentType="application/vnd.openxmlformats-officedocument.presentationml.notesSlide+xml"/>
  <Override PartName="/ppt/notesSlides/notesSlide15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notesSlides/notesSlide145.xml" ContentType="application/vnd.openxmlformats-officedocument.presentationml.notesSlide+xml"/>
  <Override PartName="/ppt/notesSlides/notesSlide163.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notesSlides/notesSlide134.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notesSlides/notesSlide12.xml" ContentType="application/vnd.openxmlformats-officedocument.presentationml.notesSlide+xml"/>
  <Override PartName="/ppt/notesSlides/notesSlide139.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notesSlides/notesSlide128.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notesSlides/notesSlide153.xml" ContentType="application/vnd.openxmlformats-officedocument.presentationml.notesSlide+xml"/>
  <Override PartName="/ppt/notesSlides/notesSlide164.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notesSlides/notesSlide142.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notesSlides/notesSlide131.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slides/slide159.xml" ContentType="application/vnd.openxmlformats-officedocument.presentationml.slide+xml"/>
  <Override PartName="/ppt/notesSlides/notesSlide42.xml" ContentType="application/vnd.openxmlformats-officedocument.presentationml.notesSlide+xml"/>
  <Override PartName="/ppt/notesSlides/notesSlide169.xml" ContentType="application/vnd.openxmlformats-officedocument.presentationml.notesSlide+xml"/>
  <Override PartName="/ppt/slides/slide148.xml" ContentType="application/vnd.openxmlformats-officedocument.presentationml.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158.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notesSlides/notesSlide147.xml" ContentType="application/vnd.openxmlformats-officedocument.presentationml.notes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notesSlides/notesSlide125.xml" ContentType="application/vnd.openxmlformats-officedocument.presentationml.notesSlide+xml"/>
  <Override PartName="/ppt/notesSlides/notesSlide136.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notesSlides/notesSlide161.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theme/theme3.xml" ContentType="application/vnd.openxmlformats-officedocument.them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notesSlides/notesSlide150.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61.xml" ContentType="application/vnd.openxmlformats-officedocument.presentationml.notesSlide+xml"/>
  <Override PartName="/ppt/slides/slide167.xml" ContentType="application/vnd.openxmlformats-officedocument.presentationml.slide+xml"/>
  <Override PartName="/ppt/notesSlides/notesSlide50.xml" ContentType="application/vnd.openxmlformats-officedocument.presentationml.notes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notesSlides/notesSlide155.xml" ContentType="application/vnd.openxmlformats-officedocument.presentationml.notesSlide+xml"/>
  <Override PartName="/ppt/notesSlides/notesSlide166.xml" ContentType="application/vnd.openxmlformats-officedocument.presentationml.notesSlide+xml"/>
  <Override PartName="/ppt/slides/slide97.xml" ContentType="application/vnd.openxmlformats-officedocument.presentationml.slide+xml"/>
  <Override PartName="/ppt/slides/slide134.xml" ContentType="application/vnd.openxmlformats-officedocument.presentationml.slide+xml"/>
  <Override PartName="/ppt/notesSlides/notesSlide5.xml" ContentType="application/vnd.openxmlformats-officedocument.presentationml.notesSlide+xml"/>
  <Override PartName="/ppt/notesSlides/notesSlide99.xml" ContentType="application/vnd.openxmlformats-officedocument.presentationml.notesSlide+xml"/>
  <Override PartName="/ppt/notesSlides/notesSlide144.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s/slide170.xml" ContentType="application/vnd.openxmlformats-officedocument.presentationml.slide+xml"/>
  <Override PartName="/ppt/notesSlides/notesSlide88.xml" ContentType="application/vnd.openxmlformats-officedocument.presentationml.notesSlide+xml"/>
  <Override PartName="/ppt/notesSlides/notesSlide13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122.xml" ContentType="application/vnd.openxmlformats-officedocument.presentationml.notesSlide+xml"/>
  <Override PartName="/ppt/slides/slide53.xml" ContentType="application/vnd.openxmlformats-officedocument.presentationml.slide+xml"/>
  <Override PartName="/ppt/notesSlides/notesSlide55.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Default Extension="jpeg" ContentType="image/jpeg"/>
  <Override PartName="/ppt/slides/slide31.xml" ContentType="application/vnd.openxmlformats-officedocument.presentationml.slide+xml"/>
  <Override PartName="/ppt/slides/slide42.xml" ContentType="application/vnd.openxmlformats-officedocument.presentationml.slide+xml"/>
  <Override PartName="/ppt/notesSlides/notesSlide44.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0.xml" ContentType="application/vnd.openxmlformats-officedocument.presentationml.notesSlide+xml"/>
  <Override PartName="/ppt/slides/slide139.xml" ContentType="application/vnd.openxmlformats-officedocument.presentationml.slide+xml"/>
  <Override PartName="/ppt/notesSlides/notesSlide11.xml" ContentType="application/vnd.openxmlformats-officedocument.presentationml.notesSlide+xml"/>
  <Override PartName="/ppt/notesSlides/notesSlide14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4"/>
  </p:notesMasterIdLst>
  <p:sldIdLst>
    <p:sldId id="256" r:id="rId3"/>
    <p:sldId id="258" r:id="rId4"/>
    <p:sldId id="259" r:id="rId5"/>
    <p:sldId id="260" r:id="rId6"/>
    <p:sldId id="261" r:id="rId7"/>
    <p:sldId id="263" r:id="rId8"/>
    <p:sldId id="264" r:id="rId9"/>
    <p:sldId id="266" r:id="rId10"/>
    <p:sldId id="267" r:id="rId11"/>
    <p:sldId id="269" r:id="rId12"/>
    <p:sldId id="270" r:id="rId13"/>
    <p:sldId id="271" r:id="rId14"/>
    <p:sldId id="272" r:id="rId15"/>
    <p:sldId id="428" r:id="rId16"/>
    <p:sldId id="273" r:id="rId17"/>
    <p:sldId id="274" r:id="rId18"/>
    <p:sldId id="275" r:id="rId19"/>
    <p:sldId id="276" r:id="rId20"/>
    <p:sldId id="277" r:id="rId21"/>
    <p:sldId id="287" r:id="rId22"/>
    <p:sldId id="278" r:id="rId23"/>
    <p:sldId id="280" r:id="rId24"/>
    <p:sldId id="281" r:id="rId25"/>
    <p:sldId id="282" r:id="rId26"/>
    <p:sldId id="283" r:id="rId27"/>
    <p:sldId id="284" r:id="rId28"/>
    <p:sldId id="285" r:id="rId29"/>
    <p:sldId id="286" r:id="rId30"/>
    <p:sldId id="290" r:id="rId31"/>
    <p:sldId id="291" r:id="rId32"/>
    <p:sldId id="292" r:id="rId33"/>
    <p:sldId id="293" r:id="rId34"/>
    <p:sldId id="295" r:id="rId35"/>
    <p:sldId id="296" r:id="rId36"/>
    <p:sldId id="297" r:id="rId37"/>
    <p:sldId id="298" r:id="rId38"/>
    <p:sldId id="268" r:id="rId39"/>
    <p:sldId id="300" r:id="rId40"/>
    <p:sldId id="301" r:id="rId41"/>
    <p:sldId id="302" r:id="rId42"/>
    <p:sldId id="303" r:id="rId43"/>
    <p:sldId id="304" r:id="rId44"/>
    <p:sldId id="305" r:id="rId45"/>
    <p:sldId id="306" r:id="rId46"/>
    <p:sldId id="307" r:id="rId47"/>
    <p:sldId id="308" r:id="rId48"/>
    <p:sldId id="309" r:id="rId49"/>
    <p:sldId id="299" r:id="rId50"/>
    <p:sldId id="310" r:id="rId51"/>
    <p:sldId id="311" r:id="rId52"/>
    <p:sldId id="429" r:id="rId53"/>
    <p:sldId id="312" r:id="rId54"/>
    <p:sldId id="313" r:id="rId55"/>
    <p:sldId id="314" r:id="rId56"/>
    <p:sldId id="315" r:id="rId57"/>
    <p:sldId id="316" r:id="rId58"/>
    <p:sldId id="317" r:id="rId59"/>
    <p:sldId id="318" r:id="rId60"/>
    <p:sldId id="423" r:id="rId61"/>
    <p:sldId id="319" r:id="rId62"/>
    <p:sldId id="320" r:id="rId63"/>
    <p:sldId id="321" r:id="rId64"/>
    <p:sldId id="322" r:id="rId65"/>
    <p:sldId id="323" r:id="rId66"/>
    <p:sldId id="324" r:id="rId67"/>
    <p:sldId id="325" r:id="rId68"/>
    <p:sldId id="326" r:id="rId69"/>
    <p:sldId id="327" r:id="rId70"/>
    <p:sldId id="424" r:id="rId71"/>
    <p:sldId id="328" r:id="rId72"/>
    <p:sldId id="329" r:id="rId73"/>
    <p:sldId id="425" r:id="rId74"/>
    <p:sldId id="330" r:id="rId75"/>
    <p:sldId id="331" r:id="rId76"/>
    <p:sldId id="332" r:id="rId77"/>
    <p:sldId id="333" r:id="rId78"/>
    <p:sldId id="334" r:id="rId79"/>
    <p:sldId id="335" r:id="rId80"/>
    <p:sldId id="336" r:id="rId81"/>
    <p:sldId id="426" r:id="rId82"/>
    <p:sldId id="337" r:id="rId83"/>
    <p:sldId id="430" r:id="rId84"/>
    <p:sldId id="338" r:id="rId85"/>
    <p:sldId id="339" r:id="rId86"/>
    <p:sldId id="340" r:id="rId87"/>
    <p:sldId id="341" r:id="rId88"/>
    <p:sldId id="342" r:id="rId89"/>
    <p:sldId id="427" r:id="rId90"/>
    <p:sldId id="343" r:id="rId91"/>
    <p:sldId id="344" r:id="rId92"/>
    <p:sldId id="345" r:id="rId93"/>
    <p:sldId id="346" r:id="rId94"/>
    <p:sldId id="347" r:id="rId95"/>
    <p:sldId id="348" r:id="rId96"/>
    <p:sldId id="349" r:id="rId97"/>
    <p:sldId id="431" r:id="rId98"/>
    <p:sldId id="350" r:id="rId99"/>
    <p:sldId id="351" r:id="rId100"/>
    <p:sldId id="352" r:id="rId101"/>
    <p:sldId id="353" r:id="rId102"/>
    <p:sldId id="354" r:id="rId103"/>
    <p:sldId id="355" r:id="rId104"/>
    <p:sldId id="432" r:id="rId105"/>
    <p:sldId id="356" r:id="rId106"/>
    <p:sldId id="357" r:id="rId107"/>
    <p:sldId id="358" r:id="rId108"/>
    <p:sldId id="359" r:id="rId109"/>
    <p:sldId id="360" r:id="rId110"/>
    <p:sldId id="361" r:id="rId111"/>
    <p:sldId id="362" r:id="rId112"/>
    <p:sldId id="363" r:id="rId113"/>
    <p:sldId id="364" r:id="rId114"/>
    <p:sldId id="365" r:id="rId115"/>
    <p:sldId id="433" r:id="rId116"/>
    <p:sldId id="366" r:id="rId117"/>
    <p:sldId id="367" r:id="rId118"/>
    <p:sldId id="368" r:id="rId119"/>
    <p:sldId id="369" r:id="rId120"/>
    <p:sldId id="370" r:id="rId121"/>
    <p:sldId id="371" r:id="rId122"/>
    <p:sldId id="434" r:id="rId123"/>
    <p:sldId id="372" r:id="rId124"/>
    <p:sldId id="373" r:id="rId125"/>
    <p:sldId id="374" r:id="rId126"/>
    <p:sldId id="375" r:id="rId127"/>
    <p:sldId id="376" r:id="rId128"/>
    <p:sldId id="377" r:id="rId129"/>
    <p:sldId id="378" r:id="rId130"/>
    <p:sldId id="379" r:id="rId131"/>
    <p:sldId id="380" r:id="rId132"/>
    <p:sldId id="381" r:id="rId133"/>
    <p:sldId id="382" r:id="rId134"/>
    <p:sldId id="435" r:id="rId135"/>
    <p:sldId id="383" r:id="rId136"/>
    <p:sldId id="384" r:id="rId137"/>
    <p:sldId id="385" r:id="rId138"/>
    <p:sldId id="386" r:id="rId139"/>
    <p:sldId id="387" r:id="rId140"/>
    <p:sldId id="388" r:id="rId141"/>
    <p:sldId id="389" r:id="rId142"/>
    <p:sldId id="390" r:id="rId143"/>
    <p:sldId id="436" r:id="rId144"/>
    <p:sldId id="391" r:id="rId145"/>
    <p:sldId id="392" r:id="rId146"/>
    <p:sldId id="393" r:id="rId147"/>
    <p:sldId id="395" r:id="rId148"/>
    <p:sldId id="394" r:id="rId149"/>
    <p:sldId id="437" r:id="rId150"/>
    <p:sldId id="396" r:id="rId151"/>
    <p:sldId id="397" r:id="rId152"/>
    <p:sldId id="398" r:id="rId153"/>
    <p:sldId id="399" r:id="rId154"/>
    <p:sldId id="400" r:id="rId155"/>
    <p:sldId id="401" r:id="rId156"/>
    <p:sldId id="402" r:id="rId157"/>
    <p:sldId id="438" r:id="rId158"/>
    <p:sldId id="439" r:id="rId159"/>
    <p:sldId id="403" r:id="rId160"/>
    <p:sldId id="440" r:id="rId161"/>
    <p:sldId id="404" r:id="rId162"/>
    <p:sldId id="405" r:id="rId163"/>
    <p:sldId id="406" r:id="rId164"/>
    <p:sldId id="407" r:id="rId165"/>
    <p:sldId id="408" r:id="rId166"/>
    <p:sldId id="409" r:id="rId167"/>
    <p:sldId id="410" r:id="rId168"/>
    <p:sldId id="411" r:id="rId169"/>
    <p:sldId id="412" r:id="rId170"/>
    <p:sldId id="413" r:id="rId171"/>
    <p:sldId id="414" r:id="rId172"/>
    <p:sldId id="289" r:id="rId173"/>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708"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slide" Target="slides/slide136.xml"/><Relationship Id="rId154" Type="http://schemas.openxmlformats.org/officeDocument/2006/relationships/slide" Target="slides/slide152.xml"/><Relationship Id="rId159" Type="http://schemas.openxmlformats.org/officeDocument/2006/relationships/slide" Target="slides/slide157.xml"/><Relationship Id="rId175" Type="http://schemas.openxmlformats.org/officeDocument/2006/relationships/presProps" Target="presProps.xml"/><Relationship Id="rId170" Type="http://schemas.openxmlformats.org/officeDocument/2006/relationships/slide" Target="slides/slide168.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slide" Target="slides/slide16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71" Type="http://schemas.openxmlformats.org/officeDocument/2006/relationships/slide" Target="slides/slide169.xml"/><Relationship Id="rId176" Type="http://schemas.openxmlformats.org/officeDocument/2006/relationships/viewProps" Target="viewProps.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slide" Target="slides/slide164.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slide" Target="slides/slide128.xml"/><Relationship Id="rId135" Type="http://schemas.openxmlformats.org/officeDocument/2006/relationships/slide" Target="slides/slide133.xml"/><Relationship Id="rId143" Type="http://schemas.openxmlformats.org/officeDocument/2006/relationships/slide" Target="slides/slide141.xml"/><Relationship Id="rId148" Type="http://schemas.openxmlformats.org/officeDocument/2006/relationships/slide" Target="slides/slide146.xml"/><Relationship Id="rId151" Type="http://schemas.openxmlformats.org/officeDocument/2006/relationships/slide" Target="slides/slide149.xml"/><Relationship Id="rId156" Type="http://schemas.openxmlformats.org/officeDocument/2006/relationships/slide" Target="slides/slide154.xml"/><Relationship Id="rId164" Type="http://schemas.openxmlformats.org/officeDocument/2006/relationships/slide" Target="slides/slide162.xml"/><Relationship Id="rId169" Type="http://schemas.openxmlformats.org/officeDocument/2006/relationships/slide" Target="slides/slide167.xml"/><Relationship Id="rId177"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72" Type="http://schemas.openxmlformats.org/officeDocument/2006/relationships/slide" Target="slides/slide170.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tableStyles" Target="tableStyles.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notesMaster" Target="notesMasters/notesMaster1.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47E91E-A1C2-44BE-9791-E56536CCAD18}" type="datetimeFigureOut">
              <a:rPr lang="tr-TR" smtClean="0"/>
              <a:pPr/>
              <a:t>14.04.2017</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909C5E-8685-47DF-90ED-2896107D72D8}"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dirty="0"/>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2</a:t>
            </a:fld>
            <a:endParaRPr lang="tr-TR"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11</a:t>
            </a:fld>
            <a:endParaRPr lang="tr-TR">
              <a:solidFill>
                <a:prstClr val="black"/>
              </a:solidFill>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101</a:t>
            </a:fld>
            <a:endParaRPr lang="tr-TR">
              <a:solidFill>
                <a:prstClr val="black"/>
              </a:solidFill>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102</a:t>
            </a:fld>
            <a:endParaRPr lang="tr-TR">
              <a:solidFill>
                <a:prstClr val="black"/>
              </a:solidFill>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103</a:t>
            </a:fld>
            <a:endParaRPr lang="tr-TR">
              <a:solidFill>
                <a:prstClr val="black"/>
              </a:solidFill>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104</a:t>
            </a:fld>
            <a:endParaRPr lang="tr-TR">
              <a:solidFill>
                <a:prstClr val="black"/>
              </a:solidFill>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105</a:t>
            </a:fld>
            <a:endParaRPr lang="tr-TR">
              <a:solidFill>
                <a:prstClr val="black"/>
              </a:solidFill>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106</a:t>
            </a:fld>
            <a:endParaRPr lang="tr-TR">
              <a:solidFill>
                <a:prstClr val="black"/>
              </a:solidFill>
            </a:endParaRP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107</a:t>
            </a:fld>
            <a:endParaRPr lang="tr-TR">
              <a:solidFill>
                <a:prstClr val="black"/>
              </a:solidFill>
            </a:endParaRP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108</a:t>
            </a:fld>
            <a:endParaRPr lang="tr-TR">
              <a:solidFill>
                <a:prstClr val="black"/>
              </a:solidFill>
            </a:endParaRPr>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109</a:t>
            </a:fld>
            <a:endParaRPr lang="tr-TR">
              <a:solidFill>
                <a:prstClr val="black"/>
              </a:solidFill>
            </a:endParaRPr>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110</a:t>
            </a:fld>
            <a:endParaRPr lang="tr-TR">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12</a:t>
            </a:fld>
            <a:endParaRPr lang="tr-TR">
              <a:solidFill>
                <a:prstClr val="black"/>
              </a:solidFill>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111</a:t>
            </a:fld>
            <a:endParaRPr lang="tr-TR">
              <a:solidFill>
                <a:prstClr val="black"/>
              </a:solidFill>
            </a:endParaRPr>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112</a:t>
            </a:fld>
            <a:endParaRPr lang="tr-TR">
              <a:solidFill>
                <a:prstClr val="black"/>
              </a:solidFill>
            </a:endParaRPr>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113</a:t>
            </a:fld>
            <a:endParaRPr lang="tr-TR">
              <a:solidFill>
                <a:prstClr val="black"/>
              </a:solidFill>
            </a:endParaRPr>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114</a:t>
            </a:fld>
            <a:endParaRPr lang="tr-TR">
              <a:solidFill>
                <a:prstClr val="black"/>
              </a:solidFill>
            </a:endParaRPr>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115</a:t>
            </a:fld>
            <a:endParaRPr lang="tr-TR">
              <a:solidFill>
                <a:prstClr val="black"/>
              </a:solidFill>
            </a:endParaRPr>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116</a:t>
            </a:fld>
            <a:endParaRPr lang="tr-TR">
              <a:solidFill>
                <a:prstClr val="black"/>
              </a:solidFill>
            </a:endParaRPr>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117</a:t>
            </a:fld>
            <a:endParaRPr lang="tr-TR">
              <a:solidFill>
                <a:prstClr val="black"/>
              </a:solidFill>
            </a:endParaRPr>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118</a:t>
            </a:fld>
            <a:endParaRPr lang="tr-TR">
              <a:solidFill>
                <a:prstClr val="black"/>
              </a:solidFill>
            </a:endParaRPr>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119</a:t>
            </a:fld>
            <a:endParaRPr lang="tr-TR">
              <a:solidFill>
                <a:prstClr val="black"/>
              </a:solidFill>
            </a:endParaRPr>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120</a:t>
            </a:fld>
            <a:endParaRPr lang="tr-TR">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13</a:t>
            </a:fld>
            <a:endParaRPr lang="tr-TR">
              <a:solidFill>
                <a:prstClr val="black"/>
              </a:solidFill>
            </a:endParaRPr>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121</a:t>
            </a:fld>
            <a:endParaRPr lang="tr-TR">
              <a:solidFill>
                <a:prstClr val="black"/>
              </a:solidFill>
            </a:endParaRPr>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122</a:t>
            </a:fld>
            <a:endParaRPr lang="tr-TR">
              <a:solidFill>
                <a:prstClr val="black"/>
              </a:solidFill>
            </a:endParaRPr>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123</a:t>
            </a:fld>
            <a:endParaRPr lang="tr-TR">
              <a:solidFill>
                <a:prstClr val="black"/>
              </a:solidFill>
            </a:endParaRPr>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124</a:t>
            </a:fld>
            <a:endParaRPr lang="tr-TR">
              <a:solidFill>
                <a:prstClr val="black"/>
              </a:solidFill>
            </a:endParaRPr>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125</a:t>
            </a:fld>
            <a:endParaRPr lang="tr-TR">
              <a:solidFill>
                <a:prstClr val="black"/>
              </a:solidFill>
            </a:endParaRPr>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126</a:t>
            </a:fld>
            <a:endParaRPr lang="tr-TR">
              <a:solidFill>
                <a:prstClr val="black"/>
              </a:solidFill>
            </a:endParaRPr>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127</a:t>
            </a:fld>
            <a:endParaRPr lang="tr-TR">
              <a:solidFill>
                <a:prstClr val="black"/>
              </a:solidFill>
            </a:endParaRPr>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128</a:t>
            </a:fld>
            <a:endParaRPr lang="tr-TR">
              <a:solidFill>
                <a:prstClr val="black"/>
              </a:solidFill>
            </a:endParaRPr>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129</a:t>
            </a:fld>
            <a:endParaRPr lang="tr-TR">
              <a:solidFill>
                <a:prstClr val="black"/>
              </a:solidFill>
            </a:endParaRPr>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130</a:t>
            </a:fld>
            <a:endParaRPr lang="tr-TR">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14</a:t>
            </a:fld>
            <a:endParaRPr lang="tr-TR">
              <a:solidFill>
                <a:prstClr val="black"/>
              </a:solidFill>
            </a:endParaRPr>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131</a:t>
            </a:fld>
            <a:endParaRPr lang="tr-TR">
              <a:solidFill>
                <a:prstClr val="black"/>
              </a:solidFill>
            </a:endParaRPr>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132</a:t>
            </a:fld>
            <a:endParaRPr lang="tr-TR">
              <a:solidFill>
                <a:prstClr val="black"/>
              </a:solidFill>
            </a:endParaRPr>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133</a:t>
            </a:fld>
            <a:endParaRPr lang="tr-TR">
              <a:solidFill>
                <a:prstClr val="black"/>
              </a:solidFill>
            </a:endParaRPr>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134</a:t>
            </a:fld>
            <a:endParaRPr lang="tr-TR">
              <a:solidFill>
                <a:prstClr val="black"/>
              </a:solidFill>
            </a:endParaRPr>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135</a:t>
            </a:fld>
            <a:endParaRPr lang="tr-TR">
              <a:solidFill>
                <a:prstClr val="black"/>
              </a:solidFill>
            </a:endParaRPr>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136</a:t>
            </a:fld>
            <a:endParaRPr lang="tr-TR">
              <a:solidFill>
                <a:prstClr val="black"/>
              </a:solidFill>
            </a:endParaRPr>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137</a:t>
            </a:fld>
            <a:endParaRPr lang="tr-TR">
              <a:solidFill>
                <a:prstClr val="black"/>
              </a:solidFill>
            </a:endParaRPr>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138</a:t>
            </a:fld>
            <a:endParaRPr lang="tr-TR">
              <a:solidFill>
                <a:prstClr val="black"/>
              </a:solidFill>
            </a:endParaRPr>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139</a:t>
            </a:fld>
            <a:endParaRPr lang="tr-TR">
              <a:solidFill>
                <a:prstClr val="black"/>
              </a:solidFill>
            </a:endParaRPr>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140</a:t>
            </a:fld>
            <a:endParaRPr lang="tr-TR">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15</a:t>
            </a:fld>
            <a:endParaRPr lang="tr-TR">
              <a:solidFill>
                <a:prstClr val="black"/>
              </a:solidFill>
            </a:endParaRPr>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141</a:t>
            </a:fld>
            <a:endParaRPr lang="tr-TR">
              <a:solidFill>
                <a:prstClr val="black"/>
              </a:solidFill>
            </a:endParaRPr>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142</a:t>
            </a:fld>
            <a:endParaRPr lang="tr-TR">
              <a:solidFill>
                <a:prstClr val="black"/>
              </a:solidFill>
            </a:endParaRPr>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143</a:t>
            </a:fld>
            <a:endParaRPr lang="tr-TR">
              <a:solidFill>
                <a:prstClr val="black"/>
              </a:solidFill>
            </a:endParaRPr>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144</a:t>
            </a:fld>
            <a:endParaRPr lang="tr-TR">
              <a:solidFill>
                <a:prstClr val="black"/>
              </a:solidFill>
            </a:endParaRPr>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145</a:t>
            </a:fld>
            <a:endParaRPr lang="tr-TR">
              <a:solidFill>
                <a:prstClr val="black"/>
              </a:solidFill>
            </a:endParaRPr>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146</a:t>
            </a:fld>
            <a:endParaRPr lang="tr-TR">
              <a:solidFill>
                <a:prstClr val="black"/>
              </a:solidFill>
            </a:endParaRPr>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147</a:t>
            </a:fld>
            <a:endParaRPr lang="tr-TR">
              <a:solidFill>
                <a:prstClr val="black"/>
              </a:solidFill>
            </a:endParaRPr>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148</a:t>
            </a:fld>
            <a:endParaRPr lang="tr-TR">
              <a:solidFill>
                <a:prstClr val="black"/>
              </a:solidFill>
            </a:endParaRPr>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149</a:t>
            </a:fld>
            <a:endParaRPr lang="tr-TR">
              <a:solidFill>
                <a:prstClr val="black"/>
              </a:solidFill>
            </a:endParaRPr>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150</a:t>
            </a:fld>
            <a:endParaRPr lang="tr-TR">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16</a:t>
            </a:fld>
            <a:endParaRPr lang="tr-TR">
              <a:solidFill>
                <a:prstClr val="black"/>
              </a:solidFill>
            </a:endParaRPr>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151</a:t>
            </a:fld>
            <a:endParaRPr lang="tr-TR">
              <a:solidFill>
                <a:prstClr val="black"/>
              </a:solidFill>
            </a:endParaRPr>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152</a:t>
            </a:fld>
            <a:endParaRPr lang="tr-TR">
              <a:solidFill>
                <a:prstClr val="black"/>
              </a:solidFill>
            </a:endParaRPr>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153</a:t>
            </a:fld>
            <a:endParaRPr lang="tr-TR">
              <a:solidFill>
                <a:prstClr val="black"/>
              </a:solidFill>
            </a:endParaRPr>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154</a:t>
            </a:fld>
            <a:endParaRPr lang="tr-TR">
              <a:solidFill>
                <a:prstClr val="black"/>
              </a:solidFill>
            </a:endParaRPr>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155</a:t>
            </a:fld>
            <a:endParaRPr lang="tr-TR">
              <a:solidFill>
                <a:prstClr val="black"/>
              </a:solidFill>
            </a:endParaRPr>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156</a:t>
            </a:fld>
            <a:endParaRPr lang="tr-TR">
              <a:solidFill>
                <a:prstClr val="black"/>
              </a:solidFill>
            </a:endParaRPr>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157</a:t>
            </a:fld>
            <a:endParaRPr lang="tr-TR">
              <a:solidFill>
                <a:prstClr val="black"/>
              </a:solidFill>
            </a:endParaRPr>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158</a:t>
            </a:fld>
            <a:endParaRPr lang="tr-TR">
              <a:solidFill>
                <a:prstClr val="black"/>
              </a:solidFill>
            </a:endParaRPr>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159</a:t>
            </a:fld>
            <a:endParaRPr lang="tr-TR">
              <a:solidFill>
                <a:prstClr val="black"/>
              </a:solidFill>
            </a:endParaRPr>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160</a:t>
            </a:fld>
            <a:endParaRPr lang="tr-TR">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17</a:t>
            </a:fld>
            <a:endParaRPr lang="tr-TR">
              <a:solidFill>
                <a:prstClr val="black"/>
              </a:solidFill>
            </a:endParaRPr>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161</a:t>
            </a:fld>
            <a:endParaRPr lang="tr-TR">
              <a:solidFill>
                <a:prstClr val="black"/>
              </a:solidFill>
            </a:endParaRPr>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162</a:t>
            </a:fld>
            <a:endParaRPr lang="tr-TR">
              <a:solidFill>
                <a:prstClr val="black"/>
              </a:solidFill>
            </a:endParaRPr>
          </a:p>
        </p:txBody>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163</a:t>
            </a:fld>
            <a:endParaRPr lang="tr-TR">
              <a:solidFill>
                <a:prstClr val="black"/>
              </a:solidFill>
            </a:endParaRPr>
          </a:p>
        </p:txBody>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164</a:t>
            </a:fld>
            <a:endParaRPr lang="tr-TR">
              <a:solidFill>
                <a:prstClr val="black"/>
              </a:solidFill>
            </a:endParaRPr>
          </a:p>
        </p:txBody>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165</a:t>
            </a:fld>
            <a:endParaRPr lang="tr-TR">
              <a:solidFill>
                <a:prstClr val="black"/>
              </a:solidFill>
            </a:endParaRPr>
          </a:p>
        </p:txBody>
      </p:sp>
    </p:spTree>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166</a:t>
            </a:fld>
            <a:endParaRPr lang="tr-TR">
              <a:solidFill>
                <a:prstClr val="black"/>
              </a:solidFill>
            </a:endParaRPr>
          </a:p>
        </p:txBody>
      </p:sp>
    </p:spTree>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167</a:t>
            </a:fld>
            <a:endParaRPr lang="tr-TR">
              <a:solidFill>
                <a:prstClr val="black"/>
              </a:solidFill>
            </a:endParaRPr>
          </a:p>
        </p:txBody>
      </p:sp>
    </p:spTree>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168</a:t>
            </a:fld>
            <a:endParaRPr lang="tr-TR">
              <a:solidFill>
                <a:prstClr val="black"/>
              </a:solidFill>
            </a:endParaRPr>
          </a:p>
        </p:txBody>
      </p:sp>
    </p:spTree>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169</a:t>
            </a:fld>
            <a:endParaRPr lang="tr-TR">
              <a:solidFill>
                <a:prstClr val="black"/>
              </a:solidFill>
            </a:endParaRPr>
          </a:p>
        </p:txBody>
      </p:sp>
    </p:spTree>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170</a:t>
            </a:fld>
            <a:endParaRPr lang="tr-TR">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18</a:t>
            </a:fld>
            <a:endParaRPr lang="tr-TR">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19</a:t>
            </a:fld>
            <a:endParaRPr lang="tr-TR">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20</a:t>
            </a:fld>
            <a:endParaRPr lang="tr-TR">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3</a:t>
            </a:fld>
            <a:endParaRPr lang="tr-TR">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21</a:t>
            </a:fld>
            <a:endParaRPr lang="tr-TR">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22</a:t>
            </a:fld>
            <a:endParaRPr lang="tr-TR">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23</a:t>
            </a:fld>
            <a:endParaRPr lang="tr-TR">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24</a:t>
            </a:fld>
            <a:endParaRPr lang="tr-TR">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25</a:t>
            </a:fld>
            <a:endParaRPr lang="tr-TR">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26</a:t>
            </a:fld>
            <a:endParaRPr lang="tr-TR">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27</a:t>
            </a:fld>
            <a:endParaRPr lang="tr-TR">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28</a:t>
            </a:fld>
            <a:endParaRPr lang="tr-TR">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29</a:t>
            </a:fld>
            <a:endParaRPr lang="tr-TR">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30</a:t>
            </a:fld>
            <a:endParaRPr lang="tr-TR">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4</a:t>
            </a:fld>
            <a:endParaRPr lang="tr-TR">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31</a:t>
            </a:fld>
            <a:endParaRPr lang="tr-TR">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32</a:t>
            </a:fld>
            <a:endParaRPr lang="tr-TR">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dirty="0"/>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33</a:t>
            </a:fld>
            <a:endParaRPr lang="tr-TR">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34</a:t>
            </a:fld>
            <a:endParaRPr lang="tr-TR">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35</a:t>
            </a:fld>
            <a:endParaRPr lang="tr-TR">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36</a:t>
            </a:fld>
            <a:endParaRPr lang="tr-TR">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37</a:t>
            </a:fld>
            <a:endParaRPr lang="tr-TR">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38</a:t>
            </a:fld>
            <a:endParaRPr lang="tr-TR">
              <a:solidFill>
                <a:prstClr val="black"/>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39</a:t>
            </a:fld>
            <a:endParaRPr lang="tr-TR">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40</a:t>
            </a:fld>
            <a:endParaRPr lang="tr-T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5</a:t>
            </a:fld>
            <a:endParaRPr lang="tr-TR">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41</a:t>
            </a:fld>
            <a:endParaRPr lang="tr-TR">
              <a:solidFill>
                <a:prstClr val="black"/>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42</a:t>
            </a:fld>
            <a:endParaRPr lang="tr-TR">
              <a:solidFill>
                <a:prstClr val="black"/>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43</a:t>
            </a:fld>
            <a:endParaRPr lang="tr-TR">
              <a:solidFill>
                <a:prstClr val="black"/>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44</a:t>
            </a:fld>
            <a:endParaRPr lang="tr-TR">
              <a:solidFill>
                <a:prstClr val="black"/>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45</a:t>
            </a:fld>
            <a:endParaRPr lang="tr-TR">
              <a:solidFill>
                <a:prstClr val="black"/>
              </a:solidFil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46</a:t>
            </a:fld>
            <a:endParaRPr lang="tr-TR">
              <a:solidFill>
                <a:prstClr val="black"/>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47</a:t>
            </a:fld>
            <a:endParaRPr lang="tr-TR">
              <a:solidFill>
                <a:prstClr val="black"/>
              </a:solidFil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48</a:t>
            </a:fld>
            <a:endParaRPr lang="tr-TR">
              <a:solidFill>
                <a:prstClr val="black"/>
              </a:solidFil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49</a:t>
            </a:fld>
            <a:endParaRPr lang="tr-TR">
              <a:solidFill>
                <a:prstClr val="black"/>
              </a:solidFil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50</a:t>
            </a:fld>
            <a:endParaRPr lang="tr-TR">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6</a:t>
            </a:fld>
            <a:endParaRPr lang="tr-TR">
              <a:solidFill>
                <a:prstClr val="black"/>
              </a:solidFill>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51</a:t>
            </a:fld>
            <a:endParaRPr lang="tr-TR">
              <a:solidFill>
                <a:prstClr val="black"/>
              </a:solidFil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52</a:t>
            </a:fld>
            <a:endParaRPr lang="tr-TR">
              <a:solidFill>
                <a:prstClr val="black"/>
              </a:solidFill>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53</a:t>
            </a:fld>
            <a:endParaRPr lang="tr-TR">
              <a:solidFill>
                <a:prstClr val="black"/>
              </a:solidFill>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54</a:t>
            </a:fld>
            <a:endParaRPr lang="tr-TR">
              <a:solidFill>
                <a:prstClr val="black"/>
              </a:solidFill>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55</a:t>
            </a:fld>
            <a:endParaRPr lang="tr-TR">
              <a:solidFill>
                <a:prstClr val="black"/>
              </a:solidFill>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56</a:t>
            </a:fld>
            <a:endParaRPr lang="tr-TR">
              <a:solidFill>
                <a:prstClr val="black"/>
              </a:solidFill>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57</a:t>
            </a:fld>
            <a:endParaRPr lang="tr-TR">
              <a:solidFill>
                <a:prstClr val="black"/>
              </a:solidFill>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58</a:t>
            </a:fld>
            <a:endParaRPr lang="tr-TR">
              <a:solidFill>
                <a:prstClr val="black"/>
              </a:solidFill>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59</a:t>
            </a:fld>
            <a:endParaRPr lang="tr-TR">
              <a:solidFill>
                <a:prstClr val="black"/>
              </a:solidFill>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60</a:t>
            </a:fld>
            <a:endParaRPr lang="tr-TR">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7</a:t>
            </a:fld>
            <a:endParaRPr lang="tr-TR">
              <a:solidFill>
                <a:prstClr val="black"/>
              </a:solidFill>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61</a:t>
            </a:fld>
            <a:endParaRPr lang="tr-TR">
              <a:solidFill>
                <a:prstClr val="black"/>
              </a:solidFill>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62</a:t>
            </a:fld>
            <a:endParaRPr lang="tr-TR">
              <a:solidFill>
                <a:prstClr val="black"/>
              </a:solidFill>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63</a:t>
            </a:fld>
            <a:endParaRPr lang="tr-TR">
              <a:solidFill>
                <a:prstClr val="black"/>
              </a:solidFill>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64</a:t>
            </a:fld>
            <a:endParaRPr lang="tr-TR">
              <a:solidFill>
                <a:prstClr val="black"/>
              </a:solidFill>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65</a:t>
            </a:fld>
            <a:endParaRPr lang="tr-TR">
              <a:solidFill>
                <a:prstClr val="black"/>
              </a:solidFill>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66</a:t>
            </a:fld>
            <a:endParaRPr lang="tr-TR">
              <a:solidFill>
                <a:prstClr val="black"/>
              </a:solidFill>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67</a:t>
            </a:fld>
            <a:endParaRPr lang="tr-TR">
              <a:solidFill>
                <a:prstClr val="black"/>
              </a:solidFill>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68</a:t>
            </a:fld>
            <a:endParaRPr lang="tr-TR">
              <a:solidFill>
                <a:prstClr val="black"/>
              </a:solidFill>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69</a:t>
            </a:fld>
            <a:endParaRPr lang="tr-TR">
              <a:solidFill>
                <a:prstClr val="black"/>
              </a:solidFill>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70</a:t>
            </a:fld>
            <a:endParaRPr lang="tr-TR">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8</a:t>
            </a:fld>
            <a:endParaRPr lang="tr-TR">
              <a:solidFill>
                <a:prstClr val="black"/>
              </a:solidFill>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71</a:t>
            </a:fld>
            <a:endParaRPr lang="tr-TR">
              <a:solidFill>
                <a:prstClr val="black"/>
              </a:solidFill>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72</a:t>
            </a:fld>
            <a:endParaRPr lang="tr-TR">
              <a:solidFill>
                <a:prstClr val="black"/>
              </a:solidFill>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73</a:t>
            </a:fld>
            <a:endParaRPr lang="tr-TR">
              <a:solidFill>
                <a:prstClr val="black"/>
              </a:solidFill>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74</a:t>
            </a:fld>
            <a:endParaRPr lang="tr-TR">
              <a:solidFill>
                <a:prstClr val="black"/>
              </a:solidFill>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75</a:t>
            </a:fld>
            <a:endParaRPr lang="tr-TR">
              <a:solidFill>
                <a:prstClr val="black"/>
              </a:solidFill>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76</a:t>
            </a:fld>
            <a:endParaRPr lang="tr-TR">
              <a:solidFill>
                <a:prstClr val="black"/>
              </a:solidFill>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77</a:t>
            </a:fld>
            <a:endParaRPr lang="tr-TR">
              <a:solidFill>
                <a:prstClr val="black"/>
              </a:solidFill>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78</a:t>
            </a:fld>
            <a:endParaRPr lang="tr-TR">
              <a:solidFill>
                <a:prstClr val="black"/>
              </a:solidFill>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79</a:t>
            </a:fld>
            <a:endParaRPr lang="tr-TR">
              <a:solidFill>
                <a:prstClr val="black"/>
              </a:solidFill>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80</a:t>
            </a:fld>
            <a:endParaRPr lang="tr-TR">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9</a:t>
            </a:fld>
            <a:endParaRPr lang="tr-TR">
              <a:solidFill>
                <a:prstClr val="black"/>
              </a:solidFill>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81</a:t>
            </a:fld>
            <a:endParaRPr lang="tr-TR">
              <a:solidFill>
                <a:prstClr val="black"/>
              </a:solidFill>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82</a:t>
            </a:fld>
            <a:endParaRPr lang="tr-TR">
              <a:solidFill>
                <a:prstClr val="black"/>
              </a:solidFill>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83</a:t>
            </a:fld>
            <a:endParaRPr lang="tr-TR">
              <a:solidFill>
                <a:prstClr val="black"/>
              </a:solidFill>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84</a:t>
            </a:fld>
            <a:endParaRPr lang="tr-TR">
              <a:solidFill>
                <a:prstClr val="black"/>
              </a:solidFill>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85</a:t>
            </a:fld>
            <a:endParaRPr lang="tr-TR">
              <a:solidFill>
                <a:prstClr val="black"/>
              </a:solidFill>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86</a:t>
            </a:fld>
            <a:endParaRPr lang="tr-TR">
              <a:solidFill>
                <a:prstClr val="black"/>
              </a:solidFill>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87</a:t>
            </a:fld>
            <a:endParaRPr lang="tr-TR">
              <a:solidFill>
                <a:prstClr val="black"/>
              </a:solidFill>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88</a:t>
            </a:fld>
            <a:endParaRPr lang="tr-TR">
              <a:solidFill>
                <a:prstClr val="black"/>
              </a:solidFill>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89</a:t>
            </a:fld>
            <a:endParaRPr lang="tr-TR">
              <a:solidFill>
                <a:prstClr val="black"/>
              </a:solidFill>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90</a:t>
            </a:fld>
            <a:endParaRPr lang="tr-TR">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10</a:t>
            </a:fld>
            <a:endParaRPr lang="tr-TR">
              <a:solidFill>
                <a:prstClr val="black"/>
              </a:solidFill>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91</a:t>
            </a:fld>
            <a:endParaRPr lang="tr-TR">
              <a:solidFill>
                <a:prstClr val="black"/>
              </a:solidFill>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92</a:t>
            </a:fld>
            <a:endParaRPr lang="tr-TR">
              <a:solidFill>
                <a:prstClr val="black"/>
              </a:solidFill>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93</a:t>
            </a:fld>
            <a:endParaRPr lang="tr-TR">
              <a:solidFill>
                <a:prstClr val="black"/>
              </a:solidFill>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94</a:t>
            </a:fld>
            <a:endParaRPr lang="tr-TR">
              <a:solidFill>
                <a:prstClr val="black"/>
              </a:solidFill>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95</a:t>
            </a:fld>
            <a:endParaRPr lang="tr-TR">
              <a:solidFill>
                <a:prstClr val="black"/>
              </a:solidFill>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96</a:t>
            </a:fld>
            <a:endParaRPr lang="tr-TR">
              <a:solidFill>
                <a:prstClr val="black"/>
              </a:solidFill>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97</a:t>
            </a:fld>
            <a:endParaRPr lang="tr-TR">
              <a:solidFill>
                <a:prstClr val="black"/>
              </a:solidFill>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98</a:t>
            </a:fld>
            <a:endParaRPr lang="tr-TR">
              <a:solidFill>
                <a:prstClr val="black"/>
              </a:solidFill>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99</a:t>
            </a:fld>
            <a:endParaRPr lang="tr-TR">
              <a:solidFill>
                <a:prstClr val="black"/>
              </a:solidFill>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a:prstGeom prst="rect">
            <a:avLst/>
          </a:prstGeom>
        </p:spPr>
      </p:sp>
      <p:sp>
        <p:nvSpPr>
          <p:cNvPr id="3" name="2 Not Yer Tutucusu"/>
          <p:cNvSpPr>
            <a:spLocks noGrp="1"/>
          </p:cNvSpPr>
          <p:nvPr>
            <p:ph type="body" idx="1"/>
          </p:nvPr>
        </p:nvSpPr>
        <p:spPr>
          <a:xfrm>
            <a:off x="685800" y="4343400"/>
            <a:ext cx="5486400" cy="4114800"/>
          </a:xfrm>
          <a:prstGeom prst="rect">
            <a:avLst/>
          </a:prstGeom>
        </p:spPr>
        <p:txBody>
          <a:bodyPr>
            <a:normAutofit/>
          </a:bodyPr>
          <a:lstStyle/>
          <a:p>
            <a:endParaRPr lang="tr-TR"/>
          </a:p>
        </p:txBody>
      </p:sp>
      <p:sp>
        <p:nvSpPr>
          <p:cNvPr id="4" name="3 Slayt Numarası Yer Tutucusu"/>
          <p:cNvSpPr>
            <a:spLocks noGrp="1"/>
          </p:cNvSpPr>
          <p:nvPr>
            <p:ph type="sldNum" sz="quarter" idx="10"/>
          </p:nvPr>
        </p:nvSpPr>
        <p:spPr>
          <a:xfrm>
            <a:off x="3884613" y="8685213"/>
            <a:ext cx="2971800" cy="457200"/>
          </a:xfrm>
          <a:prstGeom prst="rect">
            <a:avLst/>
          </a:prstGeom>
        </p:spPr>
        <p:txBody>
          <a:bodyPr/>
          <a:lstStyle/>
          <a:p>
            <a:fld id="{833B406F-94C7-4DD6-BBC7-8CAD9BF45001}" type="slidenum">
              <a:rPr lang="tr-TR" smtClean="0">
                <a:solidFill>
                  <a:prstClr val="black"/>
                </a:solidFill>
              </a:rPr>
              <a:pPr/>
              <a:t>100</a:t>
            </a:fld>
            <a:endParaRPr lang="tr-T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mailto:bilecik@icisleri.gov.tr" TargetMode="External"/><Relationship Id="rId2" Type="http://schemas.openxmlformats.org/officeDocument/2006/relationships/hyperlink" Target="mailto:bilecikmem@meb.gov.tr"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19"/>
            <a:ext cx="7772400" cy="110251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B521435-E466-4B06-8752-6C0C7E0DBB09}" type="datetimeFigureOut">
              <a:rPr lang="tr-TR" smtClean="0"/>
              <a:pPr/>
              <a:t>14.04.2017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F88E30-EFFD-4745-91E2-211B23D76A0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B521435-E466-4B06-8752-6C0C7E0DBB09}" type="datetimeFigureOut">
              <a:rPr lang="tr-TR" smtClean="0"/>
              <a:pPr/>
              <a:t>14.04.2017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F88E30-EFFD-4745-91E2-211B23D76A0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154781"/>
            <a:ext cx="2057400" cy="3290888"/>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154781"/>
            <a:ext cx="6019800" cy="329088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B521435-E466-4B06-8752-6C0C7E0DBB09}" type="datetimeFigureOut">
              <a:rPr lang="tr-TR" smtClean="0"/>
              <a:pPr/>
              <a:t>14.04.2017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F88E30-EFFD-4745-91E2-211B23D76A0C}"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5" name="5 Altbilgi Yer Tutucusu"/>
          <p:cNvSpPr txBox="1">
            <a:spLocks/>
          </p:cNvSpPr>
          <p:nvPr userDrawn="1"/>
        </p:nvSpPr>
        <p:spPr>
          <a:xfrm>
            <a:off x="395536" y="4227934"/>
            <a:ext cx="4320000" cy="915566"/>
          </a:xfrm>
          <a:prstGeom prst="rect">
            <a:avLst/>
          </a:prstGeom>
        </p:spPr>
        <p:txBody>
          <a:bodyPr vert="horz" lIns="91433" tIns="45716" rIns="91433" bIns="45716" rtlCol="0" anchor="b"/>
          <a:lstStyle>
            <a:lvl1pPr algn="l">
              <a:defRPr sz="1200">
                <a:latin typeface="Arial" pitchFamily="34" charset="0"/>
                <a:cs typeface="Arial" pitchFamily="34" charset="0"/>
              </a:defRPr>
            </a:lvl1pPr>
          </a:lstStyle>
          <a:p>
            <a:pPr defTabSz="914330"/>
            <a:r>
              <a:rPr lang="en-US" sz="800" dirty="0" err="1" smtClean="0">
                <a:solidFill>
                  <a:prstClr val="black">
                    <a:tint val="75000"/>
                  </a:prstClr>
                </a:solidFill>
              </a:rPr>
              <a:t>İlk</a:t>
            </a:r>
            <a:r>
              <a:rPr lang="en-US" sz="800" dirty="0" smtClean="0">
                <a:solidFill>
                  <a:prstClr val="black">
                    <a:tint val="75000"/>
                  </a:prstClr>
                </a:solidFill>
              </a:rPr>
              <a:t> </a:t>
            </a:r>
            <a:r>
              <a:rPr lang="en-US" sz="800" dirty="0" err="1" smtClean="0">
                <a:solidFill>
                  <a:prstClr val="black">
                    <a:tint val="75000"/>
                  </a:prstClr>
                </a:solidFill>
              </a:rPr>
              <a:t>Müracaat</a:t>
            </a:r>
            <a:r>
              <a:rPr lang="en-US" sz="800" dirty="0" smtClean="0">
                <a:solidFill>
                  <a:prstClr val="black">
                    <a:tint val="75000"/>
                  </a:prstClr>
                </a:solidFill>
              </a:rPr>
              <a:t> </a:t>
            </a:r>
            <a:r>
              <a:rPr lang="en-US" sz="800" dirty="0" err="1" smtClean="0">
                <a:solidFill>
                  <a:prstClr val="black">
                    <a:tint val="75000"/>
                  </a:prstClr>
                </a:solidFill>
              </a:rPr>
              <a:t>Yeri</a:t>
            </a:r>
            <a:r>
              <a:rPr lang="en-US" sz="800" dirty="0" smtClean="0">
                <a:solidFill>
                  <a:prstClr val="black">
                    <a:tint val="75000"/>
                  </a:prstClr>
                </a:solidFill>
              </a:rPr>
              <a:t> </a:t>
            </a:r>
            <a:r>
              <a:rPr lang="tr-TR" sz="800" dirty="0" smtClean="0">
                <a:solidFill>
                  <a:prstClr val="black">
                    <a:tint val="75000"/>
                  </a:prstClr>
                </a:solidFill>
              </a:rPr>
              <a:t>: </a:t>
            </a:r>
            <a:r>
              <a:rPr lang="en-US" sz="800" dirty="0" err="1" smtClean="0">
                <a:solidFill>
                  <a:prstClr val="black">
                    <a:tint val="75000"/>
                  </a:prstClr>
                </a:solidFill>
              </a:rPr>
              <a:t>İl</a:t>
            </a:r>
            <a:r>
              <a:rPr lang="en-US" sz="800" dirty="0" smtClean="0">
                <a:solidFill>
                  <a:prstClr val="black">
                    <a:tint val="75000"/>
                  </a:prstClr>
                </a:solidFill>
              </a:rPr>
              <a:t> </a:t>
            </a:r>
            <a:r>
              <a:rPr lang="en-US" sz="800" dirty="0" err="1" smtClean="0">
                <a:solidFill>
                  <a:prstClr val="black">
                    <a:tint val="75000"/>
                  </a:prstClr>
                </a:solidFill>
              </a:rPr>
              <a:t>Milli</a:t>
            </a:r>
            <a:r>
              <a:rPr lang="en-US" sz="800" dirty="0" smtClean="0">
                <a:solidFill>
                  <a:prstClr val="black">
                    <a:tint val="75000"/>
                  </a:prstClr>
                </a:solidFill>
              </a:rPr>
              <a:t> </a:t>
            </a:r>
            <a:r>
              <a:rPr lang="en-US" sz="800" dirty="0" err="1" smtClean="0">
                <a:solidFill>
                  <a:prstClr val="black">
                    <a:tint val="75000"/>
                  </a:prstClr>
                </a:solidFill>
              </a:rPr>
              <a:t>Eğitim</a:t>
            </a:r>
            <a:r>
              <a:rPr lang="en-US" sz="800" dirty="0" smtClean="0">
                <a:solidFill>
                  <a:prstClr val="black">
                    <a:tint val="75000"/>
                  </a:prstClr>
                </a:solidFill>
              </a:rPr>
              <a:t> </a:t>
            </a:r>
            <a:r>
              <a:rPr lang="en-US" sz="800" dirty="0" err="1" smtClean="0">
                <a:solidFill>
                  <a:prstClr val="black">
                    <a:tint val="75000"/>
                  </a:prstClr>
                </a:solidFill>
              </a:rPr>
              <a:t>Müdürlüğü</a:t>
            </a:r>
            <a:endParaRPr lang="tr-TR" sz="800" dirty="0" smtClean="0">
              <a:solidFill>
                <a:prstClr val="black">
                  <a:tint val="75000"/>
                </a:prstClr>
              </a:solidFill>
            </a:endParaRPr>
          </a:p>
          <a:p>
            <a:pPr defTabSz="914330"/>
            <a:r>
              <a:rPr lang="en-US" sz="800" dirty="0" err="1" smtClean="0">
                <a:solidFill>
                  <a:prstClr val="black">
                    <a:tint val="75000"/>
                  </a:prstClr>
                </a:solidFill>
              </a:rPr>
              <a:t>İsim</a:t>
            </a:r>
            <a:r>
              <a:rPr lang="tr-TR" sz="800" dirty="0" smtClean="0">
                <a:solidFill>
                  <a:prstClr val="black">
                    <a:tint val="75000"/>
                  </a:prstClr>
                </a:solidFill>
              </a:rPr>
              <a:t>                     </a:t>
            </a:r>
            <a:r>
              <a:rPr lang="en-US" sz="800" dirty="0" smtClean="0">
                <a:solidFill>
                  <a:prstClr val="black">
                    <a:tint val="75000"/>
                  </a:prstClr>
                </a:solidFill>
              </a:rPr>
              <a:t>: </a:t>
            </a:r>
            <a:r>
              <a:rPr lang="en-US" sz="800" dirty="0" err="1" smtClean="0">
                <a:solidFill>
                  <a:prstClr val="black">
                    <a:tint val="75000"/>
                  </a:prstClr>
                </a:solidFill>
              </a:rPr>
              <a:t>Fazilet</a:t>
            </a:r>
            <a:r>
              <a:rPr lang="en-US" sz="800" dirty="0" smtClean="0">
                <a:solidFill>
                  <a:prstClr val="black">
                    <a:tint val="75000"/>
                  </a:prstClr>
                </a:solidFill>
              </a:rPr>
              <a:t> DURMUŞ</a:t>
            </a:r>
            <a:endParaRPr lang="tr-TR" sz="800" dirty="0" smtClean="0">
              <a:solidFill>
                <a:prstClr val="black">
                  <a:tint val="75000"/>
                </a:prstClr>
              </a:solidFill>
            </a:endParaRPr>
          </a:p>
          <a:p>
            <a:pPr defTabSz="914330"/>
            <a:r>
              <a:rPr lang="en-US" sz="800" dirty="0" err="1" smtClean="0">
                <a:solidFill>
                  <a:prstClr val="black">
                    <a:tint val="75000"/>
                  </a:prstClr>
                </a:solidFill>
                <a:ea typeface="Arial"/>
              </a:rPr>
              <a:t>Unvan</a:t>
            </a:r>
            <a:r>
              <a:rPr lang="tr-TR" sz="800" dirty="0" smtClean="0">
                <a:solidFill>
                  <a:prstClr val="black">
                    <a:tint val="75000"/>
                  </a:prstClr>
                </a:solidFill>
                <a:ea typeface="Arial"/>
              </a:rPr>
              <a:t>                 </a:t>
            </a:r>
            <a:r>
              <a:rPr lang="en-US" sz="800" dirty="0" smtClean="0">
                <a:solidFill>
                  <a:prstClr val="black">
                    <a:tint val="75000"/>
                  </a:prstClr>
                </a:solidFill>
                <a:ea typeface="Arial"/>
              </a:rPr>
              <a:t>: </a:t>
            </a:r>
            <a:r>
              <a:rPr lang="tr-TR" sz="800" dirty="0" smtClean="0">
                <a:solidFill>
                  <a:prstClr val="black">
                    <a:tint val="75000"/>
                  </a:prstClr>
                </a:solidFill>
                <a:ea typeface="Arial"/>
              </a:rPr>
              <a:t>İ</a:t>
            </a:r>
            <a:r>
              <a:rPr lang="en-US" sz="800" dirty="0" smtClean="0">
                <a:solidFill>
                  <a:prstClr val="black">
                    <a:tint val="75000"/>
                  </a:prstClr>
                </a:solidFill>
                <a:ea typeface="Arial"/>
              </a:rPr>
              <a:t>l</a:t>
            </a:r>
            <a:r>
              <a:rPr lang="en-US" sz="800" spc="30" dirty="0" smtClean="0">
                <a:solidFill>
                  <a:prstClr val="black">
                    <a:tint val="75000"/>
                  </a:prstClr>
                </a:solidFill>
                <a:ea typeface="Arial"/>
              </a:rPr>
              <a:t> </a:t>
            </a:r>
            <a:r>
              <a:rPr lang="en-US" sz="800" dirty="0" err="1" smtClean="0">
                <a:solidFill>
                  <a:prstClr val="black">
                    <a:tint val="75000"/>
                  </a:prstClr>
                </a:solidFill>
                <a:ea typeface="Arial"/>
              </a:rPr>
              <a:t>Milli</a:t>
            </a:r>
            <a:r>
              <a:rPr lang="en-US" sz="800" spc="70" dirty="0" smtClean="0">
                <a:solidFill>
                  <a:prstClr val="black">
                    <a:tint val="75000"/>
                  </a:prstClr>
                </a:solidFill>
                <a:ea typeface="Arial"/>
              </a:rPr>
              <a:t> </a:t>
            </a:r>
            <a:r>
              <a:rPr lang="en-US" sz="800" dirty="0" err="1" smtClean="0">
                <a:solidFill>
                  <a:prstClr val="black">
                    <a:tint val="75000"/>
                  </a:prstClr>
                </a:solidFill>
                <a:ea typeface="Arial"/>
              </a:rPr>
              <a:t>Eğitim</a:t>
            </a:r>
            <a:r>
              <a:rPr lang="en-US" sz="800" spc="110" dirty="0" smtClean="0">
                <a:solidFill>
                  <a:prstClr val="black">
                    <a:tint val="75000"/>
                  </a:prstClr>
                </a:solidFill>
                <a:ea typeface="Arial"/>
              </a:rPr>
              <a:t> </a:t>
            </a:r>
            <a:r>
              <a:rPr lang="en-US" sz="800" dirty="0" err="1" smtClean="0">
                <a:solidFill>
                  <a:prstClr val="black">
                    <a:tint val="75000"/>
                  </a:prstClr>
                </a:solidFill>
                <a:ea typeface="Arial"/>
              </a:rPr>
              <a:t>Müdürü</a:t>
            </a:r>
            <a:endParaRPr lang="tr-TR" sz="800" dirty="0" smtClean="0">
              <a:solidFill>
                <a:prstClr val="black">
                  <a:tint val="75000"/>
                </a:prstClr>
              </a:solidFill>
              <a:ea typeface="Arial"/>
            </a:endParaRPr>
          </a:p>
          <a:p>
            <a:pPr defTabSz="914330"/>
            <a:r>
              <a:rPr lang="en-US" sz="800" dirty="0" err="1" smtClean="0">
                <a:solidFill>
                  <a:prstClr val="black">
                    <a:tint val="75000"/>
                  </a:prstClr>
                </a:solidFill>
              </a:rPr>
              <a:t>Adres</a:t>
            </a:r>
            <a:r>
              <a:rPr lang="tr-TR" sz="800" dirty="0" smtClean="0">
                <a:solidFill>
                  <a:prstClr val="black">
                    <a:tint val="75000"/>
                  </a:prstClr>
                </a:solidFill>
              </a:rPr>
              <a:t>                  </a:t>
            </a:r>
            <a:r>
              <a:rPr lang="en-US" sz="800" dirty="0" smtClean="0">
                <a:solidFill>
                  <a:prstClr val="black">
                    <a:tint val="75000"/>
                  </a:prstClr>
                </a:solidFill>
              </a:rPr>
              <a:t>: </a:t>
            </a:r>
            <a:r>
              <a:rPr lang="en-US" sz="800" dirty="0" err="1" smtClean="0">
                <a:solidFill>
                  <a:prstClr val="black">
                    <a:tint val="75000"/>
                  </a:prstClr>
                </a:solidFill>
              </a:rPr>
              <a:t>Bilecik</a:t>
            </a:r>
            <a:r>
              <a:rPr lang="en-US" sz="800" dirty="0" smtClean="0">
                <a:solidFill>
                  <a:prstClr val="black">
                    <a:tint val="75000"/>
                  </a:prstClr>
                </a:solidFill>
              </a:rPr>
              <a:t> </a:t>
            </a:r>
            <a:r>
              <a:rPr lang="en-US" sz="800" dirty="0" err="1" smtClean="0">
                <a:solidFill>
                  <a:prstClr val="black">
                    <a:tint val="75000"/>
                  </a:prstClr>
                </a:solidFill>
              </a:rPr>
              <a:t>Valiliği</a:t>
            </a:r>
            <a:r>
              <a:rPr lang="en-US" sz="800" dirty="0" smtClean="0">
                <a:solidFill>
                  <a:prstClr val="black">
                    <a:tint val="75000"/>
                  </a:prstClr>
                </a:solidFill>
              </a:rPr>
              <a:t> </a:t>
            </a:r>
            <a:r>
              <a:rPr lang="en-US" sz="800" dirty="0" err="1" smtClean="0">
                <a:solidFill>
                  <a:prstClr val="black">
                    <a:tint val="75000"/>
                  </a:prstClr>
                </a:solidFill>
              </a:rPr>
              <a:t>Hükümet</a:t>
            </a:r>
            <a:r>
              <a:rPr lang="en-US" sz="800" dirty="0" smtClean="0">
                <a:solidFill>
                  <a:prstClr val="black">
                    <a:tint val="75000"/>
                  </a:prstClr>
                </a:solidFill>
              </a:rPr>
              <a:t> </a:t>
            </a:r>
            <a:r>
              <a:rPr lang="en-US" sz="800" dirty="0" err="1" smtClean="0">
                <a:solidFill>
                  <a:prstClr val="black">
                    <a:tint val="75000"/>
                  </a:prstClr>
                </a:solidFill>
              </a:rPr>
              <a:t>Binası</a:t>
            </a:r>
            <a:r>
              <a:rPr lang="tr-TR" sz="800" dirty="0" smtClean="0">
                <a:solidFill>
                  <a:prstClr val="black">
                    <a:tint val="75000"/>
                  </a:prstClr>
                </a:solidFill>
              </a:rPr>
              <a:t> </a:t>
            </a:r>
            <a:r>
              <a:rPr lang="en-US" sz="800" dirty="0" err="1" smtClean="0">
                <a:solidFill>
                  <a:prstClr val="black">
                    <a:tint val="75000"/>
                  </a:prstClr>
                </a:solidFill>
              </a:rPr>
              <a:t>Merkez</a:t>
            </a:r>
            <a:r>
              <a:rPr lang="en-US" sz="800" dirty="0" smtClean="0">
                <a:solidFill>
                  <a:prstClr val="black">
                    <a:tint val="75000"/>
                  </a:prstClr>
                </a:solidFill>
              </a:rPr>
              <a:t>/BİLECİK</a:t>
            </a:r>
            <a:endParaRPr lang="tr-TR" sz="800" dirty="0" smtClean="0">
              <a:solidFill>
                <a:prstClr val="black">
                  <a:tint val="75000"/>
                </a:prstClr>
              </a:solidFill>
            </a:endParaRPr>
          </a:p>
          <a:p>
            <a:pPr defTabSz="914330"/>
            <a:r>
              <a:rPr lang="tr-TR" sz="800" dirty="0" smtClean="0">
                <a:solidFill>
                  <a:prstClr val="black">
                    <a:tint val="75000"/>
                  </a:prstClr>
                </a:solidFill>
              </a:rPr>
              <a:t>Telefon               </a:t>
            </a:r>
            <a:r>
              <a:rPr lang="en-US" sz="800" dirty="0" smtClean="0">
                <a:solidFill>
                  <a:prstClr val="black">
                    <a:tint val="75000"/>
                  </a:prstClr>
                </a:solidFill>
              </a:rPr>
              <a:t>:</a:t>
            </a:r>
            <a:r>
              <a:rPr lang="tr-TR" sz="800" dirty="0" smtClean="0">
                <a:solidFill>
                  <a:prstClr val="black">
                    <a:tint val="75000"/>
                  </a:prstClr>
                </a:solidFill>
              </a:rPr>
              <a:t> </a:t>
            </a:r>
            <a:r>
              <a:rPr lang="en-US" sz="800" dirty="0" smtClean="0">
                <a:solidFill>
                  <a:prstClr val="black">
                    <a:tint val="75000"/>
                  </a:prstClr>
                </a:solidFill>
              </a:rPr>
              <a:t>(0228) 212 14 86</a:t>
            </a:r>
            <a:endParaRPr lang="tr-TR" sz="800" dirty="0" smtClean="0">
              <a:solidFill>
                <a:prstClr val="black">
                  <a:tint val="75000"/>
                </a:prstClr>
              </a:solidFill>
            </a:endParaRPr>
          </a:p>
          <a:p>
            <a:pPr defTabSz="914330"/>
            <a:r>
              <a:rPr lang="tr-TR" sz="800" dirty="0" err="1" smtClean="0">
                <a:solidFill>
                  <a:prstClr val="black">
                    <a:tint val="75000"/>
                  </a:prstClr>
                </a:solidFill>
              </a:rPr>
              <a:t>Fax</a:t>
            </a:r>
            <a:r>
              <a:rPr lang="tr-TR" sz="800" dirty="0" smtClean="0">
                <a:solidFill>
                  <a:prstClr val="black">
                    <a:tint val="75000"/>
                  </a:prstClr>
                </a:solidFill>
              </a:rPr>
              <a:t>:                    : </a:t>
            </a:r>
            <a:r>
              <a:rPr lang="en-US" sz="800" dirty="0" smtClean="0">
                <a:solidFill>
                  <a:prstClr val="black">
                    <a:tint val="75000"/>
                  </a:prstClr>
                </a:solidFill>
              </a:rPr>
              <a:t>(0228) 212 39 50 </a:t>
            </a:r>
            <a:endParaRPr lang="tr-TR" sz="800" dirty="0" smtClean="0">
              <a:solidFill>
                <a:prstClr val="black">
                  <a:tint val="75000"/>
                </a:prstClr>
              </a:solidFill>
            </a:endParaRPr>
          </a:p>
          <a:p>
            <a:pPr defTabSz="914330"/>
            <a:r>
              <a:rPr lang="en-US" sz="800" dirty="0" smtClean="0">
                <a:solidFill>
                  <a:prstClr val="black">
                    <a:tint val="75000"/>
                  </a:prstClr>
                </a:solidFill>
              </a:rPr>
              <a:t>E-Posta:</a:t>
            </a:r>
            <a:r>
              <a:rPr lang="tr-TR" sz="800" dirty="0" smtClean="0">
                <a:solidFill>
                  <a:prstClr val="black">
                    <a:tint val="75000"/>
                  </a:prstClr>
                </a:solidFill>
              </a:rPr>
              <a:t>             :</a:t>
            </a:r>
            <a:r>
              <a:rPr lang="en-US" sz="800" dirty="0" smtClean="0">
                <a:solidFill>
                  <a:prstClr val="black">
                    <a:tint val="75000"/>
                  </a:prstClr>
                </a:solidFill>
              </a:rPr>
              <a:t> </a:t>
            </a:r>
            <a:r>
              <a:rPr lang="tr-TR" sz="800" dirty="0" smtClean="0">
                <a:solidFill>
                  <a:prstClr val="black">
                    <a:tint val="75000"/>
                  </a:prstClr>
                </a:solidFill>
              </a:rPr>
              <a:t> </a:t>
            </a:r>
            <a:r>
              <a:rPr lang="en-US" sz="800" dirty="0" smtClean="0">
                <a:solidFill>
                  <a:prstClr val="black">
                    <a:tint val="75000"/>
                  </a:prstClr>
                </a:solidFill>
                <a:hlinkClick r:id="rId2"/>
              </a:rPr>
              <a:t>bilecikmem@meb.gov.tr</a:t>
            </a:r>
            <a:endParaRPr lang="tr-TR" sz="800" dirty="0" smtClean="0">
              <a:solidFill>
                <a:prstClr val="black">
                  <a:tint val="75000"/>
                </a:prstClr>
              </a:solidFill>
            </a:endParaRPr>
          </a:p>
        </p:txBody>
      </p:sp>
      <p:sp>
        <p:nvSpPr>
          <p:cNvPr id="7" name="5 Altbilgi Yer Tutucusu"/>
          <p:cNvSpPr txBox="1">
            <a:spLocks/>
          </p:cNvSpPr>
          <p:nvPr userDrawn="1"/>
        </p:nvSpPr>
        <p:spPr>
          <a:xfrm>
            <a:off x="4068424" y="4240723"/>
            <a:ext cx="4320000" cy="915566"/>
          </a:xfrm>
          <a:prstGeom prst="rect">
            <a:avLst/>
          </a:prstGeom>
        </p:spPr>
        <p:txBody>
          <a:bodyPr vert="horz" lIns="91433" tIns="45716" rIns="91433" bIns="45716" rtlCol="0" anchor="b"/>
          <a:lstStyle>
            <a:lvl1pPr algn="l">
              <a:defRPr sz="1200">
                <a:latin typeface="Arial" pitchFamily="34" charset="0"/>
                <a:cs typeface="Arial" pitchFamily="34" charset="0"/>
              </a:defRPr>
            </a:lvl1pPr>
          </a:lstStyle>
          <a:p>
            <a:pPr defTabSz="914330"/>
            <a:r>
              <a:rPr lang="en-US" sz="800" dirty="0" err="1" smtClean="0">
                <a:solidFill>
                  <a:prstClr val="black">
                    <a:tint val="75000"/>
                  </a:prstClr>
                </a:solidFill>
              </a:rPr>
              <a:t>İlk</a:t>
            </a:r>
            <a:r>
              <a:rPr lang="en-US" sz="800" dirty="0" smtClean="0">
                <a:solidFill>
                  <a:prstClr val="black">
                    <a:tint val="75000"/>
                  </a:prstClr>
                </a:solidFill>
              </a:rPr>
              <a:t> </a:t>
            </a:r>
            <a:r>
              <a:rPr lang="en-US" sz="800" dirty="0" err="1" smtClean="0">
                <a:solidFill>
                  <a:prstClr val="black">
                    <a:tint val="75000"/>
                  </a:prstClr>
                </a:solidFill>
              </a:rPr>
              <a:t>Müracaat</a:t>
            </a:r>
            <a:r>
              <a:rPr lang="en-US" sz="800" dirty="0" smtClean="0">
                <a:solidFill>
                  <a:prstClr val="black">
                    <a:tint val="75000"/>
                  </a:prstClr>
                </a:solidFill>
              </a:rPr>
              <a:t> </a:t>
            </a:r>
            <a:r>
              <a:rPr lang="en-US" sz="800" dirty="0" err="1" smtClean="0">
                <a:solidFill>
                  <a:prstClr val="black">
                    <a:tint val="75000"/>
                  </a:prstClr>
                </a:solidFill>
              </a:rPr>
              <a:t>Yeri</a:t>
            </a:r>
            <a:r>
              <a:rPr lang="en-US" sz="800" dirty="0" smtClean="0">
                <a:solidFill>
                  <a:prstClr val="black">
                    <a:tint val="75000"/>
                  </a:prstClr>
                </a:solidFill>
              </a:rPr>
              <a:t> </a:t>
            </a:r>
            <a:r>
              <a:rPr lang="tr-TR" sz="800" dirty="0" smtClean="0">
                <a:solidFill>
                  <a:prstClr val="black">
                    <a:tint val="75000"/>
                  </a:prstClr>
                </a:solidFill>
              </a:rPr>
              <a:t>: </a:t>
            </a:r>
            <a:r>
              <a:rPr lang="en-US" sz="800" dirty="0" err="1" smtClean="0">
                <a:solidFill>
                  <a:prstClr val="black">
                    <a:tint val="75000"/>
                  </a:prstClr>
                </a:solidFill>
              </a:rPr>
              <a:t>Bilecik</a:t>
            </a:r>
            <a:r>
              <a:rPr lang="en-US" sz="800" dirty="0" smtClean="0">
                <a:solidFill>
                  <a:prstClr val="black">
                    <a:tint val="75000"/>
                  </a:prstClr>
                </a:solidFill>
              </a:rPr>
              <a:t> </a:t>
            </a:r>
            <a:r>
              <a:rPr lang="en-US" sz="800" dirty="0" err="1" smtClean="0">
                <a:solidFill>
                  <a:prstClr val="black">
                    <a:tint val="75000"/>
                  </a:prstClr>
                </a:solidFill>
              </a:rPr>
              <a:t>Valiliği</a:t>
            </a:r>
            <a:endParaRPr lang="tr-TR" sz="800" dirty="0" smtClean="0">
              <a:solidFill>
                <a:prstClr val="black">
                  <a:tint val="75000"/>
                </a:prstClr>
              </a:solidFill>
            </a:endParaRPr>
          </a:p>
          <a:p>
            <a:pPr defTabSz="914330"/>
            <a:r>
              <a:rPr lang="en-US" sz="800" dirty="0" err="1" smtClean="0">
                <a:solidFill>
                  <a:prstClr val="black">
                    <a:tint val="75000"/>
                  </a:prstClr>
                </a:solidFill>
              </a:rPr>
              <a:t>İsim</a:t>
            </a:r>
            <a:r>
              <a:rPr lang="tr-TR" sz="800" dirty="0" smtClean="0">
                <a:solidFill>
                  <a:prstClr val="black">
                    <a:tint val="75000"/>
                  </a:prstClr>
                </a:solidFill>
              </a:rPr>
              <a:t>                     </a:t>
            </a:r>
            <a:r>
              <a:rPr lang="en-US" sz="800" dirty="0" smtClean="0">
                <a:solidFill>
                  <a:prstClr val="black">
                    <a:tint val="75000"/>
                  </a:prstClr>
                </a:solidFill>
              </a:rPr>
              <a:t>: </a:t>
            </a:r>
            <a:r>
              <a:rPr lang="en-US" sz="800" dirty="0" smtClean="0">
                <a:solidFill>
                  <a:prstClr val="black">
                    <a:tint val="75000"/>
                  </a:prstClr>
                </a:solidFill>
              </a:rPr>
              <a:t>Mustafa </a:t>
            </a:r>
            <a:r>
              <a:rPr lang="en-US" sz="800" dirty="0" err="1" smtClean="0">
                <a:solidFill>
                  <a:prstClr val="black">
                    <a:tint val="75000"/>
                  </a:prstClr>
                </a:solidFill>
              </a:rPr>
              <a:t>Kemal</a:t>
            </a:r>
            <a:r>
              <a:rPr lang="en-US" sz="800" dirty="0" smtClean="0">
                <a:solidFill>
                  <a:prstClr val="black">
                    <a:tint val="75000"/>
                  </a:prstClr>
                </a:solidFill>
              </a:rPr>
              <a:t> ÖZGÜN</a:t>
            </a:r>
            <a:endParaRPr lang="tr-TR" sz="800" dirty="0" smtClean="0">
              <a:solidFill>
                <a:prstClr val="black">
                  <a:tint val="75000"/>
                </a:prstClr>
              </a:solidFill>
            </a:endParaRPr>
          </a:p>
          <a:p>
            <a:pPr defTabSz="914330"/>
            <a:r>
              <a:rPr lang="en-US" sz="800" dirty="0" err="1" smtClean="0">
                <a:solidFill>
                  <a:prstClr val="black">
                    <a:tint val="75000"/>
                  </a:prstClr>
                </a:solidFill>
                <a:ea typeface="Arial"/>
              </a:rPr>
              <a:t>Unvan</a:t>
            </a:r>
            <a:r>
              <a:rPr lang="tr-TR" sz="800" dirty="0" smtClean="0">
                <a:solidFill>
                  <a:prstClr val="black">
                    <a:tint val="75000"/>
                  </a:prstClr>
                </a:solidFill>
                <a:ea typeface="Arial"/>
              </a:rPr>
              <a:t>                 </a:t>
            </a:r>
            <a:r>
              <a:rPr lang="en-US" sz="800" dirty="0" smtClean="0">
                <a:solidFill>
                  <a:prstClr val="black">
                    <a:tint val="75000"/>
                  </a:prstClr>
                </a:solidFill>
                <a:ea typeface="Arial"/>
              </a:rPr>
              <a:t>: </a:t>
            </a:r>
            <a:r>
              <a:rPr lang="tr-TR" sz="800" dirty="0" smtClean="0">
                <a:solidFill>
                  <a:prstClr val="black">
                    <a:tint val="75000"/>
                  </a:prstClr>
                </a:solidFill>
                <a:ea typeface="Arial"/>
              </a:rPr>
              <a:t>Vali Yardımcısı V.</a:t>
            </a:r>
            <a:endParaRPr lang="tr-TR" sz="800" dirty="0" smtClean="0">
              <a:solidFill>
                <a:prstClr val="black">
                  <a:tint val="75000"/>
                </a:prstClr>
              </a:solidFill>
              <a:ea typeface="Arial"/>
            </a:endParaRPr>
          </a:p>
          <a:p>
            <a:pPr defTabSz="914330"/>
            <a:r>
              <a:rPr lang="en-US" sz="800" dirty="0" err="1" smtClean="0">
                <a:solidFill>
                  <a:prstClr val="black">
                    <a:tint val="75000"/>
                  </a:prstClr>
                </a:solidFill>
              </a:rPr>
              <a:t>Adres</a:t>
            </a:r>
            <a:r>
              <a:rPr lang="tr-TR" sz="800" dirty="0" smtClean="0">
                <a:solidFill>
                  <a:prstClr val="black">
                    <a:tint val="75000"/>
                  </a:prstClr>
                </a:solidFill>
              </a:rPr>
              <a:t>                  </a:t>
            </a:r>
            <a:r>
              <a:rPr lang="en-US" sz="800" dirty="0" smtClean="0">
                <a:solidFill>
                  <a:prstClr val="black">
                    <a:tint val="75000"/>
                  </a:prstClr>
                </a:solidFill>
              </a:rPr>
              <a:t>: </a:t>
            </a:r>
            <a:r>
              <a:rPr lang="en-US" sz="800" dirty="0" err="1" smtClean="0">
                <a:solidFill>
                  <a:prstClr val="black">
                    <a:tint val="75000"/>
                  </a:prstClr>
                </a:solidFill>
              </a:rPr>
              <a:t>Bilecik</a:t>
            </a:r>
            <a:r>
              <a:rPr lang="en-US" sz="800" dirty="0" smtClean="0">
                <a:solidFill>
                  <a:prstClr val="black">
                    <a:tint val="75000"/>
                  </a:prstClr>
                </a:solidFill>
              </a:rPr>
              <a:t> </a:t>
            </a:r>
            <a:r>
              <a:rPr lang="en-US" sz="800" dirty="0" err="1" smtClean="0">
                <a:solidFill>
                  <a:prstClr val="black">
                    <a:tint val="75000"/>
                  </a:prstClr>
                </a:solidFill>
              </a:rPr>
              <a:t>Valiliği</a:t>
            </a:r>
            <a:r>
              <a:rPr lang="en-US" sz="800" dirty="0" smtClean="0">
                <a:solidFill>
                  <a:prstClr val="black">
                    <a:tint val="75000"/>
                  </a:prstClr>
                </a:solidFill>
              </a:rPr>
              <a:t> </a:t>
            </a:r>
            <a:r>
              <a:rPr lang="en-US" sz="800" dirty="0" err="1" smtClean="0">
                <a:solidFill>
                  <a:prstClr val="black">
                    <a:tint val="75000"/>
                  </a:prstClr>
                </a:solidFill>
              </a:rPr>
              <a:t>Hükümet</a:t>
            </a:r>
            <a:r>
              <a:rPr lang="en-US" sz="800" dirty="0" smtClean="0">
                <a:solidFill>
                  <a:prstClr val="black">
                    <a:tint val="75000"/>
                  </a:prstClr>
                </a:solidFill>
              </a:rPr>
              <a:t> </a:t>
            </a:r>
            <a:r>
              <a:rPr lang="en-US" sz="800" dirty="0" err="1" smtClean="0">
                <a:solidFill>
                  <a:prstClr val="black">
                    <a:tint val="75000"/>
                  </a:prstClr>
                </a:solidFill>
              </a:rPr>
              <a:t>Konağı</a:t>
            </a:r>
            <a:r>
              <a:rPr lang="en-US" sz="800" dirty="0" smtClean="0">
                <a:solidFill>
                  <a:prstClr val="black">
                    <a:tint val="75000"/>
                  </a:prstClr>
                </a:solidFill>
              </a:rPr>
              <a:t> No:25 BİLECİK</a:t>
            </a:r>
            <a:endParaRPr lang="tr-TR" sz="800" dirty="0" smtClean="0">
              <a:solidFill>
                <a:prstClr val="black">
                  <a:tint val="75000"/>
                </a:prstClr>
              </a:solidFill>
            </a:endParaRPr>
          </a:p>
          <a:p>
            <a:pPr defTabSz="914330"/>
            <a:r>
              <a:rPr lang="tr-TR" sz="800" dirty="0" smtClean="0">
                <a:solidFill>
                  <a:prstClr val="black">
                    <a:tint val="75000"/>
                  </a:prstClr>
                </a:solidFill>
              </a:rPr>
              <a:t>Telefon               </a:t>
            </a:r>
            <a:r>
              <a:rPr lang="en-US" sz="800" dirty="0" smtClean="0">
                <a:solidFill>
                  <a:prstClr val="black">
                    <a:tint val="75000"/>
                  </a:prstClr>
                </a:solidFill>
              </a:rPr>
              <a:t>:</a:t>
            </a:r>
            <a:r>
              <a:rPr lang="tr-TR" sz="800" dirty="0" smtClean="0">
                <a:solidFill>
                  <a:prstClr val="black">
                    <a:tint val="75000"/>
                  </a:prstClr>
                </a:solidFill>
              </a:rPr>
              <a:t> </a:t>
            </a:r>
            <a:r>
              <a:rPr lang="en-US" sz="800" dirty="0" smtClean="0">
                <a:solidFill>
                  <a:prstClr val="black">
                    <a:tint val="75000"/>
                  </a:prstClr>
                </a:solidFill>
              </a:rPr>
              <a:t>(0228) 212 10 24 - 212 10 55</a:t>
            </a:r>
            <a:endParaRPr lang="tr-TR" sz="800" dirty="0" smtClean="0">
              <a:solidFill>
                <a:prstClr val="black">
                  <a:tint val="75000"/>
                </a:prstClr>
              </a:solidFill>
            </a:endParaRPr>
          </a:p>
          <a:p>
            <a:pPr defTabSz="914330"/>
            <a:r>
              <a:rPr lang="tr-TR" sz="800" dirty="0" err="1" smtClean="0">
                <a:solidFill>
                  <a:prstClr val="black">
                    <a:tint val="75000"/>
                  </a:prstClr>
                </a:solidFill>
              </a:rPr>
              <a:t>Fax</a:t>
            </a:r>
            <a:r>
              <a:rPr lang="tr-TR" sz="800" dirty="0" smtClean="0">
                <a:solidFill>
                  <a:prstClr val="black">
                    <a:tint val="75000"/>
                  </a:prstClr>
                </a:solidFill>
              </a:rPr>
              <a:t>:                    : </a:t>
            </a:r>
            <a:r>
              <a:rPr lang="en-US" sz="800" dirty="0" smtClean="0">
                <a:solidFill>
                  <a:prstClr val="black">
                    <a:tint val="75000"/>
                  </a:prstClr>
                </a:solidFill>
              </a:rPr>
              <a:t>(0228) 212 20 58</a:t>
            </a:r>
            <a:endParaRPr lang="tr-TR" sz="800" dirty="0" smtClean="0">
              <a:solidFill>
                <a:prstClr val="black">
                  <a:tint val="75000"/>
                </a:prstClr>
              </a:solidFill>
            </a:endParaRPr>
          </a:p>
          <a:p>
            <a:pPr defTabSz="914330"/>
            <a:r>
              <a:rPr lang="en-US" sz="800" dirty="0" smtClean="0">
                <a:solidFill>
                  <a:prstClr val="black">
                    <a:tint val="75000"/>
                  </a:prstClr>
                </a:solidFill>
              </a:rPr>
              <a:t>E-Posta:</a:t>
            </a:r>
            <a:r>
              <a:rPr lang="tr-TR" sz="800" dirty="0" smtClean="0">
                <a:solidFill>
                  <a:prstClr val="black">
                    <a:tint val="75000"/>
                  </a:prstClr>
                </a:solidFill>
              </a:rPr>
              <a:t>             :</a:t>
            </a:r>
            <a:r>
              <a:rPr lang="en-US" sz="800" dirty="0" smtClean="0">
                <a:solidFill>
                  <a:prstClr val="black">
                    <a:tint val="75000"/>
                  </a:prstClr>
                </a:solidFill>
              </a:rPr>
              <a:t> </a:t>
            </a:r>
            <a:r>
              <a:rPr lang="tr-TR" sz="800" dirty="0" err="1" smtClean="0">
                <a:solidFill>
                  <a:prstClr val="black">
                    <a:tint val="75000"/>
                  </a:prstClr>
                </a:solidFill>
                <a:hlinkClick r:id="rId3"/>
              </a:rPr>
              <a:t>bilecik</a:t>
            </a:r>
            <a:r>
              <a:rPr lang="tr-TR" sz="800" dirty="0" smtClean="0">
                <a:solidFill>
                  <a:prstClr val="black">
                    <a:tint val="75000"/>
                  </a:prstClr>
                </a:solidFill>
                <a:hlinkClick r:id="rId3"/>
              </a:rPr>
              <a:t>@</a:t>
            </a:r>
            <a:r>
              <a:rPr lang="tr-TR" sz="800" dirty="0" err="1" smtClean="0">
                <a:solidFill>
                  <a:prstClr val="black">
                    <a:tint val="75000"/>
                  </a:prstClr>
                </a:solidFill>
                <a:hlinkClick r:id="rId3"/>
              </a:rPr>
              <a:t>icisleri</a:t>
            </a:r>
            <a:r>
              <a:rPr lang="tr-TR" sz="800" dirty="0" smtClean="0">
                <a:solidFill>
                  <a:prstClr val="black">
                    <a:tint val="75000"/>
                  </a:prstClr>
                </a:solidFill>
                <a:hlinkClick r:id="rId3"/>
              </a:rPr>
              <a:t>.gov.tr</a:t>
            </a:r>
            <a:r>
              <a:rPr lang="tr-TR" sz="800" dirty="0" smtClean="0">
                <a:solidFill>
                  <a:prstClr val="black">
                    <a:tint val="75000"/>
                  </a:prstClr>
                </a:solidFill>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B521435-E466-4B06-8752-6C0C7E0DBB09}" type="datetimeFigureOut">
              <a:rPr lang="tr-TR" smtClean="0"/>
              <a:pPr/>
              <a:t>14.04.2017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F88E30-EFFD-4745-91E2-211B23D76A0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B521435-E466-4B06-8752-6C0C7E0DBB09}" type="datetimeFigureOut">
              <a:rPr lang="tr-TR" smtClean="0"/>
              <a:pPr/>
              <a:t>14.04.2017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F88E30-EFFD-4745-91E2-211B23D76A0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B521435-E466-4B06-8752-6C0C7E0DBB09}" type="datetimeFigureOut">
              <a:rPr lang="tr-TR" smtClean="0"/>
              <a:pPr/>
              <a:t>14.04.2017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7F88E30-EFFD-4745-91E2-211B23D76A0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B521435-E466-4B06-8752-6C0C7E0DBB09}" type="datetimeFigureOut">
              <a:rPr lang="tr-TR" smtClean="0"/>
              <a:pPr/>
              <a:t>14.04.2017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7F88E30-EFFD-4745-91E2-211B23D76A0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B521435-E466-4B06-8752-6C0C7E0DBB09}" type="datetimeFigureOut">
              <a:rPr lang="tr-TR" smtClean="0"/>
              <a:pPr/>
              <a:t>14.04.2017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7F88E30-EFFD-4745-91E2-211B23D76A0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B521435-E466-4B06-8752-6C0C7E0DBB09}" type="datetimeFigureOut">
              <a:rPr lang="tr-TR" smtClean="0"/>
              <a:pPr/>
              <a:t>14.04.2017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7F88E30-EFFD-4745-91E2-211B23D76A0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4787"/>
            <a:ext cx="3008313" cy="871538"/>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B521435-E466-4B06-8752-6C0C7E0DBB09}" type="datetimeFigureOut">
              <a:rPr lang="tr-TR" smtClean="0"/>
              <a:pPr/>
              <a:t>14.04.2017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7F88E30-EFFD-4745-91E2-211B23D76A0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3600450"/>
            <a:ext cx="5486400" cy="425054"/>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B521435-E466-4B06-8752-6C0C7E0DBB09}" type="datetimeFigureOut">
              <a:rPr lang="tr-TR" smtClean="0"/>
              <a:pPr/>
              <a:t>14.04.2017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7F88E30-EFFD-4745-91E2-211B23D76A0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B521435-E466-4B06-8752-6C0C7E0DBB09}" type="datetimeFigureOut">
              <a:rPr lang="tr-TR" smtClean="0"/>
              <a:pPr/>
              <a:t>14.04.2017</a:t>
            </a:fld>
            <a:endParaRPr lang="tr-TR"/>
          </a:p>
        </p:txBody>
      </p:sp>
      <p:sp>
        <p:nvSpPr>
          <p:cNvPr id="5" name="4 Altbilgi Yer Tutucusu"/>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7F88E30-EFFD-4745-91E2-211B23D76A0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05979"/>
            <a:ext cx="8229600" cy="857250"/>
          </a:xfrm>
          <a:prstGeom prst="rect">
            <a:avLst/>
          </a:prstGeom>
        </p:spPr>
        <p:txBody>
          <a:bodyPr vert="horz" lIns="91433" tIns="45716" rIns="91433" bIns="45716"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200151"/>
            <a:ext cx="8229600" cy="3394472"/>
          </a:xfrm>
          <a:prstGeom prst="rect">
            <a:avLst/>
          </a:prstGeom>
        </p:spPr>
        <p:txBody>
          <a:bodyPr vert="horz" lIns="91433" tIns="45716" rIns="91433" bIns="45716"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4767264"/>
            <a:ext cx="2133600" cy="273844"/>
          </a:xfrm>
          <a:prstGeom prst="rect">
            <a:avLst/>
          </a:prstGeom>
        </p:spPr>
        <p:txBody>
          <a:bodyPr vert="horz" lIns="91433" tIns="45716" rIns="91433" bIns="45716" rtlCol="0" anchor="ctr"/>
          <a:lstStyle>
            <a:lvl1pPr algn="l">
              <a:defRPr sz="1200">
                <a:solidFill>
                  <a:schemeClr val="tx1">
                    <a:tint val="75000"/>
                  </a:schemeClr>
                </a:solidFill>
              </a:defRPr>
            </a:lvl1pPr>
          </a:lstStyle>
          <a:p>
            <a:pPr defTabSz="914330"/>
            <a:fld id="{D25C1ED7-F010-450E-BAD6-85F777DCB5DC}" type="datetimeFigureOut">
              <a:rPr lang="tr-TR" smtClean="0">
                <a:solidFill>
                  <a:prstClr val="black">
                    <a:tint val="75000"/>
                  </a:prstClr>
                </a:solidFill>
              </a:rPr>
              <a:pPr defTabSz="914330"/>
              <a:t>14.04.2017</a:t>
            </a:fld>
            <a:endParaRPr lang="tr-TR">
              <a:solidFill>
                <a:prstClr val="black">
                  <a:tint val="75000"/>
                </a:prstClr>
              </a:solidFill>
            </a:endParaRPr>
          </a:p>
        </p:txBody>
      </p:sp>
      <p:sp>
        <p:nvSpPr>
          <p:cNvPr id="5" name="4 Altbilgi Yer Tutucusu"/>
          <p:cNvSpPr>
            <a:spLocks noGrp="1"/>
          </p:cNvSpPr>
          <p:nvPr>
            <p:ph type="ftr" sz="quarter" idx="3"/>
          </p:nvPr>
        </p:nvSpPr>
        <p:spPr>
          <a:xfrm>
            <a:off x="3124200" y="4767264"/>
            <a:ext cx="2895600" cy="273844"/>
          </a:xfrm>
          <a:prstGeom prst="rect">
            <a:avLst/>
          </a:prstGeom>
        </p:spPr>
        <p:txBody>
          <a:bodyPr vert="horz" lIns="91433" tIns="45716" rIns="91433" bIns="45716" rtlCol="0" anchor="ctr"/>
          <a:lstStyle>
            <a:lvl1pPr algn="ctr">
              <a:defRPr sz="1200">
                <a:solidFill>
                  <a:schemeClr val="tx1">
                    <a:tint val="75000"/>
                  </a:schemeClr>
                </a:solidFill>
              </a:defRPr>
            </a:lvl1pPr>
          </a:lstStyle>
          <a:p>
            <a:pPr defTabSz="914330"/>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4767264"/>
            <a:ext cx="2133600" cy="273844"/>
          </a:xfrm>
          <a:prstGeom prst="rect">
            <a:avLst/>
          </a:prstGeom>
        </p:spPr>
        <p:txBody>
          <a:bodyPr vert="horz" lIns="91433" tIns="45716" rIns="91433" bIns="45716" rtlCol="0" anchor="ctr"/>
          <a:lstStyle>
            <a:lvl1pPr algn="r">
              <a:defRPr sz="1200">
                <a:solidFill>
                  <a:schemeClr val="tx1">
                    <a:tint val="75000"/>
                  </a:schemeClr>
                </a:solidFill>
              </a:defRPr>
            </a:lvl1pPr>
          </a:lstStyle>
          <a:p>
            <a:pPr defTabSz="914330"/>
            <a:fld id="{84F201CA-D2B4-45D7-9C9F-3496BBA5D90E}" type="slidenum">
              <a:rPr lang="tr-TR" smtClean="0">
                <a:solidFill>
                  <a:prstClr val="black">
                    <a:tint val="75000"/>
                  </a:prstClr>
                </a:solidFill>
              </a:rPr>
              <a:pPr defTabSz="914330"/>
              <a:t>‹#›</a:t>
            </a:fld>
            <a:endParaRPr lang="tr-T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914330" rtl="0" eaLnBrk="1" latinLnBrk="0" hangingPunct="1">
        <a:spcBef>
          <a:spcPct val="0"/>
        </a:spcBef>
        <a:buNone/>
        <a:defRPr sz="4400" kern="1200">
          <a:solidFill>
            <a:schemeClr val="tx1"/>
          </a:solidFill>
          <a:latin typeface="+mj-lt"/>
          <a:ea typeface="+mj-ea"/>
          <a:cs typeface="+mj-cs"/>
        </a:defRPr>
      </a:lvl1pPr>
    </p:titleStyle>
    <p:bodyStyle>
      <a:lvl1pPr marL="342874" indent="-342874" algn="l" defTabSz="91433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93" indent="-285728" algn="l" defTabSz="91433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13" indent="-228583" algn="l" defTabSz="91433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78" indent="-228583" algn="l" defTabSz="91433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43" indent="-228583" algn="l" defTabSz="91433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08" indent="-228583" algn="l" defTabSz="91433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3" indent="-228583" algn="l" defTabSz="91433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38" indent="-228583" algn="l" defTabSz="91433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03" indent="-228583" algn="l" defTabSz="91433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330" rtl="0" eaLnBrk="1" latinLnBrk="0" hangingPunct="1">
        <a:defRPr sz="1800" kern="1200">
          <a:solidFill>
            <a:schemeClr val="tx1"/>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2.xml"/></Relationships>
</file>

<file path=ppt/slides/_rels/slide1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1" y="-20538"/>
          <a:ext cx="9143999" cy="5147998"/>
        </p:xfrm>
        <a:graphic>
          <a:graphicData uri="http://schemas.openxmlformats.org/drawingml/2006/table">
            <a:tbl>
              <a:tblPr firstRow="1" firstCol="1" lastRow="1" lastCol="1" bandRow="1">
                <a:tableStyleId>{3B4B98B0-60AC-42C2-AFA5-B58CD77FA1E5}</a:tableStyleId>
              </a:tblPr>
              <a:tblGrid>
                <a:gridCol w="971599"/>
                <a:gridCol w="6784203"/>
                <a:gridCol w="1388197"/>
              </a:tblGrid>
              <a:tr h="1198948">
                <a:tc gridSpan="3">
                  <a:txBody>
                    <a:bodyPr/>
                    <a:lstStyle/>
                    <a:p>
                      <a:pPr algn="ctr" fontAlgn="b"/>
                      <a:r>
                        <a:rPr lang="tr-TR" sz="2400" u="none" strike="noStrike" dirty="0">
                          <a:latin typeface="Arial" pitchFamily="34" charset="0"/>
                          <a:cs typeface="Arial" pitchFamily="34" charset="0"/>
                        </a:rPr>
                        <a:t>T.C.</a:t>
                      </a:r>
                    </a:p>
                    <a:p>
                      <a:pPr algn="ctr" fontAlgn="b"/>
                      <a:r>
                        <a:rPr lang="tr-TR" sz="2400" u="none" strike="noStrike" dirty="0">
                          <a:latin typeface="Arial" pitchFamily="34" charset="0"/>
                          <a:cs typeface="Arial" pitchFamily="34" charset="0"/>
                        </a:rPr>
                        <a:t>BİLECİK VALİLİĞİ </a:t>
                      </a:r>
                    </a:p>
                    <a:p>
                      <a:pPr algn="ctr" fontAlgn="b"/>
                      <a:r>
                        <a:rPr lang="tr-TR" sz="2400" u="none" strike="noStrike" dirty="0">
                          <a:latin typeface="Arial" pitchFamily="34" charset="0"/>
                          <a:cs typeface="Arial" pitchFamily="34" charset="0"/>
                        </a:rPr>
                        <a:t>İL MİLLÎ EĞİTİM MÜDÜRLÜĞÜ HİZMET </a:t>
                      </a:r>
                      <a:r>
                        <a:rPr lang="tr-TR" sz="2400" u="none" strike="noStrike" dirty="0" smtClean="0">
                          <a:latin typeface="Arial" pitchFamily="34" charset="0"/>
                          <a:cs typeface="Arial" pitchFamily="34" charset="0"/>
                        </a:rPr>
                        <a:t>STANDARTLARI</a:t>
                      </a:r>
                    </a:p>
                  </a:txBody>
                  <a:tcPr/>
                </a:tc>
                <a:tc hMerge="1">
                  <a:txBody>
                    <a:bodyPr/>
                    <a:lstStyle/>
                    <a:p>
                      <a:endParaRPr lang="tr-TR"/>
                    </a:p>
                  </a:txBody>
                  <a:tcPr/>
                </a:tc>
                <a:tc hMerge="1">
                  <a:txBody>
                    <a:bodyPr/>
                    <a:lstStyle/>
                    <a:p>
                      <a:endParaRPr lang="tr-TR"/>
                    </a:p>
                  </a:txBody>
                  <a:tcPr/>
                </a:tc>
              </a:tr>
              <a:tr h="282075">
                <a:tc>
                  <a:txBody>
                    <a:bodyPr/>
                    <a:lstStyle/>
                    <a:p>
                      <a:pPr algn="ctr" fontAlgn="ctr"/>
                      <a:r>
                        <a:rPr lang="tr-TR" sz="1400" u="none" strike="noStrike" dirty="0" smtClean="0">
                          <a:latin typeface="Arial" pitchFamily="34" charset="0"/>
                          <a:cs typeface="Arial" pitchFamily="34" charset="0"/>
                        </a:rPr>
                        <a:t>SIRA</a:t>
                      </a:r>
                      <a:endParaRPr lang="tr-TR" sz="1600" b="1" i="0" u="none" strike="noStrike" dirty="0">
                        <a:solidFill>
                          <a:schemeClr val="tx1"/>
                        </a:solidFill>
                        <a:latin typeface="Arial" pitchFamily="34" charset="0"/>
                        <a:cs typeface="Arial" pitchFamily="34" charset="0"/>
                      </a:endParaRPr>
                    </a:p>
                  </a:txBody>
                  <a:tcPr marL="6694" marR="6694" marT="6694" marB="0" anchor="ctr"/>
                </a:tc>
                <a:tc>
                  <a:txBody>
                    <a:bodyPr/>
                    <a:lstStyle/>
                    <a:p>
                      <a:pPr algn="l" fontAlgn="ctr"/>
                      <a:r>
                        <a:rPr lang="tr-TR" sz="1400" b="1" u="none" strike="noStrike" dirty="0" smtClean="0">
                          <a:latin typeface="Arial" pitchFamily="34" charset="0"/>
                          <a:cs typeface="Arial" pitchFamily="34" charset="0"/>
                        </a:rPr>
                        <a:t>HİZMET STANDARDI OLAN BİRİMLER</a:t>
                      </a:r>
                      <a:endParaRPr lang="tr-TR" sz="1400" b="1" i="0" u="none" strike="noStrike" dirty="0">
                        <a:solidFill>
                          <a:srgbClr val="FFFFFF"/>
                        </a:solidFill>
                        <a:latin typeface="Arial" pitchFamily="34" charset="0"/>
                        <a:cs typeface="Arial" pitchFamily="34" charset="0"/>
                      </a:endParaRPr>
                    </a:p>
                  </a:txBody>
                  <a:tcPr marL="6694" marR="6694" marT="6694" marB="0" anchor="ctr"/>
                </a:tc>
                <a:tc>
                  <a:txBody>
                    <a:bodyPr/>
                    <a:lstStyle/>
                    <a:p>
                      <a:pPr algn="ctr" fontAlgn="ctr"/>
                      <a:r>
                        <a:rPr lang="tr-TR" sz="1400" u="none" strike="noStrike" dirty="0" smtClean="0">
                          <a:latin typeface="Arial" pitchFamily="34" charset="0"/>
                          <a:cs typeface="Arial" pitchFamily="34" charset="0"/>
                        </a:rPr>
                        <a:t>SAYI</a:t>
                      </a:r>
                      <a:endParaRPr lang="tr-TR" sz="1400" b="1" i="0" u="none" strike="noStrike" dirty="0">
                        <a:solidFill>
                          <a:srgbClr val="FFFFFF"/>
                        </a:solidFill>
                        <a:latin typeface="Arial" pitchFamily="34" charset="0"/>
                        <a:cs typeface="Arial" pitchFamily="34" charset="0"/>
                      </a:endParaRPr>
                    </a:p>
                  </a:txBody>
                  <a:tcPr marL="6694" marR="6694" marT="6694" marB="0" anchor="ctr"/>
                </a:tc>
              </a:tr>
              <a:tr h="282075">
                <a:tc>
                  <a:txBody>
                    <a:bodyPr/>
                    <a:lstStyle/>
                    <a:p>
                      <a:pPr algn="ctr" fontAlgn="b"/>
                      <a:r>
                        <a:rPr lang="tr-TR" sz="1300" u="none" strike="noStrike" dirty="0">
                          <a:latin typeface="Arial" pitchFamily="34" charset="0"/>
                          <a:cs typeface="Arial" pitchFamily="34" charset="0"/>
                        </a:rPr>
                        <a:t>1</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l" fontAlgn="b"/>
                      <a:r>
                        <a:rPr lang="tr-TR" sz="1300" u="none" strike="noStrike" dirty="0" smtClean="0">
                          <a:latin typeface="Arial" pitchFamily="34" charset="0"/>
                          <a:cs typeface="Arial" pitchFamily="34" charset="0"/>
                        </a:rPr>
                        <a:t>Strateji Geliştirme Şube Müdürlüğü</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ctr" fontAlgn="b"/>
                      <a:r>
                        <a:rPr lang="tr-TR" sz="1300" u="none" strike="noStrike" dirty="0">
                          <a:latin typeface="Arial" pitchFamily="34" charset="0"/>
                          <a:cs typeface="Arial" pitchFamily="34" charset="0"/>
                        </a:rPr>
                        <a:t>6</a:t>
                      </a:r>
                      <a:endParaRPr lang="tr-TR" sz="1300" b="0" i="0" u="none" strike="noStrike" dirty="0">
                        <a:solidFill>
                          <a:schemeClr val="bg1"/>
                        </a:solidFill>
                        <a:latin typeface="Arial" pitchFamily="34" charset="0"/>
                        <a:cs typeface="Arial" pitchFamily="34" charset="0"/>
                      </a:endParaRPr>
                    </a:p>
                  </a:txBody>
                  <a:tcPr marL="6694" marR="6694" marT="6694" marB="0" anchor="ctr"/>
                </a:tc>
              </a:tr>
              <a:tr h="282075">
                <a:tc>
                  <a:txBody>
                    <a:bodyPr/>
                    <a:lstStyle/>
                    <a:p>
                      <a:pPr algn="ctr" fontAlgn="b"/>
                      <a:r>
                        <a:rPr lang="tr-TR" sz="1300" u="none" strike="noStrike" dirty="0">
                          <a:latin typeface="Arial" pitchFamily="34" charset="0"/>
                          <a:cs typeface="Arial" pitchFamily="34" charset="0"/>
                        </a:rPr>
                        <a:t>2</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l" fontAlgn="b"/>
                      <a:r>
                        <a:rPr lang="tr-TR" sz="1300" u="none" strike="noStrike" dirty="0" smtClean="0">
                          <a:latin typeface="Arial" pitchFamily="34" charset="0"/>
                          <a:cs typeface="Arial" pitchFamily="34" charset="0"/>
                        </a:rPr>
                        <a:t>İnsan Kaynakları</a:t>
                      </a:r>
                      <a:r>
                        <a:rPr lang="tr-TR" sz="1300" u="none" strike="noStrike" baseline="0" dirty="0" smtClean="0">
                          <a:latin typeface="Arial" pitchFamily="34" charset="0"/>
                          <a:cs typeface="Arial" pitchFamily="34" charset="0"/>
                        </a:rPr>
                        <a:t> Şube Müdürlüğü-Atama</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ctr" fontAlgn="b"/>
                      <a:r>
                        <a:rPr lang="tr-TR" sz="1300" u="none" strike="noStrike" dirty="0">
                          <a:latin typeface="Arial" pitchFamily="34" charset="0"/>
                          <a:cs typeface="Arial" pitchFamily="34" charset="0"/>
                        </a:rPr>
                        <a:t>14</a:t>
                      </a:r>
                      <a:endParaRPr lang="tr-TR" sz="1300" b="0" i="0" u="none" strike="noStrike" dirty="0">
                        <a:solidFill>
                          <a:schemeClr val="bg1"/>
                        </a:solidFill>
                        <a:latin typeface="Arial" pitchFamily="34" charset="0"/>
                        <a:cs typeface="Arial" pitchFamily="34" charset="0"/>
                      </a:endParaRPr>
                    </a:p>
                  </a:txBody>
                  <a:tcPr marL="6694" marR="6694" marT="6694" marB="0" anchor="ctr"/>
                </a:tc>
              </a:tr>
              <a:tr h="282075">
                <a:tc>
                  <a:txBody>
                    <a:bodyPr/>
                    <a:lstStyle/>
                    <a:p>
                      <a:pPr algn="ctr" fontAlgn="b"/>
                      <a:r>
                        <a:rPr lang="tr-TR" sz="1300" u="none" strike="noStrike" dirty="0">
                          <a:latin typeface="Arial" pitchFamily="34" charset="0"/>
                          <a:cs typeface="Arial" pitchFamily="34" charset="0"/>
                        </a:rPr>
                        <a:t>3</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l" fontAlgn="b"/>
                      <a:r>
                        <a:rPr lang="tr-TR" sz="1300" u="none" strike="noStrike" dirty="0" smtClean="0">
                          <a:latin typeface="Arial" pitchFamily="34" charset="0"/>
                          <a:cs typeface="Arial" pitchFamily="34" charset="0"/>
                        </a:rPr>
                        <a:t>İnsan Kaynakları</a:t>
                      </a:r>
                      <a:r>
                        <a:rPr lang="tr-TR" sz="1300" u="none" strike="noStrike" baseline="0" dirty="0" smtClean="0">
                          <a:latin typeface="Arial" pitchFamily="34" charset="0"/>
                          <a:cs typeface="Arial" pitchFamily="34" charset="0"/>
                        </a:rPr>
                        <a:t> Şube Müdürlüğü-Özlük</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ctr" fontAlgn="b"/>
                      <a:r>
                        <a:rPr lang="tr-TR" sz="1300" u="none" strike="noStrike" dirty="0">
                          <a:latin typeface="Arial" pitchFamily="34" charset="0"/>
                          <a:cs typeface="Arial" pitchFamily="34" charset="0"/>
                        </a:rPr>
                        <a:t>6</a:t>
                      </a:r>
                      <a:endParaRPr lang="tr-TR" sz="1300" b="0" i="0" u="none" strike="noStrike" dirty="0">
                        <a:solidFill>
                          <a:schemeClr val="bg1"/>
                        </a:solidFill>
                        <a:latin typeface="Arial" pitchFamily="34" charset="0"/>
                        <a:cs typeface="Arial" pitchFamily="34" charset="0"/>
                      </a:endParaRPr>
                    </a:p>
                  </a:txBody>
                  <a:tcPr marL="6694" marR="6694" marT="6694" marB="0" anchor="ctr"/>
                </a:tc>
              </a:tr>
              <a:tr h="282075">
                <a:tc>
                  <a:txBody>
                    <a:bodyPr/>
                    <a:lstStyle/>
                    <a:p>
                      <a:pPr algn="ctr" fontAlgn="b"/>
                      <a:r>
                        <a:rPr lang="tr-TR" sz="1300" u="none" strike="noStrike" dirty="0">
                          <a:latin typeface="Arial" pitchFamily="34" charset="0"/>
                          <a:cs typeface="Arial" pitchFamily="34" charset="0"/>
                        </a:rPr>
                        <a:t>4</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marL="0" algn="l" defTabSz="914400" rtl="0" eaLnBrk="1" fontAlgn="b" latinLnBrk="0" hangingPunct="1"/>
                      <a:r>
                        <a:rPr lang="tr-TR" sz="1300" u="none" strike="noStrike" kern="1200" dirty="0" smtClean="0">
                          <a:latin typeface="Arial" pitchFamily="34" charset="0"/>
                          <a:cs typeface="Arial" pitchFamily="34" charset="0"/>
                        </a:rPr>
                        <a:t>Temel Eğitim Şube Müdürlüğü</a:t>
                      </a:r>
                      <a:endParaRPr lang="tr-TR" sz="1300" b="0" i="0" u="none" strike="noStrike" kern="1200" dirty="0">
                        <a:solidFill>
                          <a:schemeClr val="bg1"/>
                        </a:solidFill>
                        <a:latin typeface="Arial" pitchFamily="34" charset="0"/>
                        <a:ea typeface="+mn-ea"/>
                        <a:cs typeface="Arial" pitchFamily="34" charset="0"/>
                      </a:endParaRPr>
                    </a:p>
                  </a:txBody>
                  <a:tcPr marL="6694" marR="6694" marT="6694" marB="0" anchor="ctr"/>
                </a:tc>
                <a:tc>
                  <a:txBody>
                    <a:bodyPr/>
                    <a:lstStyle/>
                    <a:p>
                      <a:pPr algn="ctr" fontAlgn="b"/>
                      <a:r>
                        <a:rPr lang="tr-TR" sz="1300" u="none" strike="noStrike" dirty="0">
                          <a:latin typeface="Arial" pitchFamily="34" charset="0"/>
                          <a:cs typeface="Arial" pitchFamily="34" charset="0"/>
                        </a:rPr>
                        <a:t>5</a:t>
                      </a:r>
                      <a:endParaRPr lang="tr-TR" sz="1300" b="0" i="0" u="none" strike="noStrike" dirty="0">
                        <a:solidFill>
                          <a:schemeClr val="bg1"/>
                        </a:solidFill>
                        <a:latin typeface="Arial" pitchFamily="34" charset="0"/>
                        <a:cs typeface="Arial" pitchFamily="34" charset="0"/>
                      </a:endParaRPr>
                    </a:p>
                  </a:txBody>
                  <a:tcPr marL="6694" marR="6694" marT="6694" marB="0" anchor="ctr"/>
                </a:tc>
              </a:tr>
              <a:tr h="282075">
                <a:tc>
                  <a:txBody>
                    <a:bodyPr/>
                    <a:lstStyle/>
                    <a:p>
                      <a:pPr algn="ctr" fontAlgn="b"/>
                      <a:r>
                        <a:rPr lang="tr-TR" sz="1300" u="none" strike="noStrike" dirty="0">
                          <a:latin typeface="Arial" pitchFamily="34" charset="0"/>
                          <a:cs typeface="Arial" pitchFamily="34" charset="0"/>
                        </a:rPr>
                        <a:t>5</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l" fontAlgn="b"/>
                      <a:r>
                        <a:rPr lang="tr-TR" sz="1300" u="none" strike="noStrike" dirty="0">
                          <a:latin typeface="Arial" pitchFamily="34" charset="0"/>
                          <a:cs typeface="Arial" pitchFamily="34" charset="0"/>
                        </a:rPr>
                        <a:t>Orta Öğretim Şube Müdürlüğü</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ctr" fontAlgn="b"/>
                      <a:r>
                        <a:rPr lang="tr-TR" sz="1300" u="none" strike="noStrike" dirty="0">
                          <a:latin typeface="Arial" pitchFamily="34" charset="0"/>
                          <a:cs typeface="Arial" pitchFamily="34" charset="0"/>
                        </a:rPr>
                        <a:t>1</a:t>
                      </a:r>
                      <a:endParaRPr lang="tr-TR" sz="1300" b="0" i="0" u="none" strike="noStrike" dirty="0">
                        <a:solidFill>
                          <a:schemeClr val="bg1"/>
                        </a:solidFill>
                        <a:latin typeface="Arial" pitchFamily="34" charset="0"/>
                        <a:cs typeface="Arial" pitchFamily="34" charset="0"/>
                      </a:endParaRPr>
                    </a:p>
                  </a:txBody>
                  <a:tcPr marL="6694" marR="6694" marT="6694" marB="0" anchor="ctr"/>
                </a:tc>
              </a:tr>
              <a:tr h="282075">
                <a:tc>
                  <a:txBody>
                    <a:bodyPr/>
                    <a:lstStyle/>
                    <a:p>
                      <a:pPr algn="ctr" fontAlgn="b"/>
                      <a:r>
                        <a:rPr lang="tr-TR" sz="1300" u="none" strike="noStrike" dirty="0">
                          <a:latin typeface="Arial" pitchFamily="34" charset="0"/>
                          <a:cs typeface="Arial" pitchFamily="34" charset="0"/>
                        </a:rPr>
                        <a:t>6</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l" fontAlgn="b"/>
                      <a:r>
                        <a:rPr lang="tr-TR" sz="1300" u="none" strike="noStrike" dirty="0">
                          <a:latin typeface="Arial" pitchFamily="34" charset="0"/>
                          <a:cs typeface="Arial" pitchFamily="34" charset="0"/>
                        </a:rPr>
                        <a:t>Din Öğretimi Şube Müdürlüğü</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ctr" fontAlgn="b"/>
                      <a:r>
                        <a:rPr lang="tr-TR" sz="1300" u="none" strike="noStrike" dirty="0">
                          <a:latin typeface="Arial" pitchFamily="34" charset="0"/>
                          <a:cs typeface="Arial" pitchFamily="34" charset="0"/>
                        </a:rPr>
                        <a:t>2</a:t>
                      </a:r>
                      <a:endParaRPr lang="tr-TR" sz="1300" b="0" i="0" u="none" strike="noStrike" dirty="0">
                        <a:solidFill>
                          <a:schemeClr val="bg1"/>
                        </a:solidFill>
                        <a:latin typeface="Arial" pitchFamily="34" charset="0"/>
                        <a:cs typeface="Arial" pitchFamily="34" charset="0"/>
                      </a:endParaRPr>
                    </a:p>
                  </a:txBody>
                  <a:tcPr marL="6694" marR="6694" marT="6694" marB="0" anchor="ctr"/>
                </a:tc>
              </a:tr>
              <a:tr h="282075">
                <a:tc>
                  <a:txBody>
                    <a:bodyPr/>
                    <a:lstStyle/>
                    <a:p>
                      <a:pPr algn="ctr" fontAlgn="b"/>
                      <a:r>
                        <a:rPr lang="tr-TR" sz="1300" u="none" strike="noStrike" dirty="0">
                          <a:latin typeface="Arial" pitchFamily="34" charset="0"/>
                          <a:cs typeface="Arial" pitchFamily="34" charset="0"/>
                        </a:rPr>
                        <a:t>7</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l" fontAlgn="b"/>
                      <a:r>
                        <a:rPr lang="tr-TR" sz="1300" u="none" strike="noStrike" dirty="0">
                          <a:latin typeface="Arial" pitchFamily="34" charset="0"/>
                          <a:cs typeface="Arial" pitchFamily="34" charset="0"/>
                        </a:rPr>
                        <a:t>Mesleki ve Teknik Eğitim Şube Müdürlüğü</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ctr" fontAlgn="b"/>
                      <a:r>
                        <a:rPr lang="tr-TR" sz="1300" u="none" strike="noStrike" dirty="0">
                          <a:latin typeface="Arial" pitchFamily="34" charset="0"/>
                          <a:cs typeface="Arial" pitchFamily="34" charset="0"/>
                        </a:rPr>
                        <a:t>2</a:t>
                      </a:r>
                      <a:endParaRPr lang="tr-TR" sz="1300" b="0" i="0" u="none" strike="noStrike" dirty="0">
                        <a:solidFill>
                          <a:schemeClr val="bg1"/>
                        </a:solidFill>
                        <a:latin typeface="Arial" pitchFamily="34" charset="0"/>
                        <a:cs typeface="Arial" pitchFamily="34" charset="0"/>
                      </a:endParaRPr>
                    </a:p>
                  </a:txBody>
                  <a:tcPr marL="6694" marR="6694" marT="6694" marB="0" anchor="ctr"/>
                </a:tc>
              </a:tr>
              <a:tr h="282075">
                <a:tc>
                  <a:txBody>
                    <a:bodyPr/>
                    <a:lstStyle/>
                    <a:p>
                      <a:pPr algn="ctr" fontAlgn="b"/>
                      <a:r>
                        <a:rPr lang="tr-TR" sz="1300" u="none" strike="noStrike" dirty="0">
                          <a:latin typeface="Arial" pitchFamily="34" charset="0"/>
                          <a:cs typeface="Arial" pitchFamily="34" charset="0"/>
                        </a:rPr>
                        <a:t>8</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l" fontAlgn="b"/>
                      <a:r>
                        <a:rPr lang="tr-TR" sz="1300" u="none" strike="noStrike" dirty="0">
                          <a:latin typeface="Arial" pitchFamily="34" charset="0"/>
                          <a:cs typeface="Arial" pitchFamily="34" charset="0"/>
                        </a:rPr>
                        <a:t>Hayat Boyu Öğrenme Şube Müdürlüğü</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ctr" fontAlgn="b"/>
                      <a:r>
                        <a:rPr lang="tr-TR" sz="1300" u="none" strike="noStrike" dirty="0">
                          <a:latin typeface="Arial" pitchFamily="34" charset="0"/>
                          <a:cs typeface="Arial" pitchFamily="34" charset="0"/>
                        </a:rPr>
                        <a:t>1</a:t>
                      </a:r>
                      <a:endParaRPr lang="tr-TR" sz="1300" b="0" i="0" u="none" strike="noStrike" dirty="0">
                        <a:solidFill>
                          <a:schemeClr val="bg1"/>
                        </a:solidFill>
                        <a:latin typeface="Arial" pitchFamily="34" charset="0"/>
                        <a:cs typeface="Arial" pitchFamily="34" charset="0"/>
                      </a:endParaRPr>
                    </a:p>
                  </a:txBody>
                  <a:tcPr marL="6694" marR="6694" marT="6694" marB="0" anchor="ctr"/>
                </a:tc>
              </a:tr>
              <a:tr h="282075">
                <a:tc>
                  <a:txBody>
                    <a:bodyPr/>
                    <a:lstStyle/>
                    <a:p>
                      <a:pPr algn="ctr" fontAlgn="b"/>
                      <a:r>
                        <a:rPr lang="tr-TR" sz="1300" u="none" strike="noStrike" dirty="0">
                          <a:latin typeface="Arial" pitchFamily="34" charset="0"/>
                          <a:cs typeface="Arial" pitchFamily="34" charset="0"/>
                        </a:rPr>
                        <a:t>9</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l" fontAlgn="b"/>
                      <a:r>
                        <a:rPr lang="tr-TR" sz="1300" u="none" strike="noStrike" dirty="0">
                          <a:latin typeface="Arial" pitchFamily="34" charset="0"/>
                          <a:cs typeface="Arial" pitchFamily="34" charset="0"/>
                        </a:rPr>
                        <a:t>Destek Hizmetleri Şube Müdürlüğü</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ctr" fontAlgn="b"/>
                      <a:r>
                        <a:rPr lang="tr-TR" sz="1300" u="none" strike="noStrike" dirty="0">
                          <a:latin typeface="Arial" pitchFamily="34" charset="0"/>
                          <a:cs typeface="Arial" pitchFamily="34" charset="0"/>
                        </a:rPr>
                        <a:t>4</a:t>
                      </a:r>
                      <a:endParaRPr lang="tr-TR" sz="1300" b="0" i="0" u="none" strike="noStrike" dirty="0">
                        <a:solidFill>
                          <a:schemeClr val="bg1"/>
                        </a:solidFill>
                        <a:latin typeface="Arial" pitchFamily="34" charset="0"/>
                        <a:cs typeface="Arial" pitchFamily="34" charset="0"/>
                      </a:endParaRPr>
                    </a:p>
                  </a:txBody>
                  <a:tcPr marL="6694" marR="6694" marT="6694" marB="0" anchor="ctr"/>
                </a:tc>
              </a:tr>
              <a:tr h="282075">
                <a:tc>
                  <a:txBody>
                    <a:bodyPr/>
                    <a:lstStyle/>
                    <a:p>
                      <a:pPr algn="ctr" fontAlgn="b"/>
                      <a:r>
                        <a:rPr lang="tr-TR" sz="1300" u="none" strike="noStrike" dirty="0">
                          <a:latin typeface="Arial" pitchFamily="34" charset="0"/>
                          <a:cs typeface="Arial" pitchFamily="34" charset="0"/>
                        </a:rPr>
                        <a:t>10</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l" fontAlgn="b"/>
                      <a:r>
                        <a:rPr lang="tr-TR" sz="1300" u="none" strike="noStrike" dirty="0">
                          <a:latin typeface="Arial" pitchFamily="34" charset="0"/>
                          <a:cs typeface="Arial" pitchFamily="34" charset="0"/>
                        </a:rPr>
                        <a:t>Özel Eğitim ve Rehberlik Şube Müdürlüğü</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ctr" fontAlgn="b"/>
                      <a:r>
                        <a:rPr lang="tr-TR" sz="1300" u="none" strike="noStrike" dirty="0">
                          <a:latin typeface="Arial" pitchFamily="34" charset="0"/>
                          <a:cs typeface="Arial" pitchFamily="34" charset="0"/>
                        </a:rPr>
                        <a:t>1</a:t>
                      </a:r>
                      <a:endParaRPr lang="tr-TR" sz="1300" b="0" i="0" u="none" strike="noStrike" dirty="0">
                        <a:solidFill>
                          <a:schemeClr val="bg1"/>
                        </a:solidFill>
                        <a:latin typeface="Arial" pitchFamily="34" charset="0"/>
                        <a:cs typeface="Arial" pitchFamily="34" charset="0"/>
                      </a:endParaRPr>
                    </a:p>
                  </a:txBody>
                  <a:tcPr marL="6694" marR="6694" marT="6694" marB="0" anchor="ctr"/>
                </a:tc>
              </a:tr>
              <a:tr h="282075">
                <a:tc>
                  <a:txBody>
                    <a:bodyPr/>
                    <a:lstStyle/>
                    <a:p>
                      <a:pPr algn="ctr" fontAlgn="b"/>
                      <a:r>
                        <a:rPr lang="tr-TR" sz="1300" u="none" strike="noStrike" dirty="0">
                          <a:latin typeface="Arial" pitchFamily="34" charset="0"/>
                          <a:cs typeface="Arial" pitchFamily="34" charset="0"/>
                        </a:rPr>
                        <a:t>11</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l" fontAlgn="b"/>
                      <a:r>
                        <a:rPr lang="tr-TR" sz="1300" u="none" strike="noStrike" dirty="0">
                          <a:latin typeface="Arial" pitchFamily="34" charset="0"/>
                          <a:cs typeface="Arial" pitchFamily="34" charset="0"/>
                        </a:rPr>
                        <a:t>İnşaat Emlak Şube Müdürlüğü</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ctr" fontAlgn="b"/>
                      <a:r>
                        <a:rPr lang="tr-TR" sz="1300" u="none" strike="noStrike" dirty="0">
                          <a:latin typeface="Arial" pitchFamily="34" charset="0"/>
                          <a:cs typeface="Arial" pitchFamily="34" charset="0"/>
                        </a:rPr>
                        <a:t>3</a:t>
                      </a:r>
                      <a:endParaRPr lang="tr-TR" sz="1300" b="0" i="0" u="none" strike="noStrike" dirty="0">
                        <a:solidFill>
                          <a:schemeClr val="bg1"/>
                        </a:solidFill>
                        <a:latin typeface="Arial" pitchFamily="34" charset="0"/>
                        <a:cs typeface="Arial" pitchFamily="34" charset="0"/>
                      </a:endParaRPr>
                    </a:p>
                  </a:txBody>
                  <a:tcPr marL="6694" marR="6694" marT="6694" marB="0" anchor="ctr"/>
                </a:tc>
              </a:tr>
              <a:tr h="282075">
                <a:tc>
                  <a:txBody>
                    <a:bodyPr/>
                    <a:lstStyle/>
                    <a:p>
                      <a:pPr algn="ctr" fontAlgn="b"/>
                      <a:r>
                        <a:rPr lang="tr-TR" sz="1300" u="none" strike="noStrike" dirty="0">
                          <a:latin typeface="Arial" pitchFamily="34" charset="0"/>
                          <a:cs typeface="Arial" pitchFamily="34" charset="0"/>
                        </a:rPr>
                        <a:t>12</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l" fontAlgn="b"/>
                      <a:r>
                        <a:rPr lang="tr-TR" sz="1300" u="none" strike="noStrike" dirty="0">
                          <a:latin typeface="Arial" pitchFamily="34" charset="0"/>
                          <a:cs typeface="Arial" pitchFamily="34" charset="0"/>
                        </a:rPr>
                        <a:t>Özel Öğretim Kurumları Şube Müdürlüğü</a:t>
                      </a:r>
                      <a:endParaRPr lang="tr-TR" sz="1300" b="0" i="0" u="none" strike="noStrike" dirty="0">
                        <a:solidFill>
                          <a:schemeClr val="bg1"/>
                        </a:solidFill>
                        <a:latin typeface="Arial" pitchFamily="34" charset="0"/>
                        <a:cs typeface="Arial" pitchFamily="34" charset="0"/>
                      </a:endParaRPr>
                    </a:p>
                  </a:txBody>
                  <a:tcPr marL="6694" marR="6694" marT="6694" marB="0" anchor="ctr"/>
                </a:tc>
                <a:tc>
                  <a:txBody>
                    <a:bodyPr/>
                    <a:lstStyle/>
                    <a:p>
                      <a:pPr algn="ctr" fontAlgn="b"/>
                      <a:r>
                        <a:rPr lang="tr-TR" sz="1300" u="none" strike="noStrike" dirty="0">
                          <a:latin typeface="Arial" pitchFamily="34" charset="0"/>
                          <a:cs typeface="Arial" pitchFamily="34" charset="0"/>
                        </a:rPr>
                        <a:t>105</a:t>
                      </a:r>
                      <a:endParaRPr lang="tr-TR" sz="1300" b="0" i="0" u="none" strike="noStrike" dirty="0">
                        <a:solidFill>
                          <a:schemeClr val="bg1"/>
                        </a:solidFill>
                        <a:latin typeface="Arial" pitchFamily="34" charset="0"/>
                        <a:cs typeface="Arial" pitchFamily="34" charset="0"/>
                      </a:endParaRPr>
                    </a:p>
                  </a:txBody>
                  <a:tcPr marL="6694" marR="6694" marT="6694" marB="0" anchor="ctr"/>
                </a:tc>
              </a:tr>
              <a:tr h="282075">
                <a:tc>
                  <a:txBody>
                    <a:bodyPr/>
                    <a:lstStyle/>
                    <a:p>
                      <a:pPr algn="ctr" fontAlgn="b"/>
                      <a:r>
                        <a:rPr lang="tr-TR" sz="1300" u="none" strike="noStrike" dirty="0">
                          <a:latin typeface="Arial" pitchFamily="34" charset="0"/>
                          <a:cs typeface="Arial" pitchFamily="34" charset="0"/>
                        </a:rPr>
                        <a:t> </a:t>
                      </a:r>
                      <a:endParaRPr lang="tr-TR" sz="1300" b="1" i="0" u="none" strike="noStrike" dirty="0">
                        <a:solidFill>
                          <a:schemeClr val="bg1"/>
                        </a:solidFill>
                        <a:latin typeface="Arial" pitchFamily="34" charset="0"/>
                        <a:cs typeface="Arial" pitchFamily="34" charset="0"/>
                      </a:endParaRPr>
                    </a:p>
                  </a:txBody>
                  <a:tcPr marL="6694" marR="6694" marT="6694" marB="0" anchor="ctr"/>
                </a:tc>
                <a:tc>
                  <a:txBody>
                    <a:bodyPr/>
                    <a:lstStyle/>
                    <a:p>
                      <a:pPr algn="l" fontAlgn="b"/>
                      <a:r>
                        <a:rPr lang="tr-TR" sz="1300" u="none" strike="noStrike" dirty="0">
                          <a:latin typeface="Arial" pitchFamily="34" charset="0"/>
                          <a:cs typeface="Arial" pitchFamily="34" charset="0"/>
                        </a:rPr>
                        <a:t>TOPLAM</a:t>
                      </a:r>
                      <a:endParaRPr lang="tr-TR" sz="1300" b="1" i="0" u="none" strike="noStrike" dirty="0">
                        <a:solidFill>
                          <a:schemeClr val="bg1"/>
                        </a:solidFill>
                        <a:latin typeface="Arial" pitchFamily="34" charset="0"/>
                        <a:cs typeface="Arial" pitchFamily="34" charset="0"/>
                      </a:endParaRPr>
                    </a:p>
                  </a:txBody>
                  <a:tcPr marL="6694" marR="6694" marT="6694" marB="0" anchor="ctr"/>
                </a:tc>
                <a:tc>
                  <a:txBody>
                    <a:bodyPr/>
                    <a:lstStyle/>
                    <a:p>
                      <a:pPr algn="ctr" fontAlgn="b"/>
                      <a:r>
                        <a:rPr lang="tr-TR" sz="1300" u="none" strike="noStrike" dirty="0">
                          <a:latin typeface="Arial" pitchFamily="34" charset="0"/>
                          <a:cs typeface="Arial" pitchFamily="34" charset="0"/>
                        </a:rPr>
                        <a:t>150</a:t>
                      </a:r>
                      <a:endParaRPr lang="tr-TR" sz="1300" b="1" i="0" u="none" strike="noStrike" dirty="0">
                        <a:solidFill>
                          <a:schemeClr val="bg1"/>
                        </a:solidFill>
                        <a:latin typeface="Arial" pitchFamily="34" charset="0"/>
                        <a:cs typeface="Arial" pitchFamily="34" charset="0"/>
                      </a:endParaRPr>
                    </a:p>
                  </a:txBody>
                  <a:tcPr marL="6694" marR="6694" marT="6694" marB="0"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Öğretmenliğe Atanacakların İlk Atama Başvurularının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Diploma veya geçici mezuniyet belgesinin aslı görülerek alınacak fotokopisi</a:t>
                      </a:r>
                    </a:p>
                    <a:p>
                      <a:pPr marL="130175">
                        <a:spcBef>
                          <a:spcPts val="0"/>
                        </a:spcBef>
                        <a:spcAft>
                          <a:spcPts val="0"/>
                        </a:spcAft>
                      </a:pPr>
                      <a:r>
                        <a:rPr lang="tr-TR" sz="1100" dirty="0" smtClean="0">
                          <a:latin typeface="Arial" pitchFamily="34" charset="0"/>
                          <a:ea typeface="Times New Roman"/>
                          <a:cs typeface="Arial" pitchFamily="34" charset="0"/>
                        </a:rPr>
                        <a:t>2- Öğretmenlik formasyon belgesinin aslı görülerek alınacak fotokopisi (Eğitim Fakültesi Mezunu olanlar hariç)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auto" latinLnBrk="0" hangingPunct="1">
                        <a:lnSpc>
                          <a:spcPts val="1000"/>
                        </a:lnSpc>
                        <a:spcBef>
                          <a:spcPts val="0"/>
                        </a:spcBef>
                        <a:spcAft>
                          <a:spcPts val="0"/>
                        </a:spcAft>
                        <a:buClrTx/>
                        <a:buSzTx/>
                        <a:buFontTx/>
                        <a:buNone/>
                        <a:tabLst/>
                        <a:defRPr/>
                      </a:pPr>
                      <a:r>
                        <a:rPr lang="en-US" sz="1100" dirty="0" smtClean="0">
                          <a:latin typeface="Arial"/>
                          <a:ea typeface="Arial"/>
                        </a:rPr>
                        <a:t>1</a:t>
                      </a:r>
                      <a:r>
                        <a:rPr lang="en-US" sz="1100" spc="30" dirty="0" smtClean="0">
                          <a:latin typeface="Arial"/>
                          <a:ea typeface="Arial"/>
                        </a:rPr>
                        <a:t> </a:t>
                      </a:r>
                      <a:r>
                        <a:rPr lang="en-US" sz="1100" dirty="0" smtClean="0">
                          <a:latin typeface="Arial"/>
                          <a:ea typeface="Arial"/>
                        </a:rPr>
                        <a:t>İŞ</a:t>
                      </a:r>
                      <a:r>
                        <a:rPr lang="en-US" sz="1100" spc="45" dirty="0" smtClean="0">
                          <a:latin typeface="Arial"/>
                          <a:ea typeface="Arial"/>
                        </a:rPr>
                        <a:t> </a:t>
                      </a:r>
                      <a:r>
                        <a:rPr lang="en-US" sz="1100" dirty="0" smtClean="0">
                          <a:latin typeface="Arial"/>
                          <a:ea typeface="Arial"/>
                        </a:rPr>
                        <a:t>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Kurslarının İsim Değişikliği Teklifinin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2- Yönetim kurulu kararı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3- Dergi ismi kullanılacak ise dergi örneği, markalı isim kullanılacaksa marka tescil belgesi ile isim hakkı sözleşmesi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Kurslarında Kurum Bina Nakli Başvurusunun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Kurucu temsilcisinin dilekçesi</a:t>
                      </a:r>
                    </a:p>
                    <a:p>
                      <a:pPr marL="130175">
                        <a:spcBef>
                          <a:spcPts val="0"/>
                        </a:spcBef>
                        <a:spcAft>
                          <a:spcPts val="0"/>
                        </a:spcAft>
                      </a:pPr>
                      <a:r>
                        <a:rPr lang="tr-TR" sz="1100" dirty="0" smtClean="0">
                          <a:latin typeface="Arial" pitchFamily="34" charset="0"/>
                          <a:ea typeface="Times New Roman"/>
                          <a:cs typeface="Arial" pitchFamily="34" charset="0"/>
                        </a:rPr>
                        <a:t>2- En az bir yıllık kira sözleşmesi veya tapu örneği (aslı yada  tasdikli örneği)</a:t>
                      </a:r>
                    </a:p>
                    <a:p>
                      <a:pPr marL="130175">
                        <a:spcBef>
                          <a:spcPts val="0"/>
                        </a:spcBef>
                        <a:spcAft>
                          <a:spcPts val="0"/>
                        </a:spcAft>
                      </a:pPr>
                      <a:r>
                        <a:rPr lang="tr-TR" sz="1100" dirty="0" smtClean="0">
                          <a:latin typeface="Arial" pitchFamily="34" charset="0"/>
                          <a:ea typeface="Times New Roman"/>
                          <a:cs typeface="Arial" pitchFamily="34" charset="0"/>
                        </a:rPr>
                        <a:t>3- Kullanılacak her kat için ayrı ayrı yerleşim planı (3 adet 35x50 veya A3 boyutunda)</a:t>
                      </a:r>
                    </a:p>
                    <a:p>
                      <a:pPr marL="130175">
                        <a:spcBef>
                          <a:spcPts val="0"/>
                        </a:spcBef>
                        <a:spcAft>
                          <a:spcPts val="0"/>
                        </a:spcAft>
                      </a:pPr>
                      <a:r>
                        <a:rPr lang="tr-TR" sz="1100" dirty="0" smtClean="0">
                          <a:latin typeface="Arial" pitchFamily="34" charset="0"/>
                          <a:ea typeface="Times New Roman"/>
                          <a:cs typeface="Arial" pitchFamily="34" charset="0"/>
                        </a:rPr>
                        <a:t>4- Kurum açılacak binanın sağlam ve dayanıklı olduğuna ilişkin; çevre ve şehircilik il müdürlükleri, yapının proje müellifleri ya da yetkili serbest proje büroları veya üniversitelerin ilgili bölümlerince düzenlenen teknik</a:t>
                      </a:r>
                    </a:p>
                    <a:p>
                      <a:pPr marL="130175">
                        <a:spcBef>
                          <a:spcPts val="0"/>
                        </a:spcBef>
                        <a:spcAft>
                          <a:spcPts val="0"/>
                        </a:spcAft>
                      </a:pPr>
                      <a:r>
                        <a:rPr lang="tr-TR" sz="1100" dirty="0" smtClean="0">
                          <a:latin typeface="Arial" pitchFamily="34" charset="0"/>
                          <a:ea typeface="Times New Roman"/>
                          <a:cs typeface="Arial" pitchFamily="34" charset="0"/>
                        </a:rPr>
                        <a:t>5- İl Sağlık Müdürlüğünce düzenlenecek olan, binanın ve çevresinin sağlık yönünden uygun olduğuna ilişkin rapor</a:t>
                      </a:r>
                    </a:p>
                    <a:p>
                      <a:pPr marL="130175">
                        <a:spcBef>
                          <a:spcPts val="0"/>
                        </a:spcBef>
                        <a:spcAft>
                          <a:spcPts val="0"/>
                        </a:spcAft>
                      </a:pPr>
                      <a:r>
                        <a:rPr lang="tr-TR" sz="1100" dirty="0" smtClean="0">
                          <a:latin typeface="Arial" pitchFamily="34" charset="0"/>
                          <a:ea typeface="Times New Roman"/>
                          <a:cs typeface="Arial" pitchFamily="34" charset="0"/>
                        </a:rPr>
                        <a:t>6- 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7- İtfaiye Müdürlüğünce düzenlenecek olan binada yangına karşı ilgili mevzuata göre gerekli önlemlerin alındığına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Kurslarında Kurumların Dönüşüm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 Kurucu/kurucu temsilcisinin kurumunu dönüştürmesine  ilişkin yazı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2- Form dilekçe (Ek-1)</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3- Özel dershane kısmına öğrenci kaydı olmadığına dair yazı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4- Yönetici ve eğitim personelinin istifa dilekçeleri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5- Kullanılacak her kat için ayrı ayrı 3 adet yerleşim planı (35x50 veya A3 boyutunda)</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6- Uygulanacak programın Talim ve Terbiye Kurulu Kararı tarih ve sayısı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7- Yönetici çalışma izin teklifi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8- Öğretime başlamadan önce gerekli tüm personelin görevlendirileceğine ilişkin kurucu/kurucu temsilcisine ait beyan</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alındığına ilişkin rapor</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-DEVAMI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Kurslarında Kurumların Dönüşüm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9- En az bir yıllık kira sözleşmesi veya tapu örneği (aslı ya da  tasdikli örneği)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10-Denizcilik ve havacılık kursu gibi özellik arz eden özel öğretim kurumları için ilgili bakanlıkların uygun görüşü</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11-Sağlık meslek lisesi açacakların, okulun açılacağı ildeki hastanede öğrencilerinin eğitim göreceği alana uygun stajlarını yapacaklarına ilişkin hastane yönetimi ile yapılan protokol</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12-Kurum açılacak binanın sağlam ve dayanıklı olduğuna ilişkin; çevre ve şehircilik il müdürlükleri, yapının proje müellifleri ya da yetkili serbest proje büroları veya üniversitelerin ilgili bölümlerince düzenlenen teknik rapor</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13-İl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14-İtfaiye Müdürlüğünce düzenlenecek olan binada yangına karşı ilgili mevzuata göre gerekli önlemlerin alındığına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Kurslarının Yerleşim Planı ve Kontenjan Değişikliği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 Yapılacak değişiklikleri gösterir ayrıntılı kurucu temsilcisi dilekçesi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2- Kurumun son yerleşimini gösteren yerleşim planı (3 adet 35x50 cm veya A3 ebadında)</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3- Bir adet eski yerleşim planı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4- Kat veya daire ilave edilecekse en az bir yıllık kira sözleşmesi veya tapu örneği (aslı ya da tasdikli örneği)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5- Kurum açılacak binanın sağlam ve dayanıklı olduğuna ilişkin; çevre ve şehircilik il müdürlükleri, yapının proje müellifleri ya da yetkili serbest proje büroları veya üniversitelerin ilgili bölümlerince düzenlenen teknik</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6- 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7- İtfaiye Müdürlüğünce düzenlenecek olan binada yangına karşı ilgili mevzuata göre gerekli önlemlerin alındığına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Kurslarının Kurucu Temsilcisi Değişikliği Teklifinin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 değişikliğine ilişkin yazı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Kurucu temsilcisinin kurumu açma, kapatma, devir ve benzeri işlemleri yürütme yetkisine sahip olduğunun belirlendiği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Yeni kurucu temsilcisine ait adli sicil beyanı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49</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Kurslarında Program İlavesinin Yapılması İsteğinin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2- Kurumun son yerleşimini gösteren 3 adet yerleşim planı (35x50 cm veya A3 ebadında)</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3- İlave edilecek programın onaylandığı Talim ve Terbiye Kararı Kararının tarih ve sayısı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4- Programa ait araç-gereç listesi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5- Görevlendirilecek  eğitim personeline ilişkin çalışma izin tekliflerinin yapılacağına dair kurucunun yazılı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beyanı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50</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Kurslarında Görevlendirilecek Yönetici Tekliflerinin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 İş sözleşmesi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2- Adli sicil beyanı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3- Diploma veya diploma yerine geçen belgenin aslı ve fotokopisi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4- Daha önce özel öğretim kurumunda görev almışsa en son ayrılma onayı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Kurslarında Ders Saat Ücretli Eğitim Personeli Görevlendirilmesinin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Çalışmakta olduğu kurumca verilecek, girdiği ders saati sayısını da gösterir muvafakat belgesi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Diploma veya diploma yerine geçen belgenin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Sertifikanın aslı ve fotokopisi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Kurslarında  Eğitim Personeli Görevlendirilmesinin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Diploma veya diploma yerine geçen belgenin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Sertifikanın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Daha önce resmi veya özel öğretim kurumlarında eğitim personeli olarak çalışmış olanlardan en son görev yerinden ayrılışını gösterir belge</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Öğretmenliğe Atanacakların Kurumlar arası Atama Başvurularının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Diploma veya geçici mezuniyet belgesinin aslı görülerek alınacak fotokopisi</a:t>
                      </a:r>
                    </a:p>
                    <a:p>
                      <a:pPr marL="130175">
                        <a:spcBef>
                          <a:spcPts val="0"/>
                        </a:spcBef>
                        <a:spcAft>
                          <a:spcPts val="0"/>
                        </a:spcAft>
                      </a:pPr>
                      <a:r>
                        <a:rPr lang="tr-TR" sz="1100" dirty="0" smtClean="0">
                          <a:latin typeface="Arial" pitchFamily="34" charset="0"/>
                          <a:ea typeface="Times New Roman"/>
                          <a:cs typeface="Arial" pitchFamily="34" charset="0"/>
                        </a:rPr>
                        <a:t>2- Öğretmenlik formasyon belgesinin aslının beyanı, fotokopisi (Eğitim fakültesi mezunu olanlar hariç)</a:t>
                      </a:r>
                    </a:p>
                    <a:p>
                      <a:pPr marL="130175">
                        <a:spcBef>
                          <a:spcPts val="0"/>
                        </a:spcBef>
                        <a:spcAft>
                          <a:spcPts val="0"/>
                        </a:spcAft>
                      </a:pPr>
                      <a:r>
                        <a:rPr lang="tr-TR" sz="1100" dirty="0" smtClean="0">
                          <a:latin typeface="Arial" pitchFamily="34" charset="0"/>
                          <a:ea typeface="Times New Roman"/>
                          <a:cs typeface="Arial" pitchFamily="34" charset="0"/>
                        </a:rPr>
                        <a:t>3- Muvafakat belgesi (farklı kurumdan geçiş yapanlar)</a:t>
                      </a:r>
                    </a:p>
                    <a:p>
                      <a:pPr marL="130175">
                        <a:spcBef>
                          <a:spcPts val="0"/>
                        </a:spcBef>
                        <a:spcAft>
                          <a:spcPts val="0"/>
                        </a:spcAft>
                      </a:pPr>
                      <a:r>
                        <a:rPr lang="tr-TR" sz="1100" dirty="0" smtClean="0">
                          <a:latin typeface="Arial" pitchFamily="34" charset="0"/>
                          <a:ea typeface="Times New Roman"/>
                          <a:cs typeface="Arial" pitchFamily="34" charset="0"/>
                        </a:rPr>
                        <a:t>4- Hizmet belgesi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auto" latinLnBrk="0" hangingPunct="1">
                        <a:lnSpc>
                          <a:spcPts val="1000"/>
                        </a:lnSpc>
                        <a:spcBef>
                          <a:spcPts val="0"/>
                        </a:spcBef>
                        <a:spcAft>
                          <a:spcPts val="0"/>
                        </a:spcAft>
                        <a:buClrTx/>
                        <a:buSzTx/>
                        <a:buFontTx/>
                        <a:buNone/>
                        <a:tabLst/>
                        <a:defRPr/>
                      </a:pPr>
                      <a:r>
                        <a:rPr lang="en-US" sz="1100" dirty="0" smtClean="0">
                          <a:latin typeface="Arial"/>
                          <a:ea typeface="Arial"/>
                        </a:rPr>
                        <a:t>1</a:t>
                      </a:r>
                      <a:r>
                        <a:rPr lang="en-US" sz="1100" spc="30" dirty="0" smtClean="0">
                          <a:latin typeface="Arial"/>
                          <a:ea typeface="Arial"/>
                        </a:rPr>
                        <a:t> </a:t>
                      </a:r>
                      <a:r>
                        <a:rPr lang="en-US" sz="1100" dirty="0" smtClean="0">
                          <a:latin typeface="Arial"/>
                          <a:ea typeface="Arial"/>
                        </a:rPr>
                        <a:t>İŞ</a:t>
                      </a:r>
                      <a:r>
                        <a:rPr lang="en-US" sz="1100" spc="45" dirty="0" smtClean="0">
                          <a:latin typeface="Arial"/>
                          <a:ea typeface="Arial"/>
                        </a:rPr>
                        <a:t> </a:t>
                      </a:r>
                      <a:r>
                        <a:rPr lang="en-US" sz="1100" dirty="0" smtClean="0">
                          <a:latin typeface="Arial"/>
                          <a:ea typeface="Arial"/>
                        </a:rPr>
                        <a:t>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Kurslarında Görevli Eğitim Personelinin Görevden Ayrılış Onaylarının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Kurs Müdürlüğünün yazısı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İstifa dilekçesi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Kurslarında Grup-Dönem Açma İşlemlerinin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Eğitime başlayacak adayların sertifika sınıflarına göre hazırlanmış isim listeleri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Teorik ve direksiyon derslerini gösterir eğitim planları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Kurslarında Kaybedilen Sertifikaların Yenilenmesi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Dilekçe</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 Açılması</a:t>
                      </a:r>
                    </a:p>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Teklif Evrakının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Form dilekçe (Ek-1)</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Kurucu/kurucu temsilcisine ait  adli sicilinin bulunmadığına dair beyan</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Kurucu tüzel kişi ise Türkiye Ticaret Sicili Gazetesi'nde yayımlanan ana sözleşme, tüzük ya da vakıf senedi Kurucu temsilcisinin kurumu açma, kapatma, devir ve benzeri işlemleri yürütme yetkisine sahip olduğunun belirlendiği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Kullanılacak her kat için ayrı ayrı 3 adet yerleşim planı (35x50 veya A3 ebadında)</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Kurumda uygulanacak olan sertifika programlarının Talim ve Terbiye Kurulunca onaylanmış yazılarının tarih ve sayısı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Yönetici Çalışma izin teklifi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-DEVAMI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 Açılması</a:t>
                      </a:r>
                    </a:p>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Teklif Evrakının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7- Öğretime başlamadan önce gerekli tüm personelin atamasının yapılacağına dair kurucunun yazılı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8- En az bir yıllık kira sözleşmesi veya tapu örneği (aslı ya da  tasdikli örneği)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9- Denizcilik ve havacılık kursu gibi özellik arz eden özel öğretim kurumları için ilgili bakanlıkların uygun</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10-Kurum açılacak binanın sağlam ve dayanıklı olduğuna ilişkin; çevre ve şehircilik il müdürlükleri, yapının proje müellifleri ya da yetkili serbest proje büroları veya üniversitelerin ilgili bölümlerince düzenlenen teknik</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11-İl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12-İtfaiye Müdürlüğünce düzenlenecek olan binada yangına karşı ilgili mevzuata göre gerekli önlemlerin alındığına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Kursun Devredilmesi Teklif Evrakının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Dilekçe</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Kurumun borç ve alacaklarının vadesi gelmemiş olanlar da dahil olmak üzere, kurumu devralan veya devredilen gerçek kişi veya tüzel kişilik tarafından üstlenildiğini gösterir noterlikçe düzenlenen devir senedi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Yeni kurucuya ait adli sicil kaydının bulunmadığına dair yazılı beyan</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En az bir yıllık kira sözleşmesi veya tapu örneği (aslı ya da  tasdikli örneği)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Tüzel kişi ise Türkiye Ticaret Sicili Gazetesi'nde yayımlanan ana sözleşmesi, tüzük ya da vakıf senedi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Kurucu temsilcisinin kurumu açma, kapatma, devir ve benzeri işlemleri yürütme yetkisine sahip olduğunun belirlendiği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7- Eğitim personeli ile diğer personelin görevlendirme teklifleri ve yenilenen iş sözleşmeleri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Kursun Kurucu/Kurucu Temsilcisi İsteğiyle Kapatılması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Tüm personele duyuru yazısı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Yönetici ve eğitim personelinin istifa dilekçeleri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Kursiyer kaydı bulunmadığına ilişkin yazı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59</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Kurslarda KPSS Kurs Programı Uygulama İsteği İşlemlerinin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Kurucu/kurucu temsilcisinin dilekçesi ya da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Kurs programı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Zaman çizelgesi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Öğretmen teklifleri (Türk Dili ve Edebiyatı veya Türkçe, Tarih, Coğrafya ve Matematik branşlarında)</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60</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Kursların İsim Değişikliği İşlemlerinin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Dergi ismi kullanılacak ise dergi örneği, markalı isim kullanılacaksa marka tescil belgesi ile isim hakkı sözleşmesi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61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Kurslarda Kurum Bina Nakil İşlemlerinin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En az bir yıllık kira sözleşmesi veya tapu örneği (aslı yada  tasdikli örneği)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Kullanılacak her kat için ayrı ayrı yerleşim planı (35x50 veya A3 ebadında)</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Kurum açılacak binanın sağlam ve dayanıklı olduğuna ilişkin; çevre ve şehircilik il müdürlükleri, yapının proje müellifleri ya da yetkili serbest proje büroları veya üniversitelerin ilgili bölümlerince düzenlenen teknik</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İtfaiye Müdürlüğünce düzenlenecek olan binada yangına karşı ilgili mevzuata göre gerekli önlemlerin alındığına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Öğretmenliğe Atanacakların Açıktan Atama Başvurularının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Diploma veya geçici mezuniyet belgesinin aslı görülerek alınacak fotokopisi</a:t>
                      </a:r>
                    </a:p>
                    <a:p>
                      <a:pPr marL="130175">
                        <a:spcBef>
                          <a:spcPts val="0"/>
                        </a:spcBef>
                        <a:spcAft>
                          <a:spcPts val="0"/>
                        </a:spcAft>
                      </a:pPr>
                      <a:r>
                        <a:rPr lang="tr-TR" sz="1100" dirty="0" smtClean="0">
                          <a:latin typeface="Arial" pitchFamily="34" charset="0"/>
                          <a:ea typeface="Times New Roman"/>
                          <a:cs typeface="Arial" pitchFamily="34" charset="0"/>
                        </a:rPr>
                        <a:t>2- En son atandığı yere ait atama kararnamesi</a:t>
                      </a:r>
                    </a:p>
                    <a:p>
                      <a:pPr marL="130175">
                        <a:spcBef>
                          <a:spcPts val="0"/>
                        </a:spcBef>
                        <a:spcAft>
                          <a:spcPts val="0"/>
                        </a:spcAft>
                      </a:pPr>
                      <a:r>
                        <a:rPr lang="tr-TR" sz="1100" dirty="0" smtClean="0">
                          <a:latin typeface="Arial" pitchFamily="34" charset="0"/>
                          <a:ea typeface="Times New Roman"/>
                          <a:cs typeface="Arial" pitchFamily="34" charset="0"/>
                        </a:rPr>
                        <a:t>3- Hizmet belgesi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auto" latinLnBrk="0" hangingPunct="1">
                        <a:lnSpc>
                          <a:spcPts val="1000"/>
                        </a:lnSpc>
                        <a:spcBef>
                          <a:spcPts val="0"/>
                        </a:spcBef>
                        <a:spcAft>
                          <a:spcPts val="0"/>
                        </a:spcAft>
                        <a:buClrTx/>
                        <a:buSzTx/>
                        <a:buFontTx/>
                        <a:buNone/>
                        <a:tabLst/>
                        <a:defRPr/>
                      </a:pPr>
                      <a:r>
                        <a:rPr lang="en-US" sz="1100" dirty="0" smtClean="0">
                          <a:latin typeface="Arial"/>
                          <a:ea typeface="Arial"/>
                        </a:rPr>
                        <a:t>1</a:t>
                      </a:r>
                      <a:r>
                        <a:rPr lang="en-US" sz="1100" spc="30" dirty="0" smtClean="0">
                          <a:latin typeface="Arial"/>
                          <a:ea typeface="Arial"/>
                        </a:rPr>
                        <a:t> </a:t>
                      </a:r>
                      <a:r>
                        <a:rPr lang="en-US" sz="1100" dirty="0" smtClean="0">
                          <a:latin typeface="Arial"/>
                          <a:ea typeface="Arial"/>
                        </a:rPr>
                        <a:t>İŞ</a:t>
                      </a:r>
                      <a:r>
                        <a:rPr lang="en-US" sz="1100" spc="45" dirty="0" smtClean="0">
                          <a:latin typeface="Arial"/>
                          <a:ea typeface="Arial"/>
                        </a:rPr>
                        <a:t> </a:t>
                      </a:r>
                      <a:r>
                        <a:rPr lang="en-US" sz="1100" dirty="0" smtClean="0">
                          <a:latin typeface="Arial"/>
                          <a:ea typeface="Arial"/>
                        </a:rPr>
                        <a:t>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62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Kurslarda Kurumların Dönüşüm İsteklerinin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Kurucu/kurucu temsilcisinin kurumunu dönüştürmesine  ilişkin yazı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Form dilekçe (Ek-1)</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Özel dershane kısmına öğrenci kaydı olmadığına dair yazı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Yönetici ve eğitim personelinin istifa dilekçeleri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Kullanılacak her kat için ayrı ayrı 3 adet yerleşim planı (35x50 veya A3 boyutunda)</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Uygulanacak programın Talim ve Terbiye Kurulu Kararı tarih ve sayısı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7- Yönetici çalışma izin teklifi8- Öğretime başlamadan önce gerekli tüm personelin görevlendirileceğine ilişkin kurucu/kurucu temsilcisine ait beyan</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9- En az bir yıllık kira sözleşmesi veya tapu örneği (aslı ya da  tasdikli örneği)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-DEVAMI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62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Kurslarda Kurumların Dönüşüm İsteklerinin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10-Denizcilik ve havacılık kursu gibi özellik arz eden özel öğretim kurumları için ilgili bakanlıkların uygun</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11-Sağlık meslek lisesi açacakların, okulun açılacağı ildeki hastanede öğrencilerinin eğitim göreceği alana uygun stajlarını yapacaklarına ilişkin hastane yönetimi ile yapılan protokol</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12-Kurum açılacak binanın sağlam ve dayanıklı olduğuna ilişkin; çevre ve şehircilik il müdürlükleri, yapının proje müellifleri ya da yetkili serbest proje büroları veya üniversitelerin ilgili bölümlerince düzenlenen teknik rapor</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13-İl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14-İtfaiye Müdürlüğünce düzenlenecek olan binada yangına karşı ilgili mevzuata göre gerekli önlemlerin alındığına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63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Kurslarda Yerleşim Planı ve Kontenjan Değişikliğinin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1- Yapılacak değişiklikleri gösterir ayrıntılı kurucu/kurucu temsilcisi dilekçesi</a:t>
                      </a:r>
                    </a:p>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2- Kurumun son yerleşimini gösteren 3 adet yerleşim planı (35x50 cm veya A3 ebadında)</a:t>
                      </a:r>
                    </a:p>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3- Bir adet eski yerleşim planı</a:t>
                      </a:r>
                    </a:p>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4- Kat veya daire ilave edilecekse en az bir yıllık kira sözleşmesi veya tapu örneği (aslı ya da  tasdikli örneği)</a:t>
                      </a:r>
                    </a:p>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5- Kurum açılacak binanın sağlam ve dayanıklı olduğuna ilişkin; çevre ve şehircilik il müdürlükleri, yapının proje müellifleri ya da yetkili serbest proje büroları veya üniversitelerin ilgili bölümlerince düzenlenen teknik</a:t>
                      </a:r>
                    </a:p>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6- 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7- İtfaiye Müdürlüğünce düzenlenecek olan binada yangına karşı ilgili mevzuata göre gerekli önlemlerin alındığına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64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Kursların Kurucu Temsilcisi Değişikliğinin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 değişikliğine ilişkin dilekçe</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Kurucu temsilcisinin kurumu açma, kapatma, devir ve benzeri işlemleri yürütme yetkisine sahip olduğunun belirlendiği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Yeni kurucu temsilcisine ait adli sicil beyanı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65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Kurslarda Program İlavesi Yapılması İsteğine İlişkin Başvurunun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Kurumun son yerleşimini gösteren 3 adet yerleşim planı (35x50 cm veya A3 ebadında)</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İlave edilecek programın onaylandığı Talim ve Terbiye Kurulu Kararı tarih ve sayısı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Programa ait araç-gereç listesi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Görevlendirilecek  eğitim personeline ilişkin çalışma izin tekliflerinin yapılacağına dair kurucunun yazılı beyanı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66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Kurslarda Görevlendirilecek  Yönetici Tekliflerinin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Diploma veya diploma yerine geçen belgenin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Daha önce özel öğretim kurumunda çalışmış ise en son ayrılış onayı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67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Kurslarda  Eğitim Personeli Görevlendirilmesinin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445"/>
                        </a:spcBef>
                        <a:spcAft>
                          <a:spcPts val="0"/>
                        </a:spcAft>
                      </a:pPr>
                      <a:r>
                        <a:rPr lang="tr-TR" sz="1100" dirty="0" smtClean="0">
                          <a:latin typeface="Arial" pitchFamily="34" charset="0"/>
                          <a:ea typeface="Times New Roman"/>
                          <a:cs typeface="Arial" pitchFamily="34" charset="0"/>
                        </a:rPr>
                        <a:t>1- İş sözleşmesi</a:t>
                      </a:r>
                    </a:p>
                    <a:p>
                      <a:pPr marL="130175">
                        <a:spcBef>
                          <a:spcPts val="445"/>
                        </a:spcBef>
                        <a:spcAft>
                          <a:spcPts val="0"/>
                        </a:spcAft>
                      </a:pPr>
                      <a:r>
                        <a:rPr lang="tr-TR" sz="1100" dirty="0" smtClean="0">
                          <a:latin typeface="Arial" pitchFamily="34" charset="0"/>
                          <a:ea typeface="Times New Roman"/>
                          <a:cs typeface="Arial" pitchFamily="34" charset="0"/>
                        </a:rPr>
                        <a:t>2- Adli sicil beyanı</a:t>
                      </a:r>
                    </a:p>
                    <a:p>
                      <a:pPr marL="130175">
                        <a:spcBef>
                          <a:spcPts val="445"/>
                        </a:spcBef>
                        <a:spcAft>
                          <a:spcPts val="0"/>
                        </a:spcAft>
                      </a:pPr>
                      <a:r>
                        <a:rPr lang="tr-TR" sz="1100" dirty="0" smtClean="0">
                          <a:latin typeface="Arial" pitchFamily="34" charset="0"/>
                          <a:ea typeface="Times New Roman"/>
                          <a:cs typeface="Arial" pitchFamily="34" charset="0"/>
                        </a:rPr>
                        <a:t>3- Diploma veya diploma yerine geçen belgenin aslı ve fotokopisi</a:t>
                      </a:r>
                    </a:p>
                    <a:p>
                      <a:pPr marL="130175">
                        <a:spcBef>
                          <a:spcPts val="445"/>
                        </a:spcBef>
                        <a:spcAft>
                          <a:spcPts val="0"/>
                        </a:spcAft>
                      </a:pPr>
                      <a:r>
                        <a:rPr lang="tr-TR" sz="1100" dirty="0" smtClean="0">
                          <a:latin typeface="Arial" pitchFamily="34" charset="0"/>
                          <a:ea typeface="Times New Roman"/>
                          <a:cs typeface="Arial" pitchFamily="34" charset="0"/>
                        </a:rPr>
                        <a:t>4- Sertifikanın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Daha önce resmi veya özel öğretim kurumlarında eğitim personeli olarak çalışmış olanlardan en son görev yerinden ayrılışını gösterir belge</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68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Kurslarda Ders Saat Ücretli Eğitim Personeli Görevlendirilmesinin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Çalışmakta olduğu kurumca verilecek, girdiği ders saati sayısını da gösterir muvafakat belgesi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Diploma veya diploma yerine geçen belgenin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Sertifikanın aslı ve fotokopisi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69</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Çeşitli Kurslarda Görevli Eğitim Personelinin Görevden Ayrılış Onaylarının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Kurs Müdürlüğünün yazısı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İstifa dilekçesi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70</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Hizmet İçi Eğitim Merkezlerinin Kurucu/Kurucu Temsilcisi İsteğiyle Kapatılması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Tüm personele duyuru yazısı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Yönetici ve eğitim personelinin istifa dilekçeleri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Kursiyeri kaydı bulunmadığına ilişkin yazı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spcAft>
                          <a:spcPts val="0"/>
                        </a:spcAft>
                      </a:pPr>
                      <a:r>
                        <a:rPr lang="tr-TR" sz="1100" dirty="0" smtClean="0">
                          <a:latin typeface="Arial" pitchFamily="34" charset="0"/>
                          <a:ea typeface="Times New Roman"/>
                          <a:cs typeface="Arial" pitchFamily="34" charset="0"/>
                        </a:rPr>
                        <a:t>Milli Sporcuların Beden Eğitimi Öğretmenliğine  Atama Başvuru İşlemleri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410"/>
                        </a:spcBef>
                        <a:spcAft>
                          <a:spcPts val="0"/>
                        </a:spcAft>
                      </a:pPr>
                      <a:r>
                        <a:rPr lang="tr-TR" sz="900" dirty="0" smtClean="0">
                          <a:latin typeface="Arial" pitchFamily="34" charset="0"/>
                          <a:ea typeface="Times New Roman"/>
                          <a:cs typeface="Arial" pitchFamily="34" charset="0"/>
                        </a:rPr>
                        <a:t>1- Elektronik başvuru formu</a:t>
                      </a:r>
                    </a:p>
                    <a:p>
                      <a:pPr marL="130175">
                        <a:spcBef>
                          <a:spcPts val="410"/>
                        </a:spcBef>
                        <a:spcAft>
                          <a:spcPts val="0"/>
                        </a:spcAft>
                      </a:pPr>
                      <a:r>
                        <a:rPr lang="tr-TR" sz="900" dirty="0" smtClean="0">
                          <a:latin typeface="Arial" pitchFamily="34" charset="0"/>
                          <a:ea typeface="Times New Roman"/>
                          <a:cs typeface="Arial" pitchFamily="34" charset="0"/>
                        </a:rPr>
                        <a:t>2- Lisans diploması veya mezuniyet belgesinin aslı veya kurumunca onaylı örneği (Öğrenim bilgileri elektronik elektronik başvuru formuna otomatik olarak yansımayan adaylardan)</a:t>
                      </a:r>
                    </a:p>
                    <a:p>
                      <a:pPr marL="130175">
                        <a:spcBef>
                          <a:spcPts val="410"/>
                        </a:spcBef>
                        <a:spcAft>
                          <a:spcPts val="0"/>
                        </a:spcAft>
                      </a:pPr>
                      <a:r>
                        <a:rPr lang="tr-TR" sz="900" dirty="0" smtClean="0">
                          <a:latin typeface="Arial" pitchFamily="34" charset="0"/>
                          <a:ea typeface="Times New Roman"/>
                          <a:cs typeface="Arial" pitchFamily="34" charset="0"/>
                        </a:rPr>
                        <a:t>3- Ortaöğretim Alan Öğretmenliği tezsiz yüksek lisans veya pedagojik formasyon belgesi</a:t>
                      </a:r>
                    </a:p>
                    <a:p>
                      <a:pPr marL="130175">
                        <a:spcBef>
                          <a:spcPts val="410"/>
                        </a:spcBef>
                        <a:spcAft>
                          <a:spcPts val="0"/>
                        </a:spcAft>
                      </a:pPr>
                      <a:r>
                        <a:rPr lang="tr-TR" sz="900" dirty="0" smtClean="0">
                          <a:latin typeface="Arial" pitchFamily="34" charset="0"/>
                          <a:ea typeface="Times New Roman"/>
                          <a:cs typeface="Arial" pitchFamily="34" charset="0"/>
                        </a:rPr>
                        <a:t>4- Diploma denklik belgesi (Yurt dışı okullarından mezun olanlardan)</a:t>
                      </a:r>
                    </a:p>
                    <a:p>
                      <a:pPr marL="130175">
                        <a:spcBef>
                          <a:spcPts val="410"/>
                        </a:spcBef>
                        <a:spcAft>
                          <a:spcPts val="0"/>
                        </a:spcAft>
                      </a:pPr>
                      <a:r>
                        <a:rPr lang="tr-TR" sz="900" dirty="0" smtClean="0">
                          <a:latin typeface="Arial" pitchFamily="34" charset="0"/>
                          <a:ea typeface="Times New Roman"/>
                          <a:cs typeface="Arial" pitchFamily="34" charset="0"/>
                        </a:rPr>
                        <a:t>5- Felsefe bölümü mezunlarından;  16 kredi sosyoloji, 16 kredi psikoloji dersi aldığına, Sosyoloji bölümü mezunlarından ise 8 kredi mantık, 16 kredi felsefe, 16 kredi psikoloji dersi aldığına dair belge (Bu belge pedagojik formasyon belgesi yerine kullanılamaz.)</a:t>
                      </a:r>
                    </a:p>
                    <a:p>
                      <a:pPr marL="130175">
                        <a:spcBef>
                          <a:spcPts val="410"/>
                        </a:spcBef>
                        <a:spcAft>
                          <a:spcPts val="0"/>
                        </a:spcAft>
                      </a:pPr>
                      <a:r>
                        <a:rPr lang="tr-TR" sz="900" dirty="0" smtClean="0">
                          <a:latin typeface="Arial" pitchFamily="34" charset="0"/>
                          <a:ea typeface="Times New Roman"/>
                          <a:cs typeface="Arial" pitchFamily="34" charset="0"/>
                        </a:rPr>
                        <a:t>6- Beden Eğitimi ve Spor Yüksek Okulları ile Hacettepe Üniversitesi Spor Bilimleri ve Teknolojisi Yüksek Okulundan mezun olanlardan programa kayıt tarihini gösteren belge istenecektir. (Mezuniyet belgesinde kayıt tarihi yazılı olanlardan ayrıca belge istenmeyecektir.)</a:t>
                      </a:r>
                    </a:p>
                    <a:p>
                      <a:pPr marL="130175">
                        <a:spcBef>
                          <a:spcPts val="410"/>
                        </a:spcBef>
                        <a:spcAft>
                          <a:spcPts val="0"/>
                        </a:spcAft>
                      </a:pPr>
                      <a:r>
                        <a:rPr lang="tr-TR" sz="900" dirty="0" smtClean="0">
                          <a:latin typeface="Arial" pitchFamily="34" charset="0"/>
                          <a:ea typeface="Times New Roman"/>
                          <a:cs typeface="Arial" pitchFamily="34" charset="0"/>
                        </a:rPr>
                        <a:t>7- Askerlik durum beyanı ile bakaya kalanlardan “Kovuşturmaya  yer olmadığına dair” mahkeme kararı </a:t>
                      </a:r>
                    </a:p>
                    <a:p>
                      <a:pPr marL="130175">
                        <a:spcBef>
                          <a:spcPts val="410"/>
                        </a:spcBef>
                        <a:spcAft>
                          <a:spcPts val="0"/>
                        </a:spcAft>
                      </a:pPr>
                      <a:r>
                        <a:rPr lang="tr-TR" sz="900" dirty="0" smtClean="0">
                          <a:latin typeface="Arial" pitchFamily="34" charset="0"/>
                          <a:ea typeface="Times New Roman"/>
                          <a:cs typeface="Arial" pitchFamily="34" charset="0"/>
                        </a:rPr>
                        <a:t>8- Milli Sporcu unvanını kazandığına dair belge veya kurumca onaylı örneği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auto" latinLnBrk="0" hangingPunct="1">
                        <a:lnSpc>
                          <a:spcPts val="1000"/>
                        </a:lnSpc>
                        <a:spcBef>
                          <a:spcPts val="0"/>
                        </a:spcBef>
                        <a:spcAft>
                          <a:spcPts val="0"/>
                        </a:spcAft>
                        <a:buClrTx/>
                        <a:buSzTx/>
                        <a:buFontTx/>
                        <a:buNone/>
                        <a:tabLst/>
                        <a:defRPr/>
                      </a:pPr>
                      <a:r>
                        <a:rPr lang="en-US" sz="1100" dirty="0" smtClean="0">
                          <a:latin typeface="Arial"/>
                          <a:ea typeface="Arial"/>
                        </a:rPr>
                        <a:t>1</a:t>
                      </a:r>
                      <a:r>
                        <a:rPr lang="en-US" sz="1100" spc="30" dirty="0" smtClean="0">
                          <a:latin typeface="Arial"/>
                          <a:ea typeface="Arial"/>
                        </a:rPr>
                        <a:t> </a:t>
                      </a:r>
                      <a:r>
                        <a:rPr lang="en-US" sz="1100" dirty="0" smtClean="0">
                          <a:latin typeface="Arial"/>
                          <a:ea typeface="Arial"/>
                        </a:rPr>
                        <a:t>İŞ</a:t>
                      </a:r>
                      <a:r>
                        <a:rPr lang="en-US" sz="1100" spc="45" dirty="0" smtClean="0">
                          <a:latin typeface="Arial"/>
                          <a:ea typeface="Arial"/>
                        </a:rPr>
                        <a:t> </a:t>
                      </a:r>
                      <a:r>
                        <a:rPr lang="en-US" sz="1100" dirty="0" smtClean="0">
                          <a:latin typeface="Arial"/>
                          <a:ea typeface="Arial"/>
                        </a:rPr>
                        <a:t>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Hizmet İçi Eğitim Merkezlerinin İsim Değişikliği İşlemlerinin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Dergi ismi kullanılacak ise dergi örneği, markalı isim kullanılacaksa marka tescil belgesi ile isim hakkı sözleşmesi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Hizmet İçi Eğitim Merkezlerinde Kurum Bina Nakli İşlemlerinin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En az bir yıllık kira sözleşmesi veya tapu örneği (aslı ya da  tasdikli örneği)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Kullanılacak her kat için ayrı ayrı 3 adet yerleşim planı (35x50 veya A3 ebadında)</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Kurum açılacak binanın sağlam ve dayanıklı olduğuna ilişkin; çevre ve şehircilik il müdürlükleri, yapının proje müellifleri ya da yetkili serbest proje büroları veya üniversitelerin ilgili bölümlerince düzenlenen teknik</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İtfaiye Müdürlüğünce düzenlenecek olan binada yangına karşı ilgili mevzuata göre gerekli önlemlerin alındığına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Hizmet İçi Eğitim Merkezlerinde Kurum Dönüşüm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Kurucu/kurucu temsilcisinin kurumunu dönüştürmesine  ilişkin yazı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Form dilekçe (Ek-1)</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Kursiyer kaydı olmadığına dair yazı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Yönetici ve eğitim personelinin istifa dilekçeleri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Kullanılacak her kat için ayrı ayrı 3 adet yerleşim planı (35x50 veya A3 boyutunda)</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Uygulanacak programın Talim ve Terbiye Kurulu Kararı tarih ve sayısı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7- Yönetici çalışma izin teklifi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8- Öğretime başlamadan önce gerekli tüm personelin görevlendirileceğine ilişkin kurucu/kurucu temsilcisine ait beyan</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-DEVAMI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4182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Hizmet İçi Eğitim Merkezlerinde Kurum Dönüşüm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9- En az bir yıllık kira sözleşmesi veya tapu örneği (aslı ya da  tasdikli örneği)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10-Denizcilik ve havacılık kursu gibi özellik arz eden özel öğretim kurumları için ilgili bakanlıkların uygun</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11-Sağlık meslek lisesi açacakların, okulun açılacağı ildeki hastanede öğrencilerinin eğitim göreceği alana uygun stajlarını yapacaklarına ilişkin hastane yönetimi ile yapılan protokol</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12-Kurum açılacak binanın sağlam ve dayanıklı olduğuna ilişkin; çevre ve şehircilik il müdürlükleri, yapının proje müellifleri ya da yetkili serbest proje büroları veya üniversitelerin ilgili bölümlerince düzenlenen teknik rapor</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13-İl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14-İtfaiye Müdürlüğünce düzenlenecek olan binada yangına karşı ilgili mevzuata göre</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Hizmet İçi Eğitim Merkezlerinde Yerleşim Planı ve Kontenjan Değişikliği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Yapılacak değişiklikleri gösterir ayrıntılı kurucu/kurucu temsilcisi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Kurumun son yerleşimini gösteren 3 adet yerleşim planı (35x50 cm veya A3 ebadında)</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Bir adet eski yerleşim planı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En az bir yıllık kira sözleşmesi veya tapu örneği (aslı ya da  tasdikli örneği)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Kurum açılacak binanın sağlam ve dayanıklı olduğuna ilişkin; çevre ve şehircilik il müdürlükleri, yapının proje müellifleri ya da yetkili serbest proje büroları veya üniversitelerin ilgili bölümlerince düzenlenen teknik</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7- İtfaiye Müdürlüğünce düzenlenecek olan binada yangına karşı ilgili mevzuata göre gerekli önlemlerin alındığına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Hizmet İçi Eğitim Merkezlerinde Kurucu Temsilcisi Değişikliği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 değişikliğine ilişkin  dilekçe</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Kurucu temsilcisinin kurumu açma, kapatma, devir ve benzeri işlemleri yürütme yetkisine sahip olduğunun</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Yeni kurucu temsilcisine ait adli sicil beyanı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Hizmet İçi Eğitim Merkezlerinde Program İlavesi Yapılması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Kurumun son yerleşimini gösteren 3 adet yerleşim planı (35x50 cm veya A3 ebadında)</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İlave edilecek programın onaylandığı Talim ve Terbiye Kurulu Kararı tarih ve sayısı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Programa ait araç-gereç listesi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Görevlendirilecek  eğitim personeline ilişkin çalışma izin tekliflerinin yapılacağına dair kurucunun yazılı beyanı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Hizmet İçi Eğitim Merkezlerinde Görevlendirilecek  Yönetici Tekliflerinin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Diploma veya diploma yerine geçen belgenin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Daha önce özel öğretim kurumunda çalışmış ise en son ayrılma yazısı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Hizmet İçi Eğitim Merkezlerinde Görevlendirilecek Eğitim Personeli Tekliflerinin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Diploma veya diploma yerine geçen belgenin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Sertifikanın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Daha önce resmi veya özel öğretim kurumlarında eğitim personeli olarak çalışmış olanlardan en son görev yerinden ayrılışını gösterir belge</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79</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Hizmet İçi Eğitim Merkezlerinde Görevlendirilecek  Ders Saat Ücretli Eğitim Personeli Tekliflerinin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Çalışmakta olduğu kurumca verilecek, girdiği ders saati sayısını da gösterir muvafakat belgesi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Diploma veya diploma yerine geçen belgenin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Sertifikanın aslı ve fotokopisi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İlk Defa Atanacak Kadrolu Öğretmenlerin Göreve Başlatılması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410"/>
                        </a:spcBef>
                        <a:spcAft>
                          <a:spcPts val="0"/>
                        </a:spcAft>
                      </a:pPr>
                      <a:r>
                        <a:rPr lang="tr-TR" sz="1100" dirty="0" smtClean="0">
                          <a:latin typeface="Arial" pitchFamily="34" charset="0"/>
                          <a:ea typeface="Times New Roman"/>
                          <a:cs typeface="Arial" pitchFamily="34" charset="0"/>
                        </a:rPr>
                        <a:t>1- Lisans diploması veya mezuniyet belgesinin aslı veya kurumunca onaylı örneği</a:t>
                      </a:r>
                    </a:p>
                    <a:p>
                      <a:pPr marL="130175">
                        <a:spcBef>
                          <a:spcPts val="410"/>
                        </a:spcBef>
                        <a:spcAft>
                          <a:spcPts val="0"/>
                        </a:spcAft>
                      </a:pPr>
                      <a:r>
                        <a:rPr lang="tr-TR" sz="1100" dirty="0" smtClean="0">
                          <a:latin typeface="Arial" pitchFamily="34" charset="0"/>
                          <a:ea typeface="Times New Roman"/>
                          <a:cs typeface="Arial" pitchFamily="34" charset="0"/>
                        </a:rPr>
                        <a:t>2- KPSS sonuç belgesinin aslı veya bilgisayar çıktısı</a:t>
                      </a:r>
                    </a:p>
                    <a:p>
                      <a:pPr marL="130175">
                        <a:spcBef>
                          <a:spcPts val="410"/>
                        </a:spcBef>
                        <a:spcAft>
                          <a:spcPts val="0"/>
                        </a:spcAft>
                      </a:pPr>
                      <a:r>
                        <a:rPr lang="tr-TR" sz="1100" dirty="0" smtClean="0">
                          <a:latin typeface="Arial" pitchFamily="34" charset="0"/>
                          <a:ea typeface="Times New Roman"/>
                          <a:cs typeface="Arial" pitchFamily="34" charset="0"/>
                        </a:rPr>
                        <a:t>3- Son altı ay içerisinde çekilmiş üç adet vesikalık fotoğraf</a:t>
                      </a:r>
                    </a:p>
                    <a:p>
                      <a:pPr marL="130175">
                        <a:spcBef>
                          <a:spcPts val="410"/>
                        </a:spcBef>
                        <a:spcAft>
                          <a:spcPts val="0"/>
                        </a:spcAft>
                      </a:pPr>
                      <a:r>
                        <a:rPr lang="tr-TR" sz="1100" dirty="0" smtClean="0">
                          <a:latin typeface="Arial" pitchFamily="34" charset="0"/>
                          <a:ea typeface="Times New Roman"/>
                          <a:cs typeface="Arial" pitchFamily="34" charset="0"/>
                        </a:rPr>
                        <a:t>4- Görev yapmasına engel bir halin olmadığına dair sağlık durumu beyanı </a:t>
                      </a:r>
                      <a:r>
                        <a:rPr lang="tr-TR" sz="900" dirty="0" smtClean="0">
                          <a:latin typeface="Arial" pitchFamily="34" charset="0"/>
                          <a:ea typeface="Times New Roman"/>
                          <a:cs typeface="Arial" pitchFamily="34" charset="0"/>
                        </a:rPr>
                        <a:t>(EK-6)</a:t>
                      </a:r>
                      <a:endParaRPr lang="tr-TR" sz="1100" dirty="0" smtClean="0">
                        <a:latin typeface="Arial" pitchFamily="34" charset="0"/>
                        <a:ea typeface="Times New Roman"/>
                        <a:cs typeface="Arial" pitchFamily="34" charset="0"/>
                      </a:endParaRPr>
                    </a:p>
                    <a:p>
                      <a:pPr marL="130175">
                        <a:spcBef>
                          <a:spcPts val="410"/>
                        </a:spcBef>
                        <a:spcAft>
                          <a:spcPts val="0"/>
                        </a:spcAft>
                      </a:pPr>
                      <a:r>
                        <a:rPr lang="tr-TR" sz="1100" dirty="0" smtClean="0">
                          <a:latin typeface="Arial" pitchFamily="34" charset="0"/>
                          <a:ea typeface="Times New Roman"/>
                          <a:cs typeface="Arial" pitchFamily="34" charset="0"/>
                        </a:rPr>
                        <a:t>5- Onaylı elektronik başvuru formu</a:t>
                      </a:r>
                    </a:p>
                    <a:p>
                      <a:pPr marL="130175">
                        <a:spcBef>
                          <a:spcPts val="410"/>
                        </a:spcBef>
                        <a:spcAft>
                          <a:spcPts val="0"/>
                        </a:spcAft>
                      </a:pPr>
                      <a:r>
                        <a:rPr lang="tr-TR" sz="1100" dirty="0" smtClean="0">
                          <a:latin typeface="Arial" pitchFamily="34" charset="0"/>
                          <a:ea typeface="Times New Roman"/>
                          <a:cs typeface="Arial" pitchFamily="34" charset="0"/>
                        </a:rPr>
                        <a:t>6- Mal bildirimi (İl Milli Eğitim Müdürlüğünden  temin edilecektir.)</a:t>
                      </a:r>
                    </a:p>
                    <a:p>
                      <a:pPr marL="130175">
                        <a:spcBef>
                          <a:spcPts val="410"/>
                        </a:spcBef>
                        <a:spcAft>
                          <a:spcPts val="0"/>
                        </a:spcAft>
                      </a:pPr>
                      <a:r>
                        <a:rPr lang="tr-TR" sz="1100" dirty="0" smtClean="0">
                          <a:latin typeface="Arial" pitchFamily="34" charset="0"/>
                          <a:ea typeface="Times New Roman"/>
                          <a:cs typeface="Arial" pitchFamily="34" charset="0"/>
                        </a:rPr>
                        <a:t>7- Bağlı olduğu Askerlik Şubesinden alınmış askerlik durum belgesi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auto" latinLnBrk="0" hangingPunct="1">
                        <a:lnSpc>
                          <a:spcPts val="1000"/>
                        </a:lnSpc>
                        <a:spcBef>
                          <a:spcPts val="0"/>
                        </a:spcBef>
                        <a:spcAft>
                          <a:spcPts val="0"/>
                        </a:spcAft>
                        <a:buClrTx/>
                        <a:buSzTx/>
                        <a:buFontTx/>
                        <a:buNone/>
                        <a:tabLst/>
                        <a:defRPr/>
                      </a:pPr>
                      <a:r>
                        <a:rPr lang="en-US" sz="1100" dirty="0" smtClean="0">
                          <a:latin typeface="Arial"/>
                          <a:ea typeface="Arial"/>
                        </a:rPr>
                        <a:t>1</a:t>
                      </a:r>
                      <a:r>
                        <a:rPr lang="en-US" sz="1100" spc="30" dirty="0" smtClean="0">
                          <a:latin typeface="Arial"/>
                          <a:ea typeface="Arial"/>
                        </a:rPr>
                        <a:t> </a:t>
                      </a:r>
                      <a:r>
                        <a:rPr lang="en-US" sz="1100" dirty="0" smtClean="0">
                          <a:latin typeface="Arial"/>
                          <a:ea typeface="Arial"/>
                        </a:rPr>
                        <a:t>İŞ</a:t>
                      </a:r>
                      <a:r>
                        <a:rPr lang="en-US" sz="1100" spc="45" dirty="0" smtClean="0">
                          <a:latin typeface="Arial"/>
                          <a:ea typeface="Arial"/>
                        </a:rPr>
                        <a:t> </a:t>
                      </a:r>
                      <a:r>
                        <a:rPr lang="en-US" sz="1100" dirty="0" smtClean="0">
                          <a:latin typeface="Arial"/>
                          <a:ea typeface="Arial"/>
                        </a:rPr>
                        <a:t>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80</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Hizmet İçi Eğitim Merkezlerinde Görevli Eğitim Personelinin Görevden Ayrılış Onaylarının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Kurum müdürlüğünün yazısı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İstifa dilekçesi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Merkezi Açma İşlemlerinin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Form dilekçe (Ek-1)</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Kurucu/kurucu temsilcisine ait  adli sicilinin bulunmadığına dair beyan</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Kurucu tüzel kişi ise Türkiye Ticaret Sicili Gazetesi'nde yayımlanan ana sözleşme, tüzük ya da vakıf senedi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Kurucu temsilcisinin kurumu açma, kapatma, devir ve benzeri işlemleri yürütme yetkisine sahip olduğunun belirlendiği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Kullanılacak her kat için ayrı ayrı 3 adet yerleşim planı (35x50 veya A3 ebadında)</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Kurumda uygulanacak olan sertifika programlarının Talim ve Terbiye Kurulunca onaylanmış yazılarının tarih ve sayısı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-DEVAMI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Merkezi Açma İşlemlerinin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7- Yönetici Çalışma izin teklifi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8- Öğretime başlamadan önce gerekli tüm personelin atamasının yapılacağına dair kurucunun yazılı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9- En az bir yıllık kira sözleşmesi veya tapu örneği (aslı ya da  tasdikli örneği)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10-Kurum açılacak binanın sağlam ve dayanıklı olduğuna ilişkin; çevre ve şehircilik il müdürlükleri, yapının proje müellifleri ya da yetkili serbest proje büroları veya üniversitelerin ilgili bölümlerince düzenlenen teknik</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11-İl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12-İtfaiye Müdürlüğünce düzenlenecek olan binada yangına karşı ilgili mevzuata göre gerekli önlemlerin alındığına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Merkezlerinin Devredilmesine İlişkin Teklif Evrakının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Dilekçe</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Kurumun borç ve alacaklarının vadesi gelmemiş olanlar da dahil olmak üzere, kurumu devralan veya devredilen gerçek kişi veya tüzel kişilik tarafından üstlenildiğini gösterir noterlikçe düzenlenen devir senedi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Yeni kurucuya ait adli sicil kaydının bulunmadığına dair yazılı beyan</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En az bir yıllık kira sözleşmesi veya tapu (aslı ve örneği)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Tüzel kişi ise Türkiye Ticaret Sicili Gazetesi'nde yayımlanan ana sözleşmesi, tüzük ya da vakıf senedi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Kurucu temsilcisinin kurumu açma, kapatma, devir ve benzeri işlemleri yürütme yetkisine sahip olduğunun belirlendiği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7- Eğitim personeli ile diğer personelin görevlendirme teklifleri ve yenilenen iş sözleşmeleri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Merkezlerinin Kurucu/Kurucu Temsilcisi İsteğiyle Kapatılması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Tüm personele duyuru yazısı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Yönetici ve eğitim personelinin istifa dilekçeleri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Öğrenci kaydı yapılıp yapılmadığına ilişkin yazı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a:t>
                      </a:r>
                      <a:r>
                        <a:rPr lang="tr-TR" sz="1100" kern="1200" baseline="0" dirty="0" smtClean="0">
                          <a:solidFill>
                            <a:schemeClr val="tx1"/>
                          </a:solidFill>
                          <a:latin typeface="Arial" pitchFamily="34" charset="0"/>
                          <a:ea typeface="Arial"/>
                          <a:cs typeface="Arial" pitchFamily="34" charset="0"/>
                        </a:rPr>
                        <a:t>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Merkezlerinin İsim Değişikliği İşlemlerinin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Dergi ismi kullanılacak ise dergi örneği, markalı isim kullanılacaksa marka tescil belgesi ile isim hakkı sözleşmesi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Merkezlerinde Kurum Bina Nakli Teklifinin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En bir yıllık kira sözleşmesi veya tapu (aslı ve örneği)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Kullanılacak her kat için ayrı ayrı 35*50 veya A3 ebadında Yerleşim  planı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Kurum açılacak binanın sağlam ve dayanıklı olduğuna ilişkin; çevre ve şehircilik il müdürlükleri, yapının proje müellifleri ya da yetkili serbest proje büroları veya üniversitelerin ilgili bölümlerince düzenlenen teknik</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İtfaiye Müdürlüğünce düzenlenecek olan binada yangına karşı ilgili mevzuata göre gerekli önlemlerin alındığına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Merkezlerinde Kurum Dönüşüm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Kurucu/kurucu temsilcisinin kurumunu dönüştürmesine  ilişkin yazı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Form dilekçe (Ek-1)</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Öğrenci kaydı olmadığına dair yazı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Yönetici ve eğitim personelinin istifa dilekçeleri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Kullanılacak her kat için ayrı ayrı 3 adet yerleşim planı (35x50 veya A3 boyutunda)</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Uygulanacak programın Talim ve Terbiye Kurulu Kararı tarih ve sayısı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7- Yönetici çalışma izin teklifi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-DEVAMI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4182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Merkezlerinde Kurum Dönüşüm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8- Öğretime başlamadan önce gerekli tüm personelin görevlendirileceğine ilişkin kurucu/kurucu temsilcisine ait beyan</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9- En az bir yıllık kira sözleşmesi veya tapu örneği (aslı ya da  tasdikli örneği)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10-Denizcilik ve havacılık kursu gibi özellik arz eden özel öğretim kurumları için ilgili bakanlıkların uygun</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11-Sağlık meslek lisesi açacakların, okulun açılacağı ildeki hastanede öğrencilerinin eğitim göreceği alana uygun stajlarını yapacaklarına ilişkin hastane yönetimi ile yapılan protokol</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12-Kurum açılacak binanın sağlam ve dayanıklı olduğuna ilişkin; çevre ve şehircilik il müdürlükleri, yapının proje müellifleri ya da yetkili serbest proje büroları veya üniversitelerin ilgili bölümlerince düzenlenen teknik</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13-İl Sağlık Müdürlüğünce düzenlenecek olan, binanın ve çevresinin sağlık yönünden uygun olduğuna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Merkezlerinde Yerleşim Planı ve Kontenjan Değişikliğinin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1- Yapılacak değişiklikleri gösterir ayrıntılı kurucu/kurucu temsilcisi dilekçesi</a:t>
                      </a:r>
                    </a:p>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2- Kurumun son yerleşimini gösteren 3 adet yerleşim planı (35x50 cm veya A3 ebadında)</a:t>
                      </a:r>
                    </a:p>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3- Bir adet eski yerleşim planı</a:t>
                      </a:r>
                    </a:p>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4- Kat veya daire ilave edilecekse en az bir yıllık kira sözleşmesi veya tapu örneği (aslı ya da  tasdikli örneği)</a:t>
                      </a:r>
                    </a:p>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5- Kurum açılacak binanın sağlam ve dayanıklı olduğuna ilişkin; çevre ve şehircilik il müdürlükleri, yapının proje müellifleri ya da yetkili serbest proje büroları veya üniversitelerin ilgili bölümlerince düzenlenen teknik</a:t>
                      </a:r>
                    </a:p>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6- 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300"/>
                        </a:spcBef>
                        <a:spcAft>
                          <a:spcPts val="0"/>
                        </a:spcAft>
                        <a:buClrTx/>
                        <a:buSzTx/>
                        <a:buFontTx/>
                        <a:buNone/>
                        <a:tabLst/>
                        <a:defRPr/>
                      </a:pPr>
                      <a:r>
                        <a:rPr lang="tr-TR" sz="1100" dirty="0" smtClean="0">
                          <a:latin typeface="Arial" pitchFamily="34" charset="0"/>
                          <a:ea typeface="Times New Roman"/>
                          <a:cs typeface="Arial" pitchFamily="34" charset="0"/>
                        </a:rPr>
                        <a:t>7- İtfaiye Müdürlüğünce düzenlenecek olan binada yangına karşı ilgili mevzuata göre gerekli önlemlerin alındığına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İlk Defa Atanacak Kadrolu Öğretmenlerin Göreve Başlatılması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410"/>
                        </a:spcBef>
                        <a:spcAft>
                          <a:spcPts val="0"/>
                        </a:spcAft>
                      </a:pPr>
                      <a:r>
                        <a:rPr lang="tr-TR" sz="1100" dirty="0" smtClean="0">
                          <a:latin typeface="Arial" pitchFamily="34" charset="0"/>
                          <a:ea typeface="Times New Roman"/>
                          <a:cs typeface="Arial" pitchFamily="34" charset="0"/>
                        </a:rPr>
                        <a:t>8- Kamu kurum ve kuruluşlarında aday ya da asıl devlet memuru olarak görev yapanlardan KPSS sonucuna göre başvuru yapanlara ilişkin muvafakat belgesi (EK-5/b)</a:t>
                      </a:r>
                    </a:p>
                    <a:p>
                      <a:pPr marL="130175">
                        <a:spcBef>
                          <a:spcPts val="410"/>
                        </a:spcBef>
                        <a:spcAft>
                          <a:spcPts val="0"/>
                        </a:spcAft>
                      </a:pPr>
                      <a:r>
                        <a:rPr lang="tr-TR" sz="1100" dirty="0" smtClean="0">
                          <a:latin typeface="Arial" pitchFamily="34" charset="0"/>
                          <a:ea typeface="Times New Roman"/>
                          <a:cs typeface="Arial" pitchFamily="34" charset="0"/>
                        </a:rPr>
                        <a:t>9- Ortaöğretim Alan Öğretmenliği tezsiz yüksek lisans veya pedagojik formasyon belgesi</a:t>
                      </a:r>
                    </a:p>
                    <a:p>
                      <a:pPr marL="130175">
                        <a:spcBef>
                          <a:spcPts val="410"/>
                        </a:spcBef>
                        <a:spcAft>
                          <a:spcPts val="0"/>
                        </a:spcAft>
                      </a:pPr>
                      <a:r>
                        <a:rPr lang="tr-TR" sz="1100" dirty="0" smtClean="0">
                          <a:latin typeface="Arial" pitchFamily="34" charset="0"/>
                          <a:ea typeface="Times New Roman"/>
                          <a:cs typeface="Arial" pitchFamily="34" charset="0"/>
                        </a:rPr>
                        <a:t>10-Adli sicil beyanı ile kaydı bulunanlardan sabıka sorgulama belgesi (EK-5/d)</a:t>
                      </a:r>
                    </a:p>
                    <a:p>
                      <a:pPr marL="130175">
                        <a:spcBef>
                          <a:spcPts val="410"/>
                        </a:spcBef>
                        <a:spcAft>
                          <a:spcPts val="0"/>
                        </a:spcAft>
                      </a:pPr>
                      <a:r>
                        <a:rPr lang="tr-TR" sz="1100" dirty="0" smtClean="0">
                          <a:latin typeface="Arial" pitchFamily="34" charset="0"/>
                          <a:ea typeface="Times New Roman"/>
                          <a:cs typeface="Arial" pitchFamily="34" charset="0"/>
                        </a:rPr>
                        <a:t>11-Açıktan ve açıktan ilk atama biçimleri ile atanlardan, Sosyal Güvenlik Kurumundan</a:t>
                      </a:r>
                    </a:p>
                    <a:p>
                      <a:pPr marL="130175">
                        <a:spcBef>
                          <a:spcPts val="410"/>
                        </a:spcBef>
                        <a:spcAft>
                          <a:spcPts val="0"/>
                        </a:spcAft>
                      </a:pPr>
                      <a:r>
                        <a:rPr lang="tr-TR" sz="1100" dirty="0" smtClean="0">
                          <a:latin typeface="Arial" pitchFamily="34" charset="0"/>
                          <a:ea typeface="Times New Roman"/>
                          <a:cs typeface="Arial" pitchFamily="34" charset="0"/>
                        </a:rPr>
                        <a:t>(Devredilen Emekli Sandığı, SSK ve BAĞ-KUR) emekli olmadığına ilişkin belge</a:t>
                      </a:r>
                    </a:p>
                    <a:p>
                      <a:pPr marL="130175">
                        <a:spcBef>
                          <a:spcPts val="410"/>
                        </a:spcBef>
                        <a:spcAft>
                          <a:spcPts val="0"/>
                        </a:spcAft>
                      </a:pPr>
                      <a:r>
                        <a:rPr lang="tr-TR" sz="1100" dirty="0" smtClean="0">
                          <a:latin typeface="Arial" pitchFamily="34" charset="0"/>
                          <a:ea typeface="Times New Roman"/>
                          <a:cs typeface="Arial" pitchFamily="34" charset="0"/>
                        </a:rPr>
                        <a:t>12-Yurt dışındaki üniversitelerden  mezun olanlar bakımından diploma denklik belgesi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auto" latinLnBrk="0" hangingPunct="1">
                        <a:lnSpc>
                          <a:spcPts val="1000"/>
                        </a:lnSpc>
                        <a:spcBef>
                          <a:spcPts val="0"/>
                        </a:spcBef>
                        <a:spcAft>
                          <a:spcPts val="0"/>
                        </a:spcAft>
                        <a:buClrTx/>
                        <a:buSzTx/>
                        <a:buFontTx/>
                        <a:buNone/>
                        <a:tabLst/>
                        <a:defRPr/>
                      </a:pPr>
                      <a:r>
                        <a:rPr lang="en-US" sz="1100" dirty="0" smtClean="0">
                          <a:latin typeface="Arial"/>
                          <a:ea typeface="Arial"/>
                        </a:rPr>
                        <a:t>1</a:t>
                      </a:r>
                      <a:r>
                        <a:rPr lang="en-US" sz="1100" spc="30" dirty="0" smtClean="0">
                          <a:latin typeface="Arial"/>
                          <a:ea typeface="Arial"/>
                        </a:rPr>
                        <a:t> </a:t>
                      </a:r>
                      <a:r>
                        <a:rPr lang="en-US" sz="1100" dirty="0" smtClean="0">
                          <a:latin typeface="Arial"/>
                          <a:ea typeface="Arial"/>
                        </a:rPr>
                        <a:t>İŞ</a:t>
                      </a:r>
                      <a:r>
                        <a:rPr lang="en-US" sz="1100" spc="45" dirty="0" smtClean="0">
                          <a:latin typeface="Arial"/>
                          <a:ea typeface="Arial"/>
                        </a:rPr>
                        <a:t> </a:t>
                      </a:r>
                      <a:r>
                        <a:rPr lang="en-US" sz="1100" dirty="0" smtClean="0">
                          <a:latin typeface="Arial"/>
                          <a:ea typeface="Arial"/>
                        </a:rPr>
                        <a:t>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Merkezlerinin Kurucu Temsilcisi Değişikliğinin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 değişikliğine ilişkin dilekçe</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Kurucu temsilcisinin kurumu açma, kapatma, devir ve benzeri işlemleri yürütme yetkisine sahip olduğunun belirlendiği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Yeni kurucu temsilcisine ait adli sicil beyanı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89</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Merkezlerinde Görevlendirilecek  Yönetici Tekliflerinin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Diploma veya diploma yerine geçen belgenin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Daha önce özel öğretim kurumunda çalışmış ise en ayrılış onayı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90</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Merkezlerinde  Eğitim Personeli Görevlendirilmesinin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Diploma veya diploma yerine geçen belgenin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Sertifikanın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Daha önce resmi veya özel öğretim kurumlarında eğitim personeli olarak çalışmış olanlardan en son görev yerinden ayrılışını gösterir belge</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auto" latinLnBrk="0" hangingPunct="1">
                        <a:lnSpc>
                          <a:spcPts val="1000"/>
                        </a:lnSpc>
                        <a:spcBef>
                          <a:spcPts val="0"/>
                        </a:spcBef>
                        <a:spcAft>
                          <a:spcPts val="0"/>
                        </a:spcAft>
                        <a:buClrTx/>
                        <a:buSzTx/>
                        <a:buFontTx/>
                        <a:buNone/>
                        <a:tabLst/>
                        <a:defRPr/>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Merkezlerinde Ders Saat Ücretli Eğitim Personeli Görevlendirilmesinin Yapılması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Çalışmakta olduğu kurumca verilecek, girdiği ders saati sayısını da gösterir muvafakat belgesi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Diploma veya diploma yerine geçen belgenin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Sertifikanın aslı ve fotokopisi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Etüt Eğitim Merkezlerinde Görevli Eğitim Personelinin Görevden Ayrılış Onaylarının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Kurum müdürlüğünün yazısı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İstifa dilekçesi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Yurt Açma Taleplerinin</a:t>
                      </a:r>
                    </a:p>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 Müracaat dilekçesi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2- Kurucu özel hukuk tüzel kişisi ise;</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a-Şirket ve benzerleri için Ticaret Sicili Gazetesinde yayımlanmış veya kurumca tasdikli şirket sözleşmesi ile kurucu temsilcisi olduğunu belirten yetki belgesi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b-Diğer özel hukuk tüzel kişileri için yönetim kurulu veya yetkili organının kurucu temsilcisi olarak seçtiği gerçek kişiyi gösteren karar örneği ve kurucu temsilcisinin adli sicil beyanı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c-Özel hukuk tüzel kişiliğinin tüzük, kuruluş senedi veya sözleşmesinde yurt açmaya ilişkin hükmün bulunması ile buna ilişkin belge</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3- Kurucu gerçek kişi ise;</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a-Türkiye Cumhuriyeti kimlik numarası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-DEVAMI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35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Yurt Açma Taleplerinin</a:t>
                      </a:r>
                    </a:p>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b-Taksirli suçlar hariç olmak üzere ağır hapis veya bir yıldan fazla hapis veyahut affa uğramış olsalar bile Devletin şahsiyetine karşı işlenen suçlar ile rüşvet, zimmet, irtikap, hırsızlık, dolandırıcılık, sahtecilik, inancı kötüye kullanma, ırza yönelik suç, dolanlı iflas gibi yüz kızartıcı veya şeref ve haysiyet kırıcı suçtan veya istimal ve istihlak kaçakçılığı hariç olmak üzere kaçakçılık, resmi ihale ve alım satımlara fesat karıştırma ve Devlet sırlarını açığa vurma suçlarından dolayı hükümlü bulunmadığına dair adli sicil beyanı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4- Yurdun faaliyet göstereceği bina kurucuya ait ise malik olduğuna dair beyan</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5- Binanın kiralık olması halinde en az bir yıllık kiracı olduğuna dair beyan</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6- Kurucu, bina üzerinde intifa hakkına sahip ise intifa hakkına sahip olduğuna dair beyan</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-DEVAMI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35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Yurt Açma Taleplerinin</a:t>
                      </a:r>
                    </a:p>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7- Tapu sicilinde mesken olarak kayıtlı bir ana gayrimenkulün bağımsız bölümlerinde yurt açılacak ise 634 sayılı Kat Mülkiyeti Kanununa göre kat malikleri kurulu tarafından yurt açılabilmesi için oy birliğiyle verilen kararın bir örneği veya her bir kat malikinden veyahut vekillerinden ayrı ayrı alman muvafakat belgesi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8- Yapı kullanma izin belgesinde kullanım amacı yurt olan binalar haricindeki binalar için, depreme ilişkin mevzuata uygun olduğuna dair belge</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9- Binanın sağlığı olumsuz yönde etkileyen endüstriyel kuruluşlardan uzak olduğunu belirten yetkili kuruluştan alınan belge</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10-Yetkili kuruluştan alınan, binanın depreme dayanıklılığını gösteren belge</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11-Yetkili kuruluştan alınan, yapı kullanma izni belgesi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12-Binanın her katı için ayrı ayrı düzenlenmiş üç adet yerleşim planı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13-Yetkili kuruluştan alınan, binanın yangına karşı yeterli güvenliğe sahip olduğuna dair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35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Yurdu Devredilmesine</a:t>
                      </a:r>
                    </a:p>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İlişkin Talebin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Noter tarafından düzenlenen devir veya gayrimenkul satış vaadi sözleşmesi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Devir işlemlerinde, Bakanlıkça ve mülki idari amirlerince yapılmış denetimler sonucunda tespit edilmiş herhangi bir eksikliğin bulunmadığını veya eksikliklerin giderildiğini gösteren rapor (kurucusu özel hukuk tüzel kişisi olan yurtlar için ayrıca yönetim kurulu kararları esas alınır.)</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Yeni kurucuya ait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-DEVAMI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35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Yurdu Devredilmesine</a:t>
                      </a:r>
                    </a:p>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İlişkin Talebin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Kira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Tüzel kişi ise Türkiye Ticaret Sicili Gazetesi'nde yayımlanan Ana Sözleşme, tüzük ya da vakıf senedi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7- Kurucu temsilcisinin belirlendiği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8- Kurucuya ait iki adet renkli vesikalık fotoğraf</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9-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10-Diploma</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35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Açıktan Atama ile Atanan Öğretmenlerin Göreve Başlatılması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kern="1200" dirty="0" smtClean="0">
                          <a:solidFill>
                            <a:schemeClr val="tx1"/>
                          </a:solidFill>
                          <a:latin typeface="Arial" pitchFamily="34" charset="0"/>
                          <a:ea typeface="+mn-ea"/>
                          <a:cs typeface="Arial" pitchFamily="34" charset="0"/>
                        </a:rPr>
                        <a:t>1- </a:t>
                      </a:r>
                      <a:r>
                        <a:rPr lang="en-US" sz="1000" kern="1200" dirty="0" err="1" smtClean="0">
                          <a:solidFill>
                            <a:schemeClr val="tx1"/>
                          </a:solidFill>
                          <a:latin typeface="Arial" pitchFamily="34" charset="0"/>
                          <a:ea typeface="+mn-ea"/>
                          <a:cs typeface="Arial" pitchFamily="34" charset="0"/>
                        </a:rPr>
                        <a:t>Lisans</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diploması</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veya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mezuniyet</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belgesinin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aslı</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veya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kurumunca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onaylı</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örneği</a:t>
                      </a:r>
                      <a:endParaRPr lang="tr-TR" sz="1000" kern="1200" dirty="0" smtClean="0">
                        <a:solidFill>
                          <a:schemeClr val="tx1"/>
                        </a:solidFill>
                        <a:latin typeface="Arial" pitchFamily="34" charset="0"/>
                        <a:ea typeface="+mn-ea"/>
                        <a:cs typeface="Arial" pitchFamily="34" charset="0"/>
                      </a:endParaRPr>
                    </a:p>
                    <a:p>
                      <a:r>
                        <a:rPr lang="en-US" sz="1000" kern="1200" dirty="0" smtClean="0">
                          <a:solidFill>
                            <a:schemeClr val="tx1"/>
                          </a:solidFill>
                          <a:latin typeface="Arial" pitchFamily="34" charset="0"/>
                          <a:ea typeface="+mn-ea"/>
                          <a:cs typeface="Arial" pitchFamily="34" charset="0"/>
                        </a:rPr>
                        <a:t>2- KPSS </a:t>
                      </a:r>
                      <a:r>
                        <a:rPr lang="en-US" sz="1000" kern="1200" dirty="0" err="1" smtClean="0">
                          <a:solidFill>
                            <a:schemeClr val="tx1"/>
                          </a:solidFill>
                          <a:latin typeface="Arial" pitchFamily="34" charset="0"/>
                          <a:ea typeface="+mn-ea"/>
                          <a:cs typeface="Arial" pitchFamily="34" charset="0"/>
                        </a:rPr>
                        <a:t>sonuç</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belgesinin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aslı</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veya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bilgisayar</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çıktısı</a:t>
                      </a:r>
                      <a:endParaRPr lang="tr-TR" sz="1000" kern="1200" dirty="0" smtClean="0">
                        <a:solidFill>
                          <a:schemeClr val="tx1"/>
                        </a:solidFill>
                        <a:latin typeface="Arial" pitchFamily="34" charset="0"/>
                        <a:ea typeface="+mn-ea"/>
                        <a:cs typeface="Arial" pitchFamily="34" charset="0"/>
                      </a:endParaRPr>
                    </a:p>
                    <a:p>
                      <a:r>
                        <a:rPr lang="en-US" sz="1000" kern="1200" dirty="0" smtClean="0">
                          <a:solidFill>
                            <a:schemeClr val="tx1"/>
                          </a:solidFill>
                          <a:latin typeface="Arial" pitchFamily="34" charset="0"/>
                          <a:ea typeface="+mn-ea"/>
                          <a:cs typeface="Arial" pitchFamily="34" charset="0"/>
                        </a:rPr>
                        <a:t>3- Son </a:t>
                      </a:r>
                      <a:r>
                        <a:rPr lang="en-US" sz="1000" kern="1200" dirty="0" err="1" smtClean="0">
                          <a:solidFill>
                            <a:schemeClr val="tx1"/>
                          </a:solidFill>
                          <a:latin typeface="Arial" pitchFamily="34" charset="0"/>
                          <a:ea typeface="+mn-ea"/>
                          <a:cs typeface="Arial" pitchFamily="34" charset="0"/>
                        </a:rPr>
                        <a:t>altı</a:t>
                      </a:r>
                      <a:r>
                        <a:rPr lang="en-US" sz="1000" kern="1200" dirty="0" smtClean="0">
                          <a:solidFill>
                            <a:schemeClr val="tx1"/>
                          </a:solidFill>
                          <a:latin typeface="Arial" pitchFamily="34" charset="0"/>
                          <a:ea typeface="+mn-ea"/>
                          <a:cs typeface="Arial" pitchFamily="34" charset="0"/>
                        </a:rPr>
                        <a:t> ay </a:t>
                      </a:r>
                      <a:r>
                        <a:rPr lang="en-US" sz="1000" kern="1200" dirty="0" err="1" smtClean="0">
                          <a:solidFill>
                            <a:schemeClr val="tx1"/>
                          </a:solidFill>
                          <a:latin typeface="Arial" pitchFamily="34" charset="0"/>
                          <a:ea typeface="+mn-ea"/>
                          <a:cs typeface="Arial" pitchFamily="34" charset="0"/>
                        </a:rPr>
                        <a:t>içerisinde</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çekilmiş</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üç</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adet</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vesikalık</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fotoğraf</a:t>
                      </a:r>
                      <a:endParaRPr lang="tr-TR" sz="1000" kern="1200" dirty="0" smtClean="0">
                        <a:solidFill>
                          <a:schemeClr val="tx1"/>
                        </a:solidFill>
                        <a:latin typeface="Arial" pitchFamily="34" charset="0"/>
                        <a:ea typeface="+mn-ea"/>
                        <a:cs typeface="Arial" pitchFamily="34" charset="0"/>
                      </a:endParaRPr>
                    </a:p>
                    <a:p>
                      <a:r>
                        <a:rPr lang="en-US" sz="1000" kern="1200" dirty="0" smtClean="0">
                          <a:solidFill>
                            <a:schemeClr val="tx1"/>
                          </a:solidFill>
                          <a:latin typeface="Arial" pitchFamily="34" charset="0"/>
                          <a:ea typeface="+mn-ea"/>
                          <a:cs typeface="Arial" pitchFamily="34" charset="0"/>
                        </a:rPr>
                        <a:t>4- </a:t>
                      </a:r>
                      <a:r>
                        <a:rPr lang="en-US" sz="1000" kern="1200" dirty="0" err="1" smtClean="0">
                          <a:solidFill>
                            <a:schemeClr val="tx1"/>
                          </a:solidFill>
                          <a:latin typeface="Arial" pitchFamily="34" charset="0"/>
                          <a:ea typeface="+mn-ea"/>
                          <a:cs typeface="Arial" pitchFamily="34" charset="0"/>
                        </a:rPr>
                        <a:t>Görev</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yapmasına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engel</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bir</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halin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olmadığına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dair</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sağlık</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durumu</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beyanı</a:t>
                      </a:r>
                      <a:r>
                        <a:rPr lang="en-US" sz="1000" kern="1200" dirty="0" smtClean="0">
                          <a:solidFill>
                            <a:schemeClr val="tx1"/>
                          </a:solidFill>
                          <a:latin typeface="Arial" pitchFamily="34" charset="0"/>
                          <a:ea typeface="+mn-ea"/>
                          <a:cs typeface="Arial" pitchFamily="34" charset="0"/>
                        </a:rPr>
                        <a:t> (EK-6)</a:t>
                      </a:r>
                      <a:endParaRPr lang="tr-TR" sz="1000" kern="1200" dirty="0" smtClean="0">
                        <a:solidFill>
                          <a:schemeClr val="tx1"/>
                        </a:solidFill>
                        <a:latin typeface="Arial" pitchFamily="34" charset="0"/>
                        <a:ea typeface="+mn-ea"/>
                        <a:cs typeface="Arial" pitchFamily="34" charset="0"/>
                      </a:endParaRPr>
                    </a:p>
                    <a:p>
                      <a:r>
                        <a:rPr lang="en-US" sz="1000" kern="1200" dirty="0" smtClean="0">
                          <a:solidFill>
                            <a:schemeClr val="tx1"/>
                          </a:solidFill>
                          <a:latin typeface="Arial" pitchFamily="34" charset="0"/>
                          <a:ea typeface="+mn-ea"/>
                          <a:cs typeface="Arial" pitchFamily="34" charset="0"/>
                        </a:rPr>
                        <a:t>5- </a:t>
                      </a:r>
                      <a:r>
                        <a:rPr lang="en-US" sz="1000" kern="1200" dirty="0" err="1" smtClean="0">
                          <a:solidFill>
                            <a:schemeClr val="tx1"/>
                          </a:solidFill>
                          <a:latin typeface="Arial" pitchFamily="34" charset="0"/>
                          <a:ea typeface="+mn-ea"/>
                          <a:cs typeface="Arial" pitchFamily="34" charset="0"/>
                        </a:rPr>
                        <a:t>Onaylı</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elektronik</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başvuru</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formu</a:t>
                      </a:r>
                      <a:endParaRPr lang="tr-TR" sz="1000" kern="1200" dirty="0" smtClean="0">
                        <a:solidFill>
                          <a:schemeClr val="tx1"/>
                        </a:solidFill>
                        <a:latin typeface="Arial" pitchFamily="34" charset="0"/>
                        <a:ea typeface="+mn-ea"/>
                        <a:cs typeface="Arial" pitchFamily="34" charset="0"/>
                      </a:endParaRPr>
                    </a:p>
                    <a:p>
                      <a:r>
                        <a:rPr lang="en-US" sz="1000" kern="1200" dirty="0" smtClean="0">
                          <a:solidFill>
                            <a:schemeClr val="tx1"/>
                          </a:solidFill>
                          <a:latin typeface="Arial" pitchFamily="34" charset="0"/>
                          <a:ea typeface="+mn-ea"/>
                          <a:cs typeface="Arial" pitchFamily="34" charset="0"/>
                        </a:rPr>
                        <a:t>6- Mal </a:t>
                      </a:r>
                      <a:r>
                        <a:rPr lang="en-US" sz="1000" kern="1200" dirty="0" err="1" smtClean="0">
                          <a:solidFill>
                            <a:schemeClr val="tx1"/>
                          </a:solidFill>
                          <a:latin typeface="Arial" pitchFamily="34" charset="0"/>
                          <a:ea typeface="+mn-ea"/>
                          <a:cs typeface="Arial" pitchFamily="34" charset="0"/>
                        </a:rPr>
                        <a:t>bildirimi</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İl</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Milli</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Eğitim</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Müdürlüğünden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temin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edilecektir</a:t>
                      </a:r>
                      <a:r>
                        <a:rPr lang="en-US" sz="1000" kern="1200" dirty="0" smtClean="0">
                          <a:solidFill>
                            <a:schemeClr val="tx1"/>
                          </a:solidFill>
                          <a:latin typeface="Arial" pitchFamily="34" charset="0"/>
                          <a:ea typeface="+mn-ea"/>
                          <a:cs typeface="Arial" pitchFamily="34" charset="0"/>
                        </a:rPr>
                        <a:t>.)</a:t>
                      </a:r>
                      <a:endParaRPr lang="tr-TR" sz="1000" kern="1200" dirty="0" smtClean="0">
                        <a:solidFill>
                          <a:schemeClr val="tx1"/>
                        </a:solidFill>
                        <a:latin typeface="Arial" pitchFamily="34" charset="0"/>
                        <a:ea typeface="+mn-ea"/>
                        <a:cs typeface="Arial" pitchFamily="34" charset="0"/>
                      </a:endParaRPr>
                    </a:p>
                    <a:p>
                      <a:r>
                        <a:rPr lang="en-US" sz="1000" kern="1200" dirty="0" smtClean="0">
                          <a:solidFill>
                            <a:schemeClr val="tx1"/>
                          </a:solidFill>
                          <a:latin typeface="Arial" pitchFamily="34" charset="0"/>
                          <a:ea typeface="+mn-ea"/>
                          <a:cs typeface="Arial" pitchFamily="34" charset="0"/>
                        </a:rPr>
                        <a:t>7- </a:t>
                      </a:r>
                      <a:r>
                        <a:rPr lang="en-US" sz="1000" kern="1200" dirty="0" err="1" smtClean="0">
                          <a:solidFill>
                            <a:schemeClr val="tx1"/>
                          </a:solidFill>
                          <a:latin typeface="Arial" pitchFamily="34" charset="0"/>
                          <a:ea typeface="+mn-ea"/>
                          <a:cs typeface="Arial" pitchFamily="34" charset="0"/>
                        </a:rPr>
                        <a:t>Bağlı</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olduğu</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Askerlik</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Şubesinden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alınmış</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askerlik</a:t>
                      </a:r>
                      <a:r>
                        <a:rPr lang="en-US" sz="1000" kern="1200" dirty="0" smtClean="0">
                          <a:solidFill>
                            <a:schemeClr val="tx1"/>
                          </a:solidFill>
                          <a:latin typeface="Arial" pitchFamily="34" charset="0"/>
                          <a:ea typeface="+mn-ea"/>
                          <a:cs typeface="Arial" pitchFamily="34" charset="0"/>
                        </a:rPr>
                        <a:t> durum </a:t>
                      </a:r>
                      <a:r>
                        <a:rPr lang="en-US" sz="1000" kern="1200" dirty="0" err="1" smtClean="0">
                          <a:solidFill>
                            <a:schemeClr val="tx1"/>
                          </a:solidFill>
                          <a:latin typeface="Arial" pitchFamily="34" charset="0"/>
                          <a:ea typeface="+mn-ea"/>
                          <a:cs typeface="Arial" pitchFamily="34" charset="0"/>
                        </a:rPr>
                        <a:t>belgesi</a:t>
                      </a:r>
                      <a:endParaRPr lang="tr-TR" sz="1000" kern="1200" dirty="0" smtClean="0">
                        <a:solidFill>
                          <a:schemeClr val="tx1"/>
                        </a:solidFill>
                        <a:latin typeface="Arial" pitchFamily="34" charset="0"/>
                        <a:ea typeface="+mn-ea"/>
                        <a:cs typeface="Arial" pitchFamily="34" charset="0"/>
                      </a:endParaRPr>
                    </a:p>
                    <a:p>
                      <a:r>
                        <a:rPr lang="en-US" sz="1000" kern="1200" dirty="0" smtClean="0">
                          <a:solidFill>
                            <a:schemeClr val="tx1"/>
                          </a:solidFill>
                          <a:latin typeface="Arial" pitchFamily="34" charset="0"/>
                          <a:ea typeface="+mn-ea"/>
                          <a:cs typeface="Arial" pitchFamily="34" charset="0"/>
                        </a:rPr>
                        <a:t>8- </a:t>
                      </a:r>
                      <a:r>
                        <a:rPr lang="en-US" sz="1000" kern="1200" dirty="0" err="1" smtClean="0">
                          <a:solidFill>
                            <a:schemeClr val="tx1"/>
                          </a:solidFill>
                          <a:latin typeface="Arial" pitchFamily="34" charset="0"/>
                          <a:ea typeface="+mn-ea"/>
                          <a:cs typeface="Arial" pitchFamily="34" charset="0"/>
                        </a:rPr>
                        <a:t>Kamu</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kurum</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ve</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kuruluşlarında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aday</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ya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da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asıl</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devlet</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memuru</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olarak</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görev</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yapanlardan</a:t>
                      </a:r>
                      <a:r>
                        <a:rPr lang="en-US" sz="1000" kern="1200" dirty="0" smtClean="0">
                          <a:solidFill>
                            <a:schemeClr val="tx1"/>
                          </a:solidFill>
                          <a:latin typeface="Arial" pitchFamily="34" charset="0"/>
                          <a:ea typeface="+mn-ea"/>
                          <a:cs typeface="Arial" pitchFamily="34" charset="0"/>
                        </a:rPr>
                        <a:t> KPSS </a:t>
                      </a:r>
                      <a:r>
                        <a:rPr lang="en-US" sz="1000" kern="1200" dirty="0" err="1" smtClean="0">
                          <a:solidFill>
                            <a:schemeClr val="tx1"/>
                          </a:solidFill>
                          <a:latin typeface="Arial" pitchFamily="34" charset="0"/>
                          <a:ea typeface="+mn-ea"/>
                          <a:cs typeface="Arial" pitchFamily="34" charset="0"/>
                        </a:rPr>
                        <a:t>sonucuna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göre</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başvuru</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yapanlara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ilişkin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muvafakat</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belgesi</a:t>
                      </a:r>
                      <a:r>
                        <a:rPr lang="en-US" sz="1000" kern="1200" dirty="0" smtClean="0">
                          <a:solidFill>
                            <a:schemeClr val="tx1"/>
                          </a:solidFill>
                          <a:latin typeface="Arial" pitchFamily="34" charset="0"/>
                          <a:ea typeface="+mn-ea"/>
                          <a:cs typeface="Arial" pitchFamily="34" charset="0"/>
                        </a:rPr>
                        <a:t> (EK-5/b)</a:t>
                      </a:r>
                      <a:endParaRPr lang="tr-TR" sz="1000" kern="1200" dirty="0" smtClean="0">
                        <a:solidFill>
                          <a:schemeClr val="tx1"/>
                        </a:solidFill>
                        <a:latin typeface="Arial" pitchFamily="34" charset="0"/>
                        <a:ea typeface="+mn-ea"/>
                        <a:cs typeface="Arial" pitchFamily="34" charset="0"/>
                      </a:endParaRPr>
                    </a:p>
                    <a:p>
                      <a:r>
                        <a:rPr lang="en-US" sz="1000" kern="1200" dirty="0" smtClean="0">
                          <a:solidFill>
                            <a:schemeClr val="tx1"/>
                          </a:solidFill>
                          <a:latin typeface="Arial" pitchFamily="34" charset="0"/>
                          <a:ea typeface="+mn-ea"/>
                          <a:cs typeface="Arial" pitchFamily="34" charset="0"/>
                        </a:rPr>
                        <a:t>9- </a:t>
                      </a:r>
                      <a:r>
                        <a:rPr lang="en-US" sz="1000" kern="1200" dirty="0" err="1" smtClean="0">
                          <a:solidFill>
                            <a:schemeClr val="tx1"/>
                          </a:solidFill>
                          <a:latin typeface="Arial" pitchFamily="34" charset="0"/>
                          <a:ea typeface="+mn-ea"/>
                          <a:cs typeface="Arial" pitchFamily="34" charset="0"/>
                        </a:rPr>
                        <a:t>Ortaöğretim</a:t>
                      </a:r>
                      <a:r>
                        <a:rPr lang="en-US" sz="1000" kern="1200" dirty="0" smtClean="0">
                          <a:solidFill>
                            <a:schemeClr val="tx1"/>
                          </a:solidFill>
                          <a:latin typeface="Arial" pitchFamily="34" charset="0"/>
                          <a:ea typeface="+mn-ea"/>
                          <a:cs typeface="Arial" pitchFamily="34" charset="0"/>
                        </a:rPr>
                        <a:t> Alan </a:t>
                      </a:r>
                      <a:r>
                        <a:rPr lang="en-US" sz="1000" kern="1200" dirty="0" err="1" smtClean="0">
                          <a:solidFill>
                            <a:schemeClr val="tx1"/>
                          </a:solidFill>
                          <a:latin typeface="Arial" pitchFamily="34" charset="0"/>
                          <a:ea typeface="+mn-ea"/>
                          <a:cs typeface="Arial" pitchFamily="34" charset="0"/>
                        </a:rPr>
                        <a:t>Öğretmenliği</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tezsiz</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yüksek</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lisans</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veya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pedagojik</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formasyon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belgesi</a:t>
                      </a:r>
                      <a:endParaRPr lang="tr-TR" sz="1000" kern="1200" dirty="0" smtClean="0">
                        <a:solidFill>
                          <a:schemeClr val="tx1"/>
                        </a:solidFill>
                        <a:latin typeface="Arial" pitchFamily="34" charset="0"/>
                        <a:ea typeface="+mn-ea"/>
                        <a:cs typeface="Arial" pitchFamily="34" charset="0"/>
                      </a:endParaRPr>
                    </a:p>
                    <a:p>
                      <a:r>
                        <a:rPr lang="en-US" sz="1000" kern="1200" dirty="0" smtClean="0">
                          <a:solidFill>
                            <a:schemeClr val="tx1"/>
                          </a:solidFill>
                          <a:latin typeface="Arial" pitchFamily="34" charset="0"/>
                          <a:ea typeface="+mn-ea"/>
                          <a:cs typeface="Arial" pitchFamily="34" charset="0"/>
                        </a:rPr>
                        <a:t>10-Adli </a:t>
                      </a:r>
                      <a:r>
                        <a:rPr lang="en-US" sz="1000" kern="1200" dirty="0" err="1" smtClean="0">
                          <a:solidFill>
                            <a:schemeClr val="tx1"/>
                          </a:solidFill>
                          <a:latin typeface="Arial" pitchFamily="34" charset="0"/>
                          <a:ea typeface="+mn-ea"/>
                          <a:cs typeface="Arial" pitchFamily="34" charset="0"/>
                        </a:rPr>
                        <a:t>sicil</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beyanı</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ile</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kaydı</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bulunanlardan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sabıka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sorgulama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belgesi</a:t>
                      </a:r>
                      <a:r>
                        <a:rPr lang="en-US" sz="1000" kern="1200" dirty="0" smtClean="0">
                          <a:solidFill>
                            <a:schemeClr val="tx1"/>
                          </a:solidFill>
                          <a:latin typeface="Arial" pitchFamily="34" charset="0"/>
                          <a:ea typeface="+mn-ea"/>
                          <a:cs typeface="Arial" pitchFamily="34" charset="0"/>
                        </a:rPr>
                        <a:t> (EK-5/d)</a:t>
                      </a:r>
                      <a:endParaRPr lang="tr-TR" sz="1000" kern="1200" dirty="0" smtClean="0">
                        <a:solidFill>
                          <a:schemeClr val="tx1"/>
                        </a:solidFill>
                        <a:latin typeface="Arial" pitchFamily="34" charset="0"/>
                        <a:ea typeface="+mn-ea"/>
                        <a:cs typeface="Arial" pitchFamily="34" charset="0"/>
                      </a:endParaRPr>
                    </a:p>
                    <a:p>
                      <a:r>
                        <a:rPr lang="en-US" sz="1000" kern="1200" dirty="0" smtClean="0">
                          <a:solidFill>
                            <a:schemeClr val="tx1"/>
                          </a:solidFill>
                          <a:latin typeface="Arial" pitchFamily="34" charset="0"/>
                          <a:ea typeface="+mn-ea"/>
                          <a:cs typeface="Arial" pitchFamily="34" charset="0"/>
                        </a:rPr>
                        <a:t>11-Açıktan </a:t>
                      </a:r>
                      <a:r>
                        <a:rPr lang="en-US" sz="1000" kern="1200" dirty="0" err="1" smtClean="0">
                          <a:solidFill>
                            <a:schemeClr val="tx1"/>
                          </a:solidFill>
                          <a:latin typeface="Arial" pitchFamily="34" charset="0"/>
                          <a:ea typeface="+mn-ea"/>
                          <a:cs typeface="Arial" pitchFamily="34" charset="0"/>
                        </a:rPr>
                        <a:t>ve</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açıktan</a:t>
                      </a:r>
                      <a:r>
                        <a:rPr lang="en-US" sz="1000" kern="1200" dirty="0" smtClean="0">
                          <a:solidFill>
                            <a:schemeClr val="tx1"/>
                          </a:solidFill>
                          <a:latin typeface="Arial" pitchFamily="34" charset="0"/>
                          <a:ea typeface="+mn-ea"/>
                          <a:cs typeface="Arial" pitchFamily="34" charset="0"/>
                        </a:rPr>
                        <a:t> ilk </a:t>
                      </a:r>
                      <a:r>
                        <a:rPr lang="en-US" sz="1000" kern="1200" dirty="0" err="1" smtClean="0">
                          <a:solidFill>
                            <a:schemeClr val="tx1"/>
                          </a:solidFill>
                          <a:latin typeface="Arial" pitchFamily="34" charset="0"/>
                          <a:ea typeface="+mn-ea"/>
                          <a:cs typeface="Arial" pitchFamily="34" charset="0"/>
                        </a:rPr>
                        <a:t>atama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biçimleri</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ile</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atanlardan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Sosyal</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Güvenlik</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Kurumundan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Devredilen</a:t>
                      </a:r>
                      <a:r>
                        <a:rPr lang="tr-TR"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Emekli</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Sandığı</a:t>
                      </a:r>
                      <a:r>
                        <a:rPr lang="en-US" sz="1000" kern="1200" dirty="0" smtClean="0">
                          <a:solidFill>
                            <a:schemeClr val="tx1"/>
                          </a:solidFill>
                          <a:latin typeface="Arial" pitchFamily="34" charset="0"/>
                          <a:ea typeface="+mn-ea"/>
                          <a:cs typeface="Arial" pitchFamily="34" charset="0"/>
                        </a:rPr>
                        <a:t>, SSK </a:t>
                      </a:r>
                      <a:r>
                        <a:rPr lang="en-US" sz="1000" kern="1200" dirty="0" err="1" smtClean="0">
                          <a:solidFill>
                            <a:schemeClr val="tx1"/>
                          </a:solidFill>
                          <a:latin typeface="Arial" pitchFamily="34" charset="0"/>
                          <a:ea typeface="+mn-ea"/>
                          <a:cs typeface="Arial" pitchFamily="34" charset="0"/>
                        </a:rPr>
                        <a:t>ve</a:t>
                      </a:r>
                      <a:r>
                        <a:rPr lang="en-US" sz="1000" kern="1200" dirty="0" smtClean="0">
                          <a:solidFill>
                            <a:schemeClr val="tx1"/>
                          </a:solidFill>
                          <a:latin typeface="Arial" pitchFamily="34" charset="0"/>
                          <a:ea typeface="+mn-ea"/>
                          <a:cs typeface="Arial" pitchFamily="34" charset="0"/>
                        </a:rPr>
                        <a:t> BAĞ-KUR) </a:t>
                      </a:r>
                      <a:r>
                        <a:rPr lang="en-US" sz="1000" kern="1200" dirty="0" err="1" smtClean="0">
                          <a:solidFill>
                            <a:schemeClr val="tx1"/>
                          </a:solidFill>
                          <a:latin typeface="Arial" pitchFamily="34" charset="0"/>
                          <a:ea typeface="+mn-ea"/>
                          <a:cs typeface="Arial" pitchFamily="34" charset="0"/>
                        </a:rPr>
                        <a:t>emekli</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olmadığına</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ilişkin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belge</a:t>
                      </a:r>
                      <a:endParaRPr lang="tr-TR" sz="1000" kern="1200" dirty="0" smtClean="0">
                        <a:solidFill>
                          <a:schemeClr val="tx1"/>
                        </a:solidFill>
                        <a:latin typeface="Arial" pitchFamily="34" charset="0"/>
                        <a:ea typeface="+mn-ea"/>
                        <a:cs typeface="Arial" pitchFamily="34" charset="0"/>
                      </a:endParaRPr>
                    </a:p>
                    <a:p>
                      <a:r>
                        <a:rPr lang="en-US" sz="1000" kern="1200" dirty="0" smtClean="0">
                          <a:solidFill>
                            <a:schemeClr val="tx1"/>
                          </a:solidFill>
                          <a:latin typeface="Arial" pitchFamily="34" charset="0"/>
                          <a:ea typeface="+mn-ea"/>
                          <a:cs typeface="Arial" pitchFamily="34" charset="0"/>
                        </a:rPr>
                        <a:t>12-Yurt </a:t>
                      </a:r>
                      <a:r>
                        <a:rPr lang="en-US" sz="1000" kern="1200" dirty="0" err="1" smtClean="0">
                          <a:solidFill>
                            <a:schemeClr val="tx1"/>
                          </a:solidFill>
                          <a:latin typeface="Arial" pitchFamily="34" charset="0"/>
                          <a:ea typeface="+mn-ea"/>
                          <a:cs typeface="Arial" pitchFamily="34" charset="0"/>
                        </a:rPr>
                        <a:t>dışındaki</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üniversitelerden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mezun</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olanlar</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bakımından</a:t>
                      </a:r>
                      <a:r>
                        <a:rPr lang="en-US" sz="1000" kern="1200" dirty="0" smtClean="0">
                          <a:solidFill>
                            <a:schemeClr val="tx1"/>
                          </a:solidFill>
                          <a:latin typeface="Arial" pitchFamily="34" charset="0"/>
                          <a:ea typeface="+mn-ea"/>
                          <a:cs typeface="Arial" pitchFamily="34" charset="0"/>
                        </a:rPr>
                        <a:t> diploma </a:t>
                      </a:r>
                      <a:r>
                        <a:rPr lang="en-US" sz="1000" kern="1200" dirty="0" err="1" smtClean="0">
                          <a:solidFill>
                            <a:schemeClr val="tx1"/>
                          </a:solidFill>
                          <a:latin typeface="Arial" pitchFamily="34" charset="0"/>
                          <a:ea typeface="+mn-ea"/>
                          <a:cs typeface="Arial" pitchFamily="34" charset="0"/>
                        </a:rPr>
                        <a:t>denklik</a:t>
                      </a:r>
                      <a:r>
                        <a:rPr lang="en-US" sz="1000" kern="1200" dirty="0" smtClean="0">
                          <a:solidFill>
                            <a:schemeClr val="tx1"/>
                          </a:solidFill>
                          <a:latin typeface="Arial" pitchFamily="34" charset="0"/>
                          <a:ea typeface="+mn-ea"/>
                          <a:cs typeface="Arial" pitchFamily="34" charset="0"/>
                        </a:rPr>
                        <a:t> </a:t>
                      </a:r>
                      <a:r>
                        <a:rPr lang="en-US" sz="1000" kern="1200" dirty="0" err="1" smtClean="0">
                          <a:solidFill>
                            <a:schemeClr val="tx1"/>
                          </a:solidFill>
                          <a:latin typeface="Arial" pitchFamily="34" charset="0"/>
                          <a:ea typeface="+mn-ea"/>
                          <a:cs typeface="Arial" pitchFamily="34" charset="0"/>
                        </a:rPr>
                        <a:t>belgesi</a:t>
                      </a:r>
                      <a:endParaRPr lang="tr-TR" sz="1000" dirty="0" smtClean="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 İŞ</a:t>
                      </a:r>
                      <a:r>
                        <a:rPr lang="tr-TR" sz="1100" kern="1200" baseline="0" dirty="0" smtClean="0">
                          <a:solidFill>
                            <a:schemeClr val="tx1"/>
                          </a:solidFill>
                          <a:latin typeface="Arial" pitchFamily="34" charset="0"/>
                          <a:ea typeface="Arial"/>
                          <a:cs typeface="Arial" pitchFamily="34" charset="0"/>
                        </a:rPr>
                        <a:t>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Öğrenci Yurtlarının Kurucu/Kurucu Temsilcisinin Talebiyle Öğretime Ara Vermesi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Tüm personele duyuru yazısı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Öğrenci kaydı yapılıp yapılmadığına ilişkin yazı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30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Yurtlarda Öğretime Ara Verme İzninin İptali ile İlgili Başvuruların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Tüm personele duyuru yazısı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Öğrenci kaydı yapılıp yapılmadığına ilişkin yazı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10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Yurtlarının İsim Değişikliği Taleplerinin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Eğitim Müfettişleri raporu</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20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Yurtların Kurum Nakil</a:t>
                      </a:r>
                    </a:p>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Taleplerinin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 T.C. Kimlik Numarası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2- Kurucu temsilcisinin dilekçesi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3- Kira sözleşmesi veya Tapu örneği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4- Yerleşim planı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5- Sağlık müdürlüğü raporu</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6- Bayındırlık müdürlüğü raporu</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7- İtfaiye müdürlüğü raporu</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8- Eğitim Müfettişleri raporu</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9- Kurucuya ait iki adet renkli vesikalık fotoğraf</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10-Adli sicil beyanı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11-İkametgah Beyanı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12-Diploma Fotokopisi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35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99</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Yurt Kurucu/Kurucu</a:t>
                      </a:r>
                    </a:p>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Temsilcisi Değişikliği Taleplerin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Değişikliğine ilişkin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Kurucu Temsilcisi değişikliğine ait Yönetim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4- 2 adet renkli vesikalık fotoğraf</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Diploma/ geçici mezuniyet belgesi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15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100</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Yurt Yerleşim Planı ve Kontenjan Değişikliğine İlişkin Taleplerin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Kurucu/kurucu temsilcisi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Kurumun son yerleşimini gösteren 4 adet 35x50 cm veya A3 ebadında yerleşim planı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Bir adet eski yerleşim planı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İl bayındırlık ve iskan müdürlüğünün inceleme raporu</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45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101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Yurtlara Personel Görevlendirme Taleplerin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T.C. Kimlik Numarası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Diploma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Sağlık Raporu</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Sosyal Güvenlik Kurumundan alınan sigorta belgesi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6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102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Yurtlara Yönetici Görevlendirme Taleplerin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T.C. Kimlik Numarası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Diploma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Sağlık Raporu</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İki Adet Vesikalık Fotoğraf</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7- Sosyal Güvenlik Kurumundan alınan sigorta belgesi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10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103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Yurtların Kurucu/Kurucu Temsilcisi  İsteğiyle Kapatılması Teklifinin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Varsa Ortaklar Kurulu Kararı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Tüm personele duyuru yazısı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Personel istifa dilekçeleri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Öğrenci kaydı yapılıp yapılmadığına ilişkin yazı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İlköğretim müfettişi inceleme raporu</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30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104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Eğitimler, Kurslar</a:t>
                      </a:r>
                    </a:p>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(Trafik ve Çevre Bilgisi Dersi</a:t>
                      </a:r>
                    </a:p>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Öğreticiliği Kursu)</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TC kimlik no</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2- 150 TL'lik başvuru ücretinin yatırıldığına</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Diploma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Sürücü belgesi fotokopisi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15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Milli Sporcuların Beden Eğitimi Öğretmenliğinde  Göreve Başlatılması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050" dirty="0" smtClean="0">
                          <a:latin typeface="Arial" pitchFamily="34" charset="0"/>
                          <a:ea typeface="Times New Roman"/>
                          <a:cs typeface="Arial" pitchFamily="34" charset="0"/>
                        </a:rPr>
                        <a:t>1- Lisans diploması veya mezuniyet belgesinin aslı veya kurumunca onaylı örneği</a:t>
                      </a:r>
                    </a:p>
                    <a:p>
                      <a:pPr marL="130175">
                        <a:spcBef>
                          <a:spcPts val="0"/>
                        </a:spcBef>
                        <a:spcAft>
                          <a:spcPts val="0"/>
                        </a:spcAft>
                      </a:pPr>
                      <a:r>
                        <a:rPr lang="tr-TR" sz="1050" dirty="0" smtClean="0">
                          <a:latin typeface="Arial" pitchFamily="34" charset="0"/>
                          <a:ea typeface="Times New Roman"/>
                          <a:cs typeface="Arial" pitchFamily="34" charset="0"/>
                        </a:rPr>
                        <a:t>2- KPSS sonuç belgesinin aslı veya bilgisayar çıktısı</a:t>
                      </a:r>
                    </a:p>
                    <a:p>
                      <a:pPr marL="130175">
                        <a:spcBef>
                          <a:spcPts val="0"/>
                        </a:spcBef>
                        <a:spcAft>
                          <a:spcPts val="0"/>
                        </a:spcAft>
                      </a:pPr>
                      <a:r>
                        <a:rPr lang="tr-TR" sz="1050" dirty="0" smtClean="0">
                          <a:latin typeface="Arial" pitchFamily="34" charset="0"/>
                          <a:ea typeface="Times New Roman"/>
                          <a:cs typeface="Arial" pitchFamily="34" charset="0"/>
                        </a:rPr>
                        <a:t>3- Son altı ay içerisinde çekilmiş üç adet vesikalık fotoğraf</a:t>
                      </a:r>
                    </a:p>
                    <a:p>
                      <a:pPr marL="130175">
                        <a:spcBef>
                          <a:spcPts val="0"/>
                        </a:spcBef>
                        <a:spcAft>
                          <a:spcPts val="0"/>
                        </a:spcAft>
                      </a:pPr>
                      <a:r>
                        <a:rPr lang="tr-TR" sz="1050" dirty="0" smtClean="0">
                          <a:latin typeface="Arial" pitchFamily="34" charset="0"/>
                          <a:ea typeface="Times New Roman"/>
                          <a:cs typeface="Arial" pitchFamily="34" charset="0"/>
                        </a:rPr>
                        <a:t>4- Görev yapmasına engel bir halin olmadığına dair sağlık durumu beyanı (EK-6)</a:t>
                      </a:r>
                    </a:p>
                    <a:p>
                      <a:pPr marL="130175">
                        <a:spcBef>
                          <a:spcPts val="0"/>
                        </a:spcBef>
                        <a:spcAft>
                          <a:spcPts val="0"/>
                        </a:spcAft>
                      </a:pPr>
                      <a:r>
                        <a:rPr lang="tr-TR" sz="1050" dirty="0" smtClean="0">
                          <a:latin typeface="Arial" pitchFamily="34" charset="0"/>
                          <a:ea typeface="Times New Roman"/>
                          <a:cs typeface="Arial" pitchFamily="34" charset="0"/>
                        </a:rPr>
                        <a:t>5- Onaylı elektronik başvuru formu</a:t>
                      </a:r>
                    </a:p>
                    <a:p>
                      <a:pPr marL="130175">
                        <a:spcBef>
                          <a:spcPts val="0"/>
                        </a:spcBef>
                        <a:spcAft>
                          <a:spcPts val="0"/>
                        </a:spcAft>
                      </a:pPr>
                      <a:r>
                        <a:rPr lang="tr-TR" sz="1050" dirty="0" smtClean="0">
                          <a:latin typeface="Arial" pitchFamily="34" charset="0"/>
                          <a:ea typeface="Times New Roman"/>
                          <a:cs typeface="Arial" pitchFamily="34" charset="0"/>
                        </a:rPr>
                        <a:t>6- Mal bildirimi (İl Milli Eğitim Müdürlüğünden  temin edilecektir.)</a:t>
                      </a:r>
                    </a:p>
                    <a:p>
                      <a:pPr marL="130175">
                        <a:spcBef>
                          <a:spcPts val="0"/>
                        </a:spcBef>
                        <a:spcAft>
                          <a:spcPts val="0"/>
                        </a:spcAft>
                      </a:pPr>
                      <a:r>
                        <a:rPr lang="tr-TR" sz="1050" dirty="0" smtClean="0">
                          <a:latin typeface="Arial" pitchFamily="34" charset="0"/>
                          <a:ea typeface="Times New Roman"/>
                          <a:cs typeface="Arial" pitchFamily="34" charset="0"/>
                        </a:rPr>
                        <a:t>7- Bağlı olduğu Askerlik Şubesinden alınmış askerlik durum belgesi</a:t>
                      </a:r>
                    </a:p>
                    <a:p>
                      <a:pPr marL="130175">
                        <a:spcBef>
                          <a:spcPts val="0"/>
                        </a:spcBef>
                        <a:spcAft>
                          <a:spcPts val="0"/>
                        </a:spcAft>
                      </a:pPr>
                      <a:r>
                        <a:rPr lang="tr-TR" sz="1050" dirty="0" smtClean="0">
                          <a:latin typeface="Arial" pitchFamily="34" charset="0"/>
                          <a:ea typeface="Times New Roman"/>
                          <a:cs typeface="Arial" pitchFamily="34" charset="0"/>
                        </a:rPr>
                        <a:t>8- Kamu kurum ve kuruluşlarında aday ya da asıl devlet memuru olarak görev yapanlardan KPSS sonucuna göre başvuru yapanlara ilişkin muvafakat belgesi </a:t>
                      </a:r>
                      <a:r>
                        <a:rPr lang="tr-TR" sz="800" dirty="0" smtClean="0">
                          <a:latin typeface="Arial" pitchFamily="34" charset="0"/>
                          <a:ea typeface="Times New Roman"/>
                          <a:cs typeface="Arial" pitchFamily="34" charset="0"/>
                        </a:rPr>
                        <a:t>(EK-5/b)</a:t>
                      </a:r>
                      <a:endParaRPr lang="tr-TR" sz="1050" dirty="0" smtClean="0">
                        <a:latin typeface="Arial" pitchFamily="34" charset="0"/>
                        <a:ea typeface="Times New Roman"/>
                        <a:cs typeface="Arial" pitchFamily="34" charset="0"/>
                      </a:endParaRPr>
                    </a:p>
                    <a:p>
                      <a:pPr marL="130175">
                        <a:spcBef>
                          <a:spcPts val="0"/>
                        </a:spcBef>
                        <a:spcAft>
                          <a:spcPts val="0"/>
                        </a:spcAft>
                      </a:pPr>
                      <a:r>
                        <a:rPr lang="tr-TR" sz="1050" dirty="0" smtClean="0">
                          <a:latin typeface="Arial" pitchFamily="34" charset="0"/>
                          <a:ea typeface="Times New Roman"/>
                          <a:cs typeface="Arial" pitchFamily="34" charset="0"/>
                        </a:rPr>
                        <a:t>9- Ortaöğretim Alan Öğretmenliği tezsiz yüksek lisans veya pedagojik formasyon belgesi</a:t>
                      </a:r>
                    </a:p>
                    <a:p>
                      <a:pPr marL="130175">
                        <a:spcBef>
                          <a:spcPts val="0"/>
                        </a:spcBef>
                        <a:spcAft>
                          <a:spcPts val="0"/>
                        </a:spcAft>
                      </a:pPr>
                      <a:r>
                        <a:rPr lang="tr-TR" sz="1050" dirty="0" smtClean="0">
                          <a:latin typeface="Arial" pitchFamily="34" charset="0"/>
                          <a:ea typeface="Times New Roman"/>
                          <a:cs typeface="Arial" pitchFamily="34" charset="0"/>
                        </a:rPr>
                        <a:t>10-Adli sicil beyanı ile kaydı bulunanlardan sabıka sorgulama belgesi (EK-5/d)</a:t>
                      </a:r>
                    </a:p>
                    <a:p>
                      <a:pPr marL="130175">
                        <a:spcBef>
                          <a:spcPts val="0"/>
                        </a:spcBef>
                        <a:spcAft>
                          <a:spcPts val="0"/>
                        </a:spcAft>
                      </a:pPr>
                      <a:r>
                        <a:rPr lang="tr-TR" sz="1050" dirty="0" smtClean="0">
                          <a:latin typeface="Arial" pitchFamily="34" charset="0"/>
                          <a:ea typeface="Times New Roman"/>
                          <a:cs typeface="Arial" pitchFamily="34" charset="0"/>
                        </a:rPr>
                        <a:t>11-Açıktan ve açıktan ilk atama biçimleri ile atanlardan, Sosyal Güvenlik Kurumundan</a:t>
                      </a:r>
                    </a:p>
                    <a:p>
                      <a:pPr marL="130175">
                        <a:spcBef>
                          <a:spcPts val="0"/>
                        </a:spcBef>
                        <a:spcAft>
                          <a:spcPts val="0"/>
                        </a:spcAft>
                      </a:pPr>
                      <a:r>
                        <a:rPr lang="tr-TR" sz="1050" dirty="0" smtClean="0">
                          <a:latin typeface="Arial" pitchFamily="34" charset="0"/>
                          <a:ea typeface="Times New Roman"/>
                          <a:cs typeface="Arial" pitchFamily="34" charset="0"/>
                        </a:rPr>
                        <a:t>     (Devredilen Emekli Sandığı, SSK ve BAĞ-KUR) emekli olmadığına ilişkin belge</a:t>
                      </a:r>
                    </a:p>
                    <a:p>
                      <a:pPr marL="130175">
                        <a:spcBef>
                          <a:spcPts val="0"/>
                        </a:spcBef>
                        <a:spcAft>
                          <a:spcPts val="0"/>
                        </a:spcAft>
                      </a:pPr>
                      <a:r>
                        <a:rPr lang="tr-TR" sz="1050" dirty="0" smtClean="0">
                          <a:latin typeface="Arial" pitchFamily="34" charset="0"/>
                          <a:ea typeface="Times New Roman"/>
                          <a:cs typeface="Arial" pitchFamily="34" charset="0"/>
                        </a:rPr>
                        <a:t>12-Yurt dışındaki üniversitelerden  mezun olanlar bakımından diploma denklik belgesi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105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Eğitimler, Kurslar (Direksiyon Eğitimi Dersi Öğreticiliği Kursu)</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TC kimlik no</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2- 150 TL'lik başvuru ücretinin yatırıldığına</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Diploma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Sürücü belgesi fotokopisi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15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676525" y="267494"/>
            <a:ext cx="3790950" cy="3400425"/>
          </a:xfrm>
          <a:prstGeom prst="rect">
            <a:avLst/>
          </a:prstGeom>
          <a:noFill/>
          <a:ln w="9525">
            <a:noFill/>
            <a:miter lim="800000"/>
            <a:headEnd/>
            <a:tailEnd/>
          </a:ln>
        </p:spPr>
      </p:pic>
      <p:sp>
        <p:nvSpPr>
          <p:cNvPr id="1027" name="Rectangle 3"/>
          <p:cNvSpPr>
            <a:spLocks noChangeArrowheads="1"/>
          </p:cNvSpPr>
          <p:nvPr/>
        </p:nvSpPr>
        <p:spPr bwMode="auto">
          <a:xfrm>
            <a:off x="702704" y="3907473"/>
            <a:ext cx="7738593"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A50021"/>
                </a:solidFill>
                <a:effectLst/>
                <a:latin typeface="Arial" pitchFamily="34" charset="0"/>
                <a:ea typeface="Times New Roman" pitchFamily="18" charset="0"/>
                <a:cs typeface="Arial" pitchFamily="34" charset="0"/>
              </a:rPr>
              <a:t>STRATEJİ GELİŞTİRME ŞUBE MÜDÜRLÜĞÜ</a:t>
            </a:r>
            <a:endParaRPr kumimoji="0" lang="tr-TR" sz="2800" b="0" i="0" u="none" strike="noStrike" cap="none" normalizeH="0" baseline="0" dirty="0" smtClean="0">
              <a:ln>
                <a:noFill/>
              </a:ln>
              <a:solidFill>
                <a:srgbClr val="A5002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a:t>
            </a:r>
            <a:r>
              <a:rPr kumimoji="0" lang="tr-T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10</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lgn="l">
                        <a:spcAft>
                          <a:spcPts val="0"/>
                        </a:spcAft>
                      </a:pPr>
                      <a:r>
                        <a:rPr lang="tr-TR" sz="1100" dirty="0" smtClean="0">
                          <a:latin typeface="Arial" pitchFamily="34" charset="0"/>
                          <a:ea typeface="Times New Roman"/>
                          <a:cs typeface="Arial" pitchFamily="34" charset="0"/>
                        </a:rPr>
                        <a:t>Görevlendirmeler (Ek Ders Ücreti Karşılığı Öğretmen Görevlendirme Başvuru İşlemlerinin yapılması)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5730">
                        <a:spcBef>
                          <a:spcPts val="0"/>
                        </a:spcBef>
                        <a:spcAft>
                          <a:spcPts val="0"/>
                        </a:spcAft>
                      </a:pPr>
                      <a:r>
                        <a:rPr lang="tr-TR" sz="1100" dirty="0" smtClean="0">
                          <a:latin typeface="Arial" pitchFamily="34" charset="0"/>
                          <a:ea typeface="Times New Roman"/>
                          <a:cs typeface="Arial" pitchFamily="34" charset="0"/>
                        </a:rPr>
                        <a:t>1- Dilekçe</a:t>
                      </a:r>
                    </a:p>
                    <a:p>
                      <a:pPr marL="125730">
                        <a:spcBef>
                          <a:spcPts val="0"/>
                        </a:spcBef>
                        <a:spcAft>
                          <a:spcPts val="0"/>
                        </a:spcAft>
                      </a:pPr>
                      <a:r>
                        <a:rPr lang="tr-TR" sz="1100" dirty="0" smtClean="0">
                          <a:latin typeface="Arial" pitchFamily="34" charset="0"/>
                          <a:ea typeface="Times New Roman"/>
                          <a:cs typeface="Arial" pitchFamily="34" charset="0"/>
                        </a:rPr>
                        <a:t>2- Diploma veya Mezuniyet Belgesinin aslı veya Kurumca Onaylı Örneği</a:t>
                      </a:r>
                    </a:p>
                    <a:p>
                      <a:pPr marL="125730">
                        <a:spcBef>
                          <a:spcPts val="0"/>
                        </a:spcBef>
                        <a:spcAft>
                          <a:spcPts val="0"/>
                        </a:spcAft>
                      </a:pPr>
                      <a:r>
                        <a:rPr lang="tr-TR" sz="1100" dirty="0" smtClean="0">
                          <a:latin typeface="Arial" pitchFamily="34" charset="0"/>
                          <a:ea typeface="Times New Roman"/>
                          <a:cs typeface="Arial" pitchFamily="34" charset="0"/>
                        </a:rPr>
                        <a:t>3- Sabıka kaydının olmadığına dair beyanı</a:t>
                      </a:r>
                    </a:p>
                    <a:p>
                      <a:pPr marL="125730">
                        <a:spcBef>
                          <a:spcPts val="0"/>
                        </a:spcBef>
                        <a:spcAft>
                          <a:spcPts val="0"/>
                        </a:spcAft>
                      </a:pPr>
                      <a:r>
                        <a:rPr lang="tr-TR" sz="1100" dirty="0" smtClean="0">
                          <a:latin typeface="Arial" pitchFamily="34" charset="0"/>
                          <a:ea typeface="Times New Roman"/>
                          <a:cs typeface="Arial" pitchFamily="34" charset="0"/>
                        </a:rPr>
                        <a:t>4- Görev yapmasına engel bir halin olmadığına dair beyanı</a:t>
                      </a:r>
                    </a:p>
                    <a:p>
                      <a:pPr marL="125730">
                        <a:spcBef>
                          <a:spcPts val="0"/>
                        </a:spcBef>
                        <a:spcAft>
                          <a:spcPts val="0"/>
                        </a:spcAft>
                      </a:pPr>
                      <a:r>
                        <a:rPr lang="tr-TR" sz="1100" dirty="0" smtClean="0">
                          <a:latin typeface="Arial" pitchFamily="34" charset="0"/>
                          <a:ea typeface="Times New Roman"/>
                          <a:cs typeface="Arial" pitchFamily="34" charset="0"/>
                        </a:rPr>
                        <a:t>5- 1 adet fotoğraf</a:t>
                      </a:r>
                    </a:p>
                    <a:p>
                      <a:pPr marL="125730">
                        <a:spcBef>
                          <a:spcPts val="0"/>
                        </a:spcBef>
                        <a:spcAft>
                          <a:spcPts val="0"/>
                        </a:spcAft>
                      </a:pPr>
                      <a:r>
                        <a:rPr lang="tr-TR" sz="1100" dirty="0" smtClean="0">
                          <a:latin typeface="Arial" pitchFamily="34" charset="0"/>
                          <a:ea typeface="Times New Roman"/>
                          <a:cs typeface="Arial" pitchFamily="34" charset="0"/>
                        </a:rPr>
                        <a:t>6- Nüfus Cüzdan Fotokopisi</a:t>
                      </a:r>
                    </a:p>
                    <a:p>
                      <a:pPr marL="125730">
                        <a:spcBef>
                          <a:spcPts val="0"/>
                        </a:spcBef>
                        <a:spcAft>
                          <a:spcPts val="0"/>
                        </a:spcAft>
                      </a:pPr>
                      <a:r>
                        <a:rPr lang="tr-TR" sz="1100" dirty="0" smtClean="0">
                          <a:latin typeface="Arial" pitchFamily="34" charset="0"/>
                          <a:ea typeface="Times New Roman"/>
                          <a:cs typeface="Arial" pitchFamily="34" charset="0"/>
                        </a:rPr>
                        <a:t>7- Varsa ilgili alanında sertifika fotokopisi</a:t>
                      </a:r>
                    </a:p>
                    <a:p>
                      <a:pPr marL="125730">
                        <a:spcBef>
                          <a:spcPts val="0"/>
                        </a:spcBef>
                        <a:spcAft>
                          <a:spcPts val="0"/>
                        </a:spcAft>
                      </a:pPr>
                      <a:r>
                        <a:rPr lang="tr-TR" sz="1100" dirty="0" smtClean="0">
                          <a:latin typeface="Arial" pitchFamily="34" charset="0"/>
                          <a:ea typeface="Times New Roman"/>
                          <a:cs typeface="Arial" pitchFamily="34" charset="0"/>
                        </a:rPr>
                        <a:t>8- Varsa KPSS Sonuç Belgesinin Çıktısı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Eğitim-Öğretim  Hizmetleri Sınıfı Dışındaki Personelin Açıktan Atama Başvuru İşlemleri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9540">
                        <a:spcBef>
                          <a:spcPts val="0"/>
                        </a:spcBef>
                        <a:spcAft>
                          <a:spcPts val="0"/>
                        </a:spcAft>
                      </a:pPr>
                      <a:r>
                        <a:rPr lang="tr-TR" sz="1100" dirty="0" smtClean="0">
                          <a:latin typeface="Arial" pitchFamily="34" charset="0"/>
                          <a:ea typeface="Times New Roman"/>
                          <a:cs typeface="Arial" pitchFamily="34" charset="0"/>
                        </a:rPr>
                        <a:t>1- Kimlik fotokopisi</a:t>
                      </a:r>
                    </a:p>
                    <a:p>
                      <a:pPr marL="129540">
                        <a:spcBef>
                          <a:spcPts val="0"/>
                        </a:spcBef>
                        <a:spcAft>
                          <a:spcPts val="0"/>
                        </a:spcAft>
                      </a:pPr>
                      <a:r>
                        <a:rPr lang="tr-TR" sz="1100" dirty="0" smtClean="0">
                          <a:latin typeface="Arial" pitchFamily="34" charset="0"/>
                          <a:ea typeface="Times New Roman"/>
                          <a:cs typeface="Arial" pitchFamily="34" charset="0"/>
                        </a:rPr>
                        <a:t>2- İkametgah ilmühaberi</a:t>
                      </a:r>
                    </a:p>
                    <a:p>
                      <a:pPr marL="129540">
                        <a:spcBef>
                          <a:spcPts val="0"/>
                        </a:spcBef>
                        <a:spcAft>
                          <a:spcPts val="0"/>
                        </a:spcAft>
                      </a:pPr>
                      <a:r>
                        <a:rPr lang="tr-TR" sz="1100" dirty="0" smtClean="0">
                          <a:latin typeface="Arial" pitchFamily="34" charset="0"/>
                          <a:ea typeface="Times New Roman"/>
                          <a:cs typeface="Arial" pitchFamily="34" charset="0"/>
                        </a:rPr>
                        <a:t>3- Savcılık belgesi</a:t>
                      </a:r>
                    </a:p>
                    <a:p>
                      <a:pPr marL="129540">
                        <a:spcBef>
                          <a:spcPts val="0"/>
                        </a:spcBef>
                        <a:spcAft>
                          <a:spcPts val="0"/>
                        </a:spcAft>
                      </a:pPr>
                      <a:r>
                        <a:rPr lang="tr-TR" sz="1100" dirty="0" smtClean="0">
                          <a:latin typeface="Arial" pitchFamily="34" charset="0"/>
                          <a:ea typeface="Times New Roman"/>
                          <a:cs typeface="Arial" pitchFamily="34" charset="0"/>
                        </a:rPr>
                        <a:t>4- Sağlık kurulu raporu</a:t>
                      </a:r>
                    </a:p>
                    <a:p>
                      <a:pPr marL="129540">
                        <a:spcBef>
                          <a:spcPts val="0"/>
                        </a:spcBef>
                        <a:spcAft>
                          <a:spcPts val="0"/>
                        </a:spcAft>
                      </a:pPr>
                      <a:r>
                        <a:rPr lang="tr-TR" sz="1100" dirty="0" smtClean="0">
                          <a:latin typeface="Arial" pitchFamily="34" charset="0"/>
                          <a:ea typeface="Times New Roman"/>
                          <a:cs typeface="Arial" pitchFamily="34" charset="0"/>
                        </a:rPr>
                        <a:t>5- Askerlik durum belgesi</a:t>
                      </a:r>
                    </a:p>
                    <a:p>
                      <a:pPr marL="129540">
                        <a:spcBef>
                          <a:spcPts val="0"/>
                        </a:spcBef>
                        <a:spcAft>
                          <a:spcPts val="0"/>
                        </a:spcAft>
                      </a:pPr>
                      <a:r>
                        <a:rPr lang="tr-TR" sz="1100" dirty="0" smtClean="0">
                          <a:latin typeface="Arial" pitchFamily="34" charset="0"/>
                          <a:ea typeface="Times New Roman"/>
                          <a:cs typeface="Arial" pitchFamily="34" charset="0"/>
                        </a:rPr>
                        <a:t>6- Öğrenim belgesi</a:t>
                      </a:r>
                    </a:p>
                    <a:p>
                      <a:pPr marL="129540">
                        <a:spcBef>
                          <a:spcPts val="0"/>
                        </a:spcBef>
                        <a:spcAft>
                          <a:spcPts val="0"/>
                        </a:spcAft>
                      </a:pPr>
                      <a:r>
                        <a:rPr lang="tr-TR" sz="1100" dirty="0" smtClean="0">
                          <a:latin typeface="Arial" pitchFamily="34" charset="0"/>
                          <a:ea typeface="Times New Roman"/>
                          <a:cs typeface="Arial" pitchFamily="34" charset="0"/>
                        </a:rPr>
                        <a:t>7- Son altı ay içinde çekilmiş üç adet renkli vesikalık fotoğraf</a:t>
                      </a:r>
                    </a:p>
                    <a:p>
                      <a:pPr marL="129540">
                        <a:spcBef>
                          <a:spcPts val="0"/>
                        </a:spcBef>
                        <a:spcAft>
                          <a:spcPts val="0"/>
                        </a:spcAft>
                      </a:pPr>
                      <a:r>
                        <a:rPr lang="tr-TR" sz="1100" dirty="0" smtClean="0">
                          <a:latin typeface="Arial" pitchFamily="34" charset="0"/>
                          <a:ea typeface="Times New Roman"/>
                          <a:cs typeface="Arial" pitchFamily="34" charset="0"/>
                        </a:rPr>
                        <a:t>8- Mal bildirim beyannamesi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60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12"/>
        </p:xfrm>
        <a:graphic>
          <a:graphicData uri="http://schemas.openxmlformats.org/drawingml/2006/table">
            <a:tbl>
              <a:tblPr/>
              <a:tblGrid>
                <a:gridCol w="364394"/>
                <a:gridCol w="2186358"/>
                <a:gridCol w="5235828"/>
                <a:gridCol w="1213420"/>
              </a:tblGrid>
              <a:tr h="1069012">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STRATEJİ </a:t>
                      </a:r>
                      <a:r>
                        <a:rPr lang="tr-TR" sz="1800" b="1" i="0" u="none" strike="noStrike" dirty="0">
                          <a:solidFill>
                            <a:srgbClr val="000000"/>
                          </a:solidFill>
                          <a:latin typeface="Arial" pitchFamily="34" charset="0"/>
                          <a:cs typeface="Arial" pitchFamily="34" charset="0"/>
                        </a:rPr>
                        <a:t>GELİŞTİRME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algn="l">
                        <a:lnSpc>
                          <a:spcPct val="110000"/>
                        </a:lnSpc>
                        <a:spcAft>
                          <a:spcPts val="0"/>
                        </a:spcAft>
                      </a:pPr>
                      <a:r>
                        <a:rPr lang="tr-TR" sz="1100" dirty="0" smtClean="0">
                          <a:latin typeface="Arial" pitchFamily="34" charset="0"/>
                          <a:ea typeface="Times New Roman"/>
                          <a:cs typeface="Arial" pitchFamily="34" charset="0"/>
                        </a:rPr>
                        <a:t>Üniversiteler, Sivil Toplum Kuruluşları ve Şahıslar Tarafından Hazırlanan ve İlimiz Okullarında Yürütülmek</a:t>
                      </a:r>
                    </a:p>
                    <a:p>
                      <a:pPr marL="66040" marR="91440" algn="l">
                        <a:lnSpc>
                          <a:spcPct val="110000"/>
                        </a:lnSpc>
                        <a:spcAft>
                          <a:spcPts val="0"/>
                        </a:spcAft>
                      </a:pPr>
                      <a:r>
                        <a:rPr lang="tr-TR" sz="1100" dirty="0" smtClean="0">
                          <a:latin typeface="Arial" pitchFamily="34" charset="0"/>
                          <a:ea typeface="Times New Roman"/>
                          <a:cs typeface="Arial" pitchFamily="34" charset="0"/>
                        </a:rPr>
                        <a:t>Üzere Ulusal Nitelikli Projelere İlişkin Başvurulardan Uygun Görülenlere İzin Verilmesi</a:t>
                      </a:r>
                    </a:p>
                    <a:p>
                      <a:pPr marL="66040" marR="91440" algn="l">
                        <a:lnSpc>
                          <a:spcPct val="110000"/>
                        </a:lnSpc>
                        <a:spcAft>
                          <a:spcPts val="0"/>
                        </a:spcAft>
                      </a:pPr>
                      <a:endParaRPr lang="tr-TR" sz="1100" dirty="0">
                        <a:latin typeface="Arial" pitchFamily="34" charset="0"/>
                        <a:ea typeface="Times New Roman"/>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4955" marR="273685" indent="-144780" algn="l">
                        <a:lnSpc>
                          <a:spcPct val="108000"/>
                        </a:lnSpc>
                        <a:spcBef>
                          <a:spcPts val="0"/>
                        </a:spcBef>
                        <a:spcAft>
                          <a:spcPts val="0"/>
                        </a:spcAft>
                      </a:pPr>
                      <a:r>
                        <a:rPr lang="tr-TR" sz="1100" dirty="0" smtClean="0">
                          <a:latin typeface="Arial" pitchFamily="34" charset="0"/>
                          <a:ea typeface="Times New Roman"/>
                          <a:cs typeface="Arial" pitchFamily="34" charset="0"/>
                        </a:rPr>
                        <a:t>1- Projenin; amacı, hedefleri, kapsamı, bütçe, bütçe kaynağı, faaliyet alanı, hedef kitle ve proje uygulama süresinin belirtildiği belgeler</a:t>
                      </a:r>
                    </a:p>
                    <a:p>
                      <a:pPr marL="274955" marR="273685" indent="-144780" algn="l">
                        <a:lnSpc>
                          <a:spcPct val="108000"/>
                        </a:lnSpc>
                        <a:spcBef>
                          <a:spcPts val="0"/>
                        </a:spcBef>
                        <a:spcAft>
                          <a:spcPts val="0"/>
                        </a:spcAft>
                      </a:pPr>
                      <a:r>
                        <a:rPr lang="tr-TR" sz="1100" dirty="0" smtClean="0">
                          <a:latin typeface="Arial" pitchFamily="34" charset="0"/>
                          <a:ea typeface="Times New Roman"/>
                          <a:cs typeface="Arial" pitchFamily="34" charset="0"/>
                        </a:rPr>
                        <a:t>2- Dilekçe (Şahıs başvurularında)</a:t>
                      </a:r>
                    </a:p>
                    <a:p>
                      <a:pPr marL="274955" marR="273685" indent="-144780" algn="l">
                        <a:lnSpc>
                          <a:spcPct val="108000"/>
                        </a:lnSpc>
                        <a:spcBef>
                          <a:spcPts val="0"/>
                        </a:spcBef>
                        <a:spcAft>
                          <a:spcPts val="0"/>
                        </a:spcAft>
                      </a:pPr>
                      <a:r>
                        <a:rPr lang="tr-TR" sz="1100" dirty="0" smtClean="0">
                          <a:latin typeface="Arial" pitchFamily="34" charset="0"/>
                          <a:ea typeface="Times New Roman"/>
                          <a:cs typeface="Arial" pitchFamily="34" charset="0"/>
                        </a:rPr>
                        <a:t>3- Resmi yazı (Sivil toplum kuruluşları ve üniversitelerin başvurularında)</a:t>
                      </a:r>
                    </a:p>
                    <a:p>
                      <a:pPr marL="274955" marR="273685" indent="-144780" algn="l">
                        <a:lnSpc>
                          <a:spcPct val="108000"/>
                        </a:lnSpc>
                        <a:spcBef>
                          <a:spcPts val="0"/>
                        </a:spcBef>
                        <a:spcAft>
                          <a:spcPts val="0"/>
                        </a:spcAft>
                      </a:pPr>
                      <a:r>
                        <a:rPr lang="tr-TR" sz="1100" dirty="0" smtClean="0">
                          <a:latin typeface="Arial" pitchFamily="34" charset="0"/>
                          <a:ea typeface="Times New Roman"/>
                          <a:cs typeface="Arial" pitchFamily="34" charset="0"/>
                        </a:rPr>
                        <a:t>4- Proje uygulaması yapılacak okul/kurumların  listesi (İlçeleri belirtilerek)</a:t>
                      </a:r>
                    </a:p>
                    <a:p>
                      <a:pPr marL="274955" marR="273685" indent="-144780" algn="l">
                        <a:lnSpc>
                          <a:spcPct val="108000"/>
                        </a:lnSpc>
                        <a:spcBef>
                          <a:spcPts val="0"/>
                        </a:spcBef>
                        <a:spcAft>
                          <a:spcPts val="0"/>
                        </a:spcAft>
                      </a:pPr>
                      <a:r>
                        <a:rPr lang="tr-TR" sz="1100" dirty="0" smtClean="0">
                          <a:latin typeface="Arial" pitchFamily="34" charset="0"/>
                          <a:ea typeface="Times New Roman"/>
                          <a:cs typeface="Arial" pitchFamily="34" charset="0"/>
                        </a:rPr>
                        <a:t>5- İletişim bilgileri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en-US" sz="1200" dirty="0" smtClean="0">
                          <a:latin typeface="Times New Roman"/>
                          <a:ea typeface="Times New Roman"/>
                        </a:rPr>
                        <a:t> </a:t>
                      </a:r>
                      <a:r>
                        <a:rPr lang="tr-TR" sz="1100" dirty="0" smtClean="0">
                          <a:latin typeface="Arial" pitchFamily="34" charset="0"/>
                          <a:ea typeface="Times New Roman"/>
                          <a:cs typeface="Arial" pitchFamily="34" charset="0"/>
                        </a:rPr>
                        <a:t>1</a:t>
                      </a:r>
                      <a:r>
                        <a:rPr lang="en-US" sz="1100" dirty="0" smtClean="0">
                          <a:latin typeface="Arial" pitchFamily="34" charset="0"/>
                          <a:ea typeface="Arial"/>
                          <a:cs typeface="Arial" pitchFamily="34" charset="0"/>
                        </a:rPr>
                        <a:t>0</a:t>
                      </a:r>
                      <a:r>
                        <a:rPr lang="en-US" sz="1100" spc="50" dirty="0" smtClean="0">
                          <a:latin typeface="Arial" pitchFamily="34" charset="0"/>
                          <a:ea typeface="Arial"/>
                          <a:cs typeface="Arial" pitchFamily="34" charset="0"/>
                        </a:rPr>
                        <a:t> </a:t>
                      </a:r>
                      <a:r>
                        <a:rPr lang="en-US" sz="1100" dirty="0" smtClean="0">
                          <a:latin typeface="Arial" pitchFamily="34" charset="0"/>
                          <a:ea typeface="Arial"/>
                          <a:cs typeface="Arial" pitchFamily="34" charset="0"/>
                        </a:rPr>
                        <a:t>GÜN</a:t>
                      </a:r>
                      <a:endParaRPr lang="tr-TR" sz="1100" kern="1200" dirty="0">
                        <a:solidFill>
                          <a:schemeClr val="tx1"/>
                        </a:solidFill>
                        <a:latin typeface="Arial" pitchFamily="34" charset="0"/>
                        <a:ea typeface="Arial"/>
                        <a:cs typeface="Arial"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Eğitim-Öğretim  Hizmetleri Sınıfı Dışındaki Personelin İlk Atama Başvuru İşlemleri</a:t>
                      </a:r>
                    </a:p>
                    <a:p>
                      <a:pPr marL="66040" marR="91440" indent="0" algn="l" defTabSz="914330" rtl="0" eaLnBrk="1" fontAlgn="auto" latinLnBrk="0" hangingPunct="1">
                        <a:lnSpc>
                          <a:spcPct val="110000"/>
                        </a:lnSpc>
                        <a:spcBef>
                          <a:spcPts val="0"/>
                        </a:spcBef>
                        <a:spcAft>
                          <a:spcPts val="0"/>
                        </a:spcAft>
                        <a:buClrTx/>
                        <a:buSzTx/>
                        <a:buFontTx/>
                        <a:buNone/>
                        <a:tabLst/>
                        <a:defRPr/>
                      </a:pP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9540">
                        <a:spcBef>
                          <a:spcPts val="0"/>
                        </a:spcBef>
                        <a:spcAft>
                          <a:spcPts val="0"/>
                        </a:spcAft>
                      </a:pPr>
                      <a:r>
                        <a:rPr lang="tr-TR" sz="1100" dirty="0" smtClean="0">
                          <a:latin typeface="Arial" pitchFamily="34" charset="0"/>
                          <a:ea typeface="Times New Roman"/>
                          <a:cs typeface="Arial" pitchFamily="34" charset="0"/>
                        </a:rPr>
                        <a:t>1- Kimlik fotokopisi</a:t>
                      </a:r>
                    </a:p>
                    <a:p>
                      <a:pPr marL="129540">
                        <a:spcBef>
                          <a:spcPts val="0"/>
                        </a:spcBef>
                        <a:spcAft>
                          <a:spcPts val="0"/>
                        </a:spcAft>
                      </a:pPr>
                      <a:r>
                        <a:rPr lang="tr-TR" sz="1100" dirty="0" smtClean="0">
                          <a:latin typeface="Arial" pitchFamily="34" charset="0"/>
                          <a:ea typeface="Times New Roman"/>
                          <a:cs typeface="Arial" pitchFamily="34" charset="0"/>
                        </a:rPr>
                        <a:t>2- İkametgah ilmühaberi</a:t>
                      </a:r>
                    </a:p>
                    <a:p>
                      <a:pPr marL="129540">
                        <a:spcBef>
                          <a:spcPts val="0"/>
                        </a:spcBef>
                        <a:spcAft>
                          <a:spcPts val="0"/>
                        </a:spcAft>
                      </a:pPr>
                      <a:r>
                        <a:rPr lang="tr-TR" sz="1100" dirty="0" smtClean="0">
                          <a:latin typeface="Arial" pitchFamily="34" charset="0"/>
                          <a:ea typeface="Times New Roman"/>
                          <a:cs typeface="Arial" pitchFamily="34" charset="0"/>
                        </a:rPr>
                        <a:t>3- Savcılık belgesi</a:t>
                      </a:r>
                    </a:p>
                    <a:p>
                      <a:pPr marL="129540">
                        <a:spcBef>
                          <a:spcPts val="0"/>
                        </a:spcBef>
                        <a:spcAft>
                          <a:spcPts val="0"/>
                        </a:spcAft>
                      </a:pPr>
                      <a:r>
                        <a:rPr lang="tr-TR" sz="1100" dirty="0" smtClean="0">
                          <a:latin typeface="Arial" pitchFamily="34" charset="0"/>
                          <a:ea typeface="Times New Roman"/>
                          <a:cs typeface="Arial" pitchFamily="34" charset="0"/>
                        </a:rPr>
                        <a:t>4- Sağlık kurulu raporu</a:t>
                      </a:r>
                    </a:p>
                    <a:p>
                      <a:pPr marL="129540">
                        <a:spcBef>
                          <a:spcPts val="0"/>
                        </a:spcBef>
                        <a:spcAft>
                          <a:spcPts val="0"/>
                        </a:spcAft>
                      </a:pPr>
                      <a:r>
                        <a:rPr lang="tr-TR" sz="1100" dirty="0" smtClean="0">
                          <a:latin typeface="Arial" pitchFamily="34" charset="0"/>
                          <a:ea typeface="Times New Roman"/>
                          <a:cs typeface="Arial" pitchFamily="34" charset="0"/>
                        </a:rPr>
                        <a:t>5- Askerlik durum belgesi</a:t>
                      </a:r>
                    </a:p>
                    <a:p>
                      <a:pPr marL="129540">
                        <a:spcBef>
                          <a:spcPts val="0"/>
                        </a:spcBef>
                        <a:spcAft>
                          <a:spcPts val="0"/>
                        </a:spcAft>
                      </a:pPr>
                      <a:r>
                        <a:rPr lang="tr-TR" sz="1100" dirty="0" smtClean="0">
                          <a:latin typeface="Arial" pitchFamily="34" charset="0"/>
                          <a:ea typeface="Times New Roman"/>
                          <a:cs typeface="Arial" pitchFamily="34" charset="0"/>
                        </a:rPr>
                        <a:t>6- Öğrenim belgesi</a:t>
                      </a:r>
                    </a:p>
                    <a:p>
                      <a:pPr marL="129540">
                        <a:spcBef>
                          <a:spcPts val="0"/>
                        </a:spcBef>
                        <a:spcAft>
                          <a:spcPts val="0"/>
                        </a:spcAft>
                      </a:pPr>
                      <a:r>
                        <a:rPr lang="tr-TR" sz="1100" dirty="0" smtClean="0">
                          <a:latin typeface="Arial" pitchFamily="34" charset="0"/>
                          <a:ea typeface="Times New Roman"/>
                          <a:cs typeface="Arial" pitchFamily="34" charset="0"/>
                        </a:rPr>
                        <a:t>7- Son altı ay içinde çekilmiş üç adet renkli vesikalık fotoğraf</a:t>
                      </a:r>
                    </a:p>
                    <a:p>
                      <a:pPr marL="129540">
                        <a:spcBef>
                          <a:spcPts val="0"/>
                        </a:spcBef>
                        <a:spcAft>
                          <a:spcPts val="0"/>
                        </a:spcAft>
                      </a:pPr>
                      <a:r>
                        <a:rPr lang="tr-TR" sz="1100" dirty="0" smtClean="0">
                          <a:latin typeface="Arial" pitchFamily="34" charset="0"/>
                          <a:ea typeface="Times New Roman"/>
                          <a:cs typeface="Arial" pitchFamily="34" charset="0"/>
                        </a:rPr>
                        <a:t>8- Mal bildirim beyannamesi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60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spcAft>
                          <a:spcPts val="0"/>
                        </a:spcAft>
                      </a:pPr>
                      <a:r>
                        <a:rPr lang="tr-TR" sz="1100" dirty="0" smtClean="0">
                          <a:latin typeface="Arial" pitchFamily="34" charset="0"/>
                          <a:ea typeface="Times New Roman"/>
                          <a:cs typeface="Arial" pitchFamily="34" charset="0"/>
                        </a:rPr>
                        <a:t>Personel Alımı</a:t>
                      </a:r>
                    </a:p>
                    <a:p>
                      <a:pPr marL="66675">
                        <a:spcAft>
                          <a:spcPts val="0"/>
                        </a:spcAft>
                      </a:pPr>
                      <a:r>
                        <a:rPr lang="tr-TR" sz="1100" dirty="0" smtClean="0">
                          <a:latin typeface="Arial" pitchFamily="34" charset="0"/>
                          <a:ea typeface="Times New Roman"/>
                          <a:cs typeface="Arial" pitchFamily="34" charset="0"/>
                        </a:rPr>
                        <a:t>(Şehit Yakınlarının İstihdamı)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lnSpc>
                          <a:spcPct val="100000"/>
                        </a:lnSpc>
                        <a:spcBef>
                          <a:spcPts val="0"/>
                        </a:spcBef>
                        <a:spcAft>
                          <a:spcPts val="0"/>
                        </a:spcAft>
                      </a:pPr>
                      <a:r>
                        <a:rPr lang="tr-TR" sz="1100" dirty="0" smtClean="0">
                          <a:latin typeface="Arial" pitchFamily="34" charset="0"/>
                          <a:ea typeface="Times New Roman"/>
                          <a:cs typeface="Arial" pitchFamily="34" charset="0"/>
                        </a:rPr>
                        <a:t>1- Dilekçe</a:t>
                      </a:r>
                    </a:p>
                    <a:p>
                      <a:pPr marL="130175">
                        <a:lnSpc>
                          <a:spcPct val="100000"/>
                        </a:lnSpc>
                        <a:spcBef>
                          <a:spcPts val="0"/>
                        </a:spcBef>
                        <a:spcAft>
                          <a:spcPts val="0"/>
                        </a:spcAft>
                      </a:pPr>
                      <a:r>
                        <a:rPr lang="tr-TR" sz="1100" dirty="0" smtClean="0">
                          <a:latin typeface="Arial" pitchFamily="34" charset="0"/>
                          <a:ea typeface="Times New Roman"/>
                          <a:cs typeface="Arial" pitchFamily="34" charset="0"/>
                        </a:rPr>
                        <a:t>2- Nüfus cüzdanı fotokopisi</a:t>
                      </a:r>
                    </a:p>
                    <a:p>
                      <a:pPr marL="130175">
                        <a:lnSpc>
                          <a:spcPct val="100000"/>
                        </a:lnSpc>
                        <a:spcBef>
                          <a:spcPts val="0"/>
                        </a:spcBef>
                        <a:spcAft>
                          <a:spcPts val="0"/>
                        </a:spcAft>
                      </a:pPr>
                      <a:r>
                        <a:rPr lang="tr-TR" sz="1100" dirty="0" smtClean="0">
                          <a:latin typeface="Arial" pitchFamily="34" charset="0"/>
                          <a:ea typeface="Times New Roman"/>
                          <a:cs typeface="Arial" pitchFamily="34" charset="0"/>
                        </a:rPr>
                        <a:t>3- İkametgâh belgesi</a:t>
                      </a:r>
                    </a:p>
                    <a:p>
                      <a:pPr marL="130175">
                        <a:lnSpc>
                          <a:spcPct val="100000"/>
                        </a:lnSpc>
                        <a:spcBef>
                          <a:spcPts val="0"/>
                        </a:spcBef>
                        <a:spcAft>
                          <a:spcPts val="0"/>
                        </a:spcAft>
                      </a:pPr>
                      <a:r>
                        <a:rPr lang="tr-TR" sz="1100" dirty="0" smtClean="0">
                          <a:latin typeface="Arial" pitchFamily="34" charset="0"/>
                          <a:ea typeface="Times New Roman"/>
                          <a:cs typeface="Arial" pitchFamily="34" charset="0"/>
                        </a:rPr>
                        <a:t>4- Yazılı adli sicil beyanı</a:t>
                      </a:r>
                    </a:p>
                    <a:p>
                      <a:pPr marL="130175">
                        <a:lnSpc>
                          <a:spcPct val="100000"/>
                        </a:lnSpc>
                        <a:spcBef>
                          <a:spcPts val="0"/>
                        </a:spcBef>
                        <a:spcAft>
                          <a:spcPts val="0"/>
                        </a:spcAft>
                      </a:pPr>
                      <a:r>
                        <a:rPr lang="tr-TR" sz="1100" dirty="0" smtClean="0">
                          <a:latin typeface="Arial" pitchFamily="34" charset="0"/>
                          <a:ea typeface="Times New Roman"/>
                          <a:cs typeface="Arial" pitchFamily="34" charset="0"/>
                        </a:rPr>
                        <a:t>5- Sağlık kurulu raporu</a:t>
                      </a:r>
                    </a:p>
                    <a:p>
                      <a:pPr marL="130175">
                        <a:lnSpc>
                          <a:spcPct val="100000"/>
                        </a:lnSpc>
                        <a:spcBef>
                          <a:spcPts val="0"/>
                        </a:spcBef>
                        <a:spcAft>
                          <a:spcPts val="0"/>
                        </a:spcAft>
                      </a:pPr>
                      <a:r>
                        <a:rPr lang="tr-TR" sz="1100" dirty="0" smtClean="0">
                          <a:latin typeface="Arial" pitchFamily="34" charset="0"/>
                          <a:ea typeface="Times New Roman"/>
                          <a:cs typeface="Arial" pitchFamily="34" charset="0"/>
                        </a:rPr>
                        <a:t>6- Askerlik durum belgesi</a:t>
                      </a:r>
                    </a:p>
                    <a:p>
                      <a:pPr marL="130175">
                        <a:lnSpc>
                          <a:spcPct val="100000"/>
                        </a:lnSpc>
                        <a:spcBef>
                          <a:spcPts val="0"/>
                        </a:spcBef>
                        <a:spcAft>
                          <a:spcPts val="0"/>
                        </a:spcAft>
                      </a:pPr>
                      <a:r>
                        <a:rPr lang="tr-TR" sz="1100" dirty="0" smtClean="0">
                          <a:latin typeface="Arial" pitchFamily="34" charset="0"/>
                          <a:ea typeface="Times New Roman"/>
                          <a:cs typeface="Arial" pitchFamily="34" charset="0"/>
                        </a:rPr>
                        <a:t>7- Öğrenim belgesi</a:t>
                      </a:r>
                    </a:p>
                    <a:p>
                      <a:pPr marL="130175">
                        <a:lnSpc>
                          <a:spcPct val="100000"/>
                        </a:lnSpc>
                        <a:spcBef>
                          <a:spcPts val="0"/>
                        </a:spcBef>
                        <a:spcAft>
                          <a:spcPts val="0"/>
                        </a:spcAft>
                      </a:pPr>
                      <a:r>
                        <a:rPr lang="tr-TR" sz="1100" dirty="0" smtClean="0">
                          <a:latin typeface="Arial" pitchFamily="34" charset="0"/>
                          <a:ea typeface="Times New Roman"/>
                          <a:cs typeface="Arial" pitchFamily="34" charset="0"/>
                        </a:rPr>
                        <a:t>8- Mal bildirim beyannamesi ve etik sözleşmesi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30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Şehit ve Gazi </a:t>
                      </a:r>
                      <a:r>
                        <a:rPr lang="tr-TR" sz="1100" dirty="0" err="1" smtClean="0">
                          <a:latin typeface="Arial" pitchFamily="34" charset="0"/>
                          <a:ea typeface="Times New Roman"/>
                          <a:cs typeface="Arial" pitchFamily="34" charset="0"/>
                        </a:rPr>
                        <a:t>Malül</a:t>
                      </a:r>
                      <a:r>
                        <a:rPr lang="tr-TR" sz="1100" dirty="0" smtClean="0">
                          <a:latin typeface="Arial" pitchFamily="34" charset="0"/>
                          <a:ea typeface="Times New Roman"/>
                          <a:cs typeface="Arial" pitchFamily="34" charset="0"/>
                        </a:rPr>
                        <a:t> Yakınlarının Göreve Başlatılması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Nüfus cüzdanı aslı</a:t>
                      </a:r>
                    </a:p>
                    <a:p>
                      <a:pPr marL="130175">
                        <a:spcBef>
                          <a:spcPts val="0"/>
                        </a:spcBef>
                        <a:spcAft>
                          <a:spcPts val="0"/>
                        </a:spcAft>
                      </a:pPr>
                      <a:r>
                        <a:rPr lang="tr-TR" sz="1100" dirty="0" smtClean="0">
                          <a:latin typeface="Arial" pitchFamily="34" charset="0"/>
                          <a:ea typeface="Times New Roman"/>
                          <a:cs typeface="Arial" pitchFamily="34" charset="0"/>
                        </a:rPr>
                        <a:t>2- Adli sicil beyanı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 İŞ</a:t>
                      </a:r>
                      <a:r>
                        <a:rPr lang="tr-TR" sz="1100" kern="1200" baseline="0" dirty="0" smtClean="0">
                          <a:solidFill>
                            <a:schemeClr val="tx1"/>
                          </a:solidFill>
                          <a:latin typeface="Arial" pitchFamily="34" charset="0"/>
                          <a:ea typeface="Arial"/>
                          <a:cs typeface="Arial" pitchFamily="34" charset="0"/>
                        </a:rPr>
                        <a:t>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Müdürlüğümüz ve Bağlı Bulunan Okul/Kurumlardan Emekli Olan Personele Hususi Damgalı (Yeşil) Pasaport İçin Emeklilik Bilgileri ile Kadro Derecesini Gösterir Belgenin Verilmesi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Dilekçe</a:t>
                      </a:r>
                    </a:p>
                    <a:p>
                      <a:pPr marL="130175">
                        <a:spcBef>
                          <a:spcPts val="0"/>
                        </a:spcBef>
                        <a:spcAft>
                          <a:spcPts val="0"/>
                        </a:spcAft>
                      </a:pPr>
                      <a:r>
                        <a:rPr lang="tr-TR" sz="1100" dirty="0" smtClean="0">
                          <a:latin typeface="Arial" pitchFamily="34" charset="0"/>
                          <a:ea typeface="Times New Roman"/>
                          <a:cs typeface="Arial" pitchFamily="34" charset="0"/>
                        </a:rPr>
                        <a:t>2- Nüfus cüzdanının aslı</a:t>
                      </a:r>
                    </a:p>
                    <a:p>
                      <a:pPr marL="130175">
                        <a:spcBef>
                          <a:spcPts val="0"/>
                        </a:spcBef>
                        <a:spcAft>
                          <a:spcPts val="0"/>
                        </a:spcAft>
                      </a:pPr>
                      <a:r>
                        <a:rPr lang="tr-TR" sz="1100" dirty="0" smtClean="0">
                          <a:latin typeface="Arial" pitchFamily="34" charset="0"/>
                          <a:ea typeface="Times New Roman"/>
                          <a:cs typeface="Arial" pitchFamily="34" charset="0"/>
                        </a:rPr>
                        <a:t>3- Emekli tanıtım kartının aslı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Müdürlüğümüz ve Bağlı Bulunan Okul/Kurumlardan Yeşil Pasaport Almaya Hak Kazanan Vefat Etmiş Personelin Eşine Hususi Damgalı (Yeşil) Pasaport İçin Emeklilik Bilgileri ile Kadro Derecesini Gösterir Belgenin Verilmesi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Dilekçe</a:t>
                      </a:r>
                    </a:p>
                    <a:p>
                      <a:pPr marL="130175">
                        <a:spcBef>
                          <a:spcPts val="0"/>
                        </a:spcBef>
                        <a:spcAft>
                          <a:spcPts val="0"/>
                        </a:spcAft>
                      </a:pPr>
                      <a:r>
                        <a:rPr lang="tr-TR" sz="1100" dirty="0" smtClean="0">
                          <a:latin typeface="Arial" pitchFamily="34" charset="0"/>
                          <a:ea typeface="Times New Roman"/>
                          <a:cs typeface="Arial" pitchFamily="34" charset="0"/>
                        </a:rPr>
                        <a:t>2- Dul ve yetim kartı</a:t>
                      </a:r>
                    </a:p>
                    <a:p>
                      <a:pPr marL="130175">
                        <a:spcBef>
                          <a:spcPts val="0"/>
                        </a:spcBef>
                        <a:spcAft>
                          <a:spcPts val="0"/>
                        </a:spcAft>
                      </a:pPr>
                      <a:r>
                        <a:rPr lang="tr-TR" sz="1100" dirty="0" smtClean="0">
                          <a:latin typeface="Arial" pitchFamily="34" charset="0"/>
                          <a:ea typeface="Times New Roman"/>
                          <a:cs typeface="Arial" pitchFamily="34" charset="0"/>
                        </a:rPr>
                        <a:t>3- Aile kayıt örneği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marR="203835">
                        <a:lnSpc>
                          <a:spcPct val="110000"/>
                        </a:lnSpc>
                        <a:spcAft>
                          <a:spcPts val="0"/>
                        </a:spcAft>
                      </a:pPr>
                      <a:r>
                        <a:rPr lang="tr-TR" sz="1100" dirty="0" smtClean="0">
                          <a:latin typeface="Arial" pitchFamily="34" charset="0"/>
                          <a:ea typeface="Times New Roman"/>
                          <a:cs typeface="Arial" pitchFamily="34" charset="0"/>
                        </a:rPr>
                        <a:t>İl Dışı Okul/Kurumlardan Emekli Olan Personele Sicil Dosyasının Bulunduğu Millî Eğitim Müdürlüğünden</a:t>
                      </a:r>
                    </a:p>
                    <a:p>
                      <a:pPr marL="66675" marR="203835">
                        <a:lnSpc>
                          <a:spcPct val="110000"/>
                        </a:lnSpc>
                        <a:spcAft>
                          <a:spcPts val="0"/>
                        </a:spcAft>
                      </a:pPr>
                      <a:r>
                        <a:rPr lang="tr-TR" sz="1100" dirty="0" smtClean="0">
                          <a:latin typeface="Arial" pitchFamily="34" charset="0"/>
                          <a:ea typeface="Times New Roman"/>
                          <a:cs typeface="Arial" pitchFamily="34" charset="0"/>
                        </a:rPr>
                        <a:t>Gelecek Cevap Doğrultusunda Hususi Damgalı (Yeşil) Pasaport İçin Emeklilik Bilgileri ile Kadro Derecesini Gösterir Belgenin Verilmesi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Dilekçe</a:t>
                      </a:r>
                    </a:p>
                    <a:p>
                      <a:pPr marL="130175">
                        <a:spcBef>
                          <a:spcPts val="0"/>
                        </a:spcBef>
                        <a:spcAft>
                          <a:spcPts val="0"/>
                        </a:spcAft>
                      </a:pPr>
                      <a:r>
                        <a:rPr lang="tr-TR" sz="1100" dirty="0" smtClean="0">
                          <a:latin typeface="Arial" pitchFamily="34" charset="0"/>
                          <a:ea typeface="Times New Roman"/>
                          <a:cs typeface="Arial" pitchFamily="34" charset="0"/>
                        </a:rPr>
                        <a:t>2- Nüfus cüzdanının aslı</a:t>
                      </a:r>
                    </a:p>
                    <a:p>
                      <a:pPr marL="130175">
                        <a:spcBef>
                          <a:spcPts val="0"/>
                        </a:spcBef>
                        <a:spcAft>
                          <a:spcPts val="0"/>
                        </a:spcAft>
                      </a:pPr>
                      <a:r>
                        <a:rPr lang="tr-TR" sz="1100" dirty="0" smtClean="0">
                          <a:latin typeface="Arial" pitchFamily="34" charset="0"/>
                          <a:ea typeface="Times New Roman"/>
                          <a:cs typeface="Arial" pitchFamily="34" charset="0"/>
                        </a:rPr>
                        <a:t>3- Emekli tanıtım kartının aslı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15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tr-TR" sz="1100" dirty="0" smtClean="0">
                          <a:latin typeface="Arial" pitchFamily="34" charset="0"/>
                          <a:ea typeface="Calibri"/>
                          <a:cs typeface="Arial" pitchFamily="34" charset="0"/>
                        </a:rPr>
                        <a:t>İl Dışı Okul/Kurumlardan  Yeşil Pasaport Almaya Hak Kazanan Vefat Etmiş Personelin Eşine Personelin Sicil Dosyasının Bulunduğu Millî Eğitim Müdürlüğünden Gelecek Cevap Doğrultusunda Hususi Damgalı (Yeşil) Pasaport İçin Emeklilik Bilgileri ile Kadro Derecesini Gösterir Belgenin Verilmesi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Dilekçe</a:t>
                      </a:r>
                    </a:p>
                    <a:p>
                      <a:pPr marL="130175">
                        <a:spcBef>
                          <a:spcPts val="0"/>
                        </a:spcBef>
                        <a:spcAft>
                          <a:spcPts val="0"/>
                        </a:spcAft>
                      </a:pPr>
                      <a:r>
                        <a:rPr lang="tr-TR" sz="1100" dirty="0" smtClean="0">
                          <a:latin typeface="Arial" pitchFamily="34" charset="0"/>
                          <a:ea typeface="Times New Roman"/>
                          <a:cs typeface="Arial" pitchFamily="34" charset="0"/>
                        </a:rPr>
                        <a:t>2- Nüfus cüzdanının aslı</a:t>
                      </a:r>
                    </a:p>
                    <a:p>
                      <a:pPr marL="130175">
                        <a:spcBef>
                          <a:spcPts val="0"/>
                        </a:spcBef>
                        <a:spcAft>
                          <a:spcPts val="0"/>
                        </a:spcAft>
                      </a:pPr>
                      <a:r>
                        <a:rPr lang="tr-TR" sz="1100" dirty="0" smtClean="0">
                          <a:latin typeface="Arial" pitchFamily="34" charset="0"/>
                          <a:ea typeface="Times New Roman"/>
                          <a:cs typeface="Arial" pitchFamily="34" charset="0"/>
                        </a:rPr>
                        <a:t>3- Emekli tanıtım kartının aslı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15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19</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Müdürlüğümüz ve Bağlı Bulunan Okul/Kurumlardan Emekli Olanlara "Emekli Personel Kimlik Kartı"nın Düzenlenmesi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Başvuru formu</a:t>
                      </a:r>
                    </a:p>
                    <a:p>
                      <a:pPr marL="130175">
                        <a:spcBef>
                          <a:spcPts val="0"/>
                        </a:spcBef>
                        <a:spcAft>
                          <a:spcPts val="0"/>
                        </a:spcAft>
                      </a:pPr>
                      <a:r>
                        <a:rPr lang="tr-TR" sz="1100" dirty="0" smtClean="0">
                          <a:latin typeface="Arial" pitchFamily="34" charset="0"/>
                          <a:ea typeface="Times New Roman"/>
                          <a:cs typeface="Arial" pitchFamily="34" charset="0"/>
                        </a:rPr>
                        <a:t>2- SGK tarafından verilen emekli kimlik kartı fotokopisi</a:t>
                      </a:r>
                    </a:p>
                    <a:p>
                      <a:pPr marL="130175">
                        <a:spcBef>
                          <a:spcPts val="0"/>
                        </a:spcBef>
                        <a:spcAft>
                          <a:spcPts val="0"/>
                        </a:spcAft>
                      </a:pPr>
                      <a:r>
                        <a:rPr lang="tr-TR" sz="1100" dirty="0" smtClean="0">
                          <a:latin typeface="Arial" pitchFamily="34" charset="0"/>
                          <a:ea typeface="Times New Roman"/>
                          <a:cs typeface="Arial" pitchFamily="34" charset="0"/>
                        </a:rPr>
                        <a:t>3- Nüfus cüzdanı örneği</a:t>
                      </a:r>
                    </a:p>
                    <a:p>
                      <a:pPr marL="130175">
                        <a:spcBef>
                          <a:spcPts val="0"/>
                        </a:spcBef>
                        <a:spcAft>
                          <a:spcPts val="0"/>
                        </a:spcAft>
                      </a:pPr>
                      <a:r>
                        <a:rPr lang="tr-TR" sz="1100" dirty="0" smtClean="0">
                          <a:latin typeface="Arial" pitchFamily="34" charset="0"/>
                          <a:ea typeface="Times New Roman"/>
                          <a:cs typeface="Arial" pitchFamily="34" charset="0"/>
                        </a:rPr>
                        <a:t>4- Vesikalık fotoğraf (1 adet son 6 ayda çekilmiş)</a:t>
                      </a:r>
                    </a:p>
                    <a:p>
                      <a:pPr marL="130175">
                        <a:spcBef>
                          <a:spcPts val="0"/>
                        </a:spcBef>
                        <a:spcAft>
                          <a:spcPts val="0"/>
                        </a:spcAft>
                      </a:pPr>
                      <a:r>
                        <a:rPr lang="tr-TR" sz="1100" dirty="0" smtClean="0">
                          <a:latin typeface="Arial" pitchFamily="34" charset="0"/>
                          <a:ea typeface="Times New Roman"/>
                          <a:cs typeface="Arial" pitchFamily="34" charset="0"/>
                        </a:rPr>
                        <a:t>5- Kimlik kartı ücreti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20</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spcAft>
                          <a:spcPts val="0"/>
                        </a:spcAft>
                      </a:pPr>
                      <a:r>
                        <a:rPr lang="tr-TR" sz="1100" dirty="0" smtClean="0">
                          <a:latin typeface="Arial" pitchFamily="34" charset="0"/>
                          <a:ea typeface="Times New Roman"/>
                          <a:cs typeface="Arial" pitchFamily="34" charset="0"/>
                        </a:rPr>
                        <a:t>Personel Kimlik ve Giriş Kartı</a:t>
                      </a:r>
                    </a:p>
                    <a:p>
                      <a:pPr marL="66675">
                        <a:spcAft>
                          <a:spcPts val="0"/>
                        </a:spcAft>
                      </a:pPr>
                      <a:r>
                        <a:rPr lang="tr-TR" sz="1100" dirty="0" smtClean="0">
                          <a:latin typeface="Arial" pitchFamily="34" charset="0"/>
                          <a:ea typeface="Times New Roman"/>
                          <a:cs typeface="Arial" pitchFamily="34" charset="0"/>
                        </a:rPr>
                        <a:t>İşlemleri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Başvuru formu</a:t>
                      </a:r>
                    </a:p>
                    <a:p>
                      <a:pPr marL="130175">
                        <a:spcBef>
                          <a:spcPts val="0"/>
                        </a:spcBef>
                        <a:spcAft>
                          <a:spcPts val="0"/>
                        </a:spcAft>
                      </a:pPr>
                      <a:r>
                        <a:rPr lang="tr-TR" sz="1100" dirty="0" smtClean="0">
                          <a:latin typeface="Arial" pitchFamily="34" charset="0"/>
                          <a:ea typeface="Times New Roman"/>
                          <a:cs typeface="Arial" pitchFamily="34" charset="0"/>
                        </a:rPr>
                        <a:t>2- Nüfus cüzdanı örneği</a:t>
                      </a:r>
                    </a:p>
                    <a:p>
                      <a:pPr marL="130175">
                        <a:spcBef>
                          <a:spcPts val="0"/>
                        </a:spcBef>
                        <a:spcAft>
                          <a:spcPts val="0"/>
                        </a:spcAft>
                      </a:pPr>
                      <a:r>
                        <a:rPr lang="tr-TR" sz="1100" dirty="0" smtClean="0">
                          <a:latin typeface="Arial" pitchFamily="34" charset="0"/>
                          <a:ea typeface="Times New Roman"/>
                          <a:cs typeface="Arial" pitchFamily="34" charset="0"/>
                        </a:rPr>
                        <a:t>3- </a:t>
                      </a:r>
                      <a:r>
                        <a:rPr lang="tr-TR" sz="1100" dirty="0" err="1" smtClean="0">
                          <a:latin typeface="Arial" pitchFamily="34" charset="0"/>
                          <a:ea typeface="Times New Roman"/>
                          <a:cs typeface="Arial" pitchFamily="34" charset="0"/>
                        </a:rPr>
                        <a:t>Biometrik</a:t>
                      </a:r>
                      <a:r>
                        <a:rPr lang="tr-TR" sz="1100" dirty="0" smtClean="0">
                          <a:latin typeface="Arial" pitchFamily="34" charset="0"/>
                          <a:ea typeface="Times New Roman"/>
                          <a:cs typeface="Arial" pitchFamily="34" charset="0"/>
                        </a:rPr>
                        <a:t> Vesikalık fotoğraf (1 adet son 6 ayda çekilmiş)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TEMEL EĞİTİM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Öğrenim Durum Belgesi/Diploma  Kayıt Örneğinin Verilmesi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Dilekçe</a:t>
                      </a:r>
                    </a:p>
                    <a:p>
                      <a:pPr marL="130175">
                        <a:spcBef>
                          <a:spcPts val="0"/>
                        </a:spcBef>
                        <a:spcAft>
                          <a:spcPts val="0"/>
                        </a:spcAft>
                      </a:pPr>
                      <a:r>
                        <a:rPr lang="tr-TR" sz="1100" dirty="0" smtClean="0">
                          <a:latin typeface="Arial" pitchFamily="34" charset="0"/>
                          <a:ea typeface="Times New Roman"/>
                          <a:cs typeface="Arial" pitchFamily="34" charset="0"/>
                        </a:rPr>
                        <a:t>2- Nüfus cüzdanı aslı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11"/>
        </p:xfrm>
        <a:graphic>
          <a:graphicData uri="http://schemas.openxmlformats.org/drawingml/2006/table">
            <a:tbl>
              <a:tblPr/>
              <a:tblGrid>
                <a:gridCol w="364394"/>
                <a:gridCol w="2186358"/>
                <a:gridCol w="5235828"/>
                <a:gridCol w="1213420"/>
              </a:tblGrid>
              <a:tr h="1069011">
                <a:tc gridSpan="4">
                  <a:txBody>
                    <a:bodyPr/>
                    <a:lstStyle/>
                    <a:p>
                      <a:pPr algn="ctr" fontAlgn="ctr"/>
                      <a:r>
                        <a:rPr lang="tr-TR" sz="1800" b="1" i="0" u="none" strike="noStrike" dirty="0">
                          <a:solidFill>
                            <a:srgbClr val="000000"/>
                          </a:solidFill>
                          <a:latin typeface="Arial"/>
                        </a:rPr>
                        <a:t>BİLECİK  VALİLİĞİ</a:t>
                      </a:r>
                    </a:p>
                    <a:p>
                      <a:pPr algn="ctr" fontAlgn="ctr"/>
                      <a:r>
                        <a:rPr lang="tr-TR" sz="1800" b="1" i="0" u="none" strike="noStrike" dirty="0">
                          <a:solidFill>
                            <a:srgbClr val="000000"/>
                          </a:solidFill>
                          <a:latin typeface="Arial"/>
                        </a:rPr>
                        <a:t> İL MİLLÎ EĞİTİM MÜDÜRLÜĞÜ </a:t>
                      </a:r>
                      <a:endParaRPr lang="tr-TR" sz="1800" b="1" i="0" u="none" strike="noStrike" dirty="0" smtClean="0">
                        <a:solidFill>
                          <a:srgbClr val="000000"/>
                        </a:solidFill>
                        <a:latin typeface="Arial"/>
                      </a:endParaRPr>
                    </a:p>
                    <a:p>
                      <a:pPr algn="ctr" fontAlgn="ctr"/>
                      <a:r>
                        <a:rPr lang="tr-TR" sz="1800" b="1" i="0" u="none" strike="noStrike" dirty="0" smtClean="0">
                          <a:solidFill>
                            <a:srgbClr val="000000"/>
                          </a:solidFill>
                          <a:latin typeface="Arial"/>
                        </a:rPr>
                        <a:t>STRATEJİ </a:t>
                      </a:r>
                      <a:r>
                        <a:rPr lang="tr-TR" sz="1800" b="1" i="0" u="none" strike="noStrike" dirty="0">
                          <a:solidFill>
                            <a:srgbClr val="000000"/>
                          </a:solidFill>
                          <a:latin typeface="Arial"/>
                        </a:rPr>
                        <a:t>GELİŞTİRME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a:rPr>
                        <a:t>HİZMET </a:t>
                      </a:r>
                      <a:r>
                        <a:rPr lang="tr-TR" sz="1800" b="1" i="0" u="none" strike="noStrike" dirty="0">
                          <a:solidFill>
                            <a:srgbClr val="000000"/>
                          </a:solidFill>
                          <a:latin typeface="Arial"/>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a:rPr>
                        <a:t>S.N.</a:t>
                      </a:r>
                      <a:endParaRPr lang="tr-TR" sz="1200" b="1"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HİZMETİN TAMAMLANMA </a:t>
                      </a:r>
                      <a:r>
                        <a:rPr lang="tr-TR" sz="1200" b="1" i="0" u="none" strike="noStrike" dirty="0" smtClean="0">
                          <a:solidFill>
                            <a:srgbClr val="000000"/>
                          </a:solidFill>
                          <a:latin typeface="Arial"/>
                        </a:rPr>
                        <a:t>SÜRESİ</a:t>
                      </a:r>
                      <a:endParaRPr lang="tr-TR" sz="1200" b="1"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a:rPr>
                        <a:t>2</a:t>
                      </a:r>
                      <a:endParaRPr lang="tr-TR" sz="1100" b="0"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64770" lvl="0" indent="0" algn="l" defTabSz="914330" rtl="0" eaLnBrk="1" fontAlgn="auto" latinLnBrk="0" hangingPunct="1">
                        <a:lnSpc>
                          <a:spcPct val="110000"/>
                        </a:lnSpc>
                        <a:spcBef>
                          <a:spcPts val="0"/>
                        </a:spcBef>
                        <a:spcAft>
                          <a:spcPts val="0"/>
                        </a:spcAft>
                        <a:buClrTx/>
                        <a:buSzTx/>
                        <a:buFontTx/>
                        <a:buNone/>
                        <a:tabLst/>
                        <a:defRPr/>
                      </a:pPr>
                      <a:r>
                        <a:rPr kumimoji="0" lang="en-US" sz="1100" b="0" i="0" u="none" strike="noStrike" kern="1200" cap="none" spc="0" normalizeH="0" baseline="0" noProof="0" dirty="0" err="1" smtClean="0">
                          <a:ln>
                            <a:noFill/>
                          </a:ln>
                          <a:solidFill>
                            <a:prstClr val="black"/>
                          </a:solidFill>
                          <a:effectLst/>
                          <a:uLnTx/>
                          <a:uFillTx/>
                          <a:latin typeface="Arial"/>
                          <a:ea typeface="Arial"/>
                          <a:cs typeface="Times New Roman"/>
                        </a:rPr>
                        <a:t>Resmi</a:t>
                      </a:r>
                      <a:r>
                        <a:rPr kumimoji="0" lang="en-US" sz="1100" b="0" i="0" u="none" strike="noStrike" kern="1200" cap="none" spc="110" normalizeH="0" baseline="0" noProof="0" dirty="0" smtClean="0">
                          <a:ln>
                            <a:noFill/>
                          </a:ln>
                          <a:solidFill>
                            <a:prstClr val="black"/>
                          </a:solidFill>
                          <a:effectLst/>
                          <a:uLnTx/>
                          <a:uFillTx/>
                          <a:latin typeface="Arial"/>
                          <a:ea typeface="Arial"/>
                          <a:cs typeface="Times New Roman"/>
                        </a:rPr>
                        <a:t> </a:t>
                      </a:r>
                      <a:r>
                        <a:rPr kumimoji="0" lang="en-US" sz="1100" b="0" i="0" u="none" strike="noStrike" kern="1200" cap="none" spc="0" normalizeH="0" baseline="0" noProof="0" dirty="0" err="1" smtClean="0">
                          <a:ln>
                            <a:noFill/>
                          </a:ln>
                          <a:solidFill>
                            <a:prstClr val="black"/>
                          </a:solidFill>
                          <a:effectLst/>
                          <a:uLnTx/>
                          <a:uFillTx/>
                          <a:latin typeface="Arial"/>
                          <a:ea typeface="Arial"/>
                          <a:cs typeface="Times New Roman"/>
                        </a:rPr>
                        <a:t>ve</a:t>
                      </a:r>
                      <a:r>
                        <a:rPr kumimoji="0" lang="en-US" sz="1100" b="0" i="0" u="none" strike="noStrike" kern="1200" cap="none" spc="50" normalizeH="0" baseline="0" noProof="0" dirty="0" smtClean="0">
                          <a:ln>
                            <a:noFill/>
                          </a:ln>
                          <a:solidFill>
                            <a:prstClr val="black"/>
                          </a:solidFill>
                          <a:effectLst/>
                          <a:uLnTx/>
                          <a:uFillTx/>
                          <a:latin typeface="Arial"/>
                          <a:ea typeface="Arial"/>
                          <a:cs typeface="Times New Roman"/>
                        </a:rPr>
                        <a:t> </a:t>
                      </a:r>
                      <a:r>
                        <a:rPr kumimoji="0" lang="en-US" sz="1100" b="0" i="0" u="none" strike="noStrike" kern="1200" cap="none" spc="0" normalizeH="0" baseline="0" noProof="0" dirty="0" err="1" smtClean="0">
                          <a:ln>
                            <a:noFill/>
                          </a:ln>
                          <a:solidFill>
                            <a:prstClr val="black"/>
                          </a:solidFill>
                          <a:effectLst/>
                          <a:uLnTx/>
                          <a:uFillTx/>
                          <a:latin typeface="Arial"/>
                          <a:ea typeface="Arial"/>
                          <a:cs typeface="Times New Roman"/>
                        </a:rPr>
                        <a:t>Özel</a:t>
                      </a:r>
                      <a:r>
                        <a:rPr kumimoji="0" lang="en-US" sz="1100" b="0" i="0" u="none" strike="noStrike" kern="1200" cap="none" spc="0" normalizeH="0" baseline="0" noProof="0" dirty="0" smtClean="0">
                          <a:ln>
                            <a:noFill/>
                          </a:ln>
                          <a:solidFill>
                            <a:prstClr val="black"/>
                          </a:solidFill>
                          <a:effectLst/>
                          <a:uLnTx/>
                          <a:uFillTx/>
                          <a:latin typeface="Arial"/>
                          <a:ea typeface="Arial"/>
                          <a:cs typeface="Times New Roman"/>
                        </a:rPr>
                        <a:t> </a:t>
                      </a:r>
                      <a:r>
                        <a:rPr kumimoji="0" lang="en-US" sz="1100" b="0" i="0" u="none" strike="noStrike" kern="1200" cap="none" spc="0" normalizeH="0" baseline="0" noProof="0" dirty="0" err="1" smtClean="0">
                          <a:ln>
                            <a:noFill/>
                          </a:ln>
                          <a:solidFill>
                            <a:prstClr val="black"/>
                          </a:solidFill>
                          <a:effectLst/>
                          <a:uLnTx/>
                          <a:uFillTx/>
                          <a:latin typeface="Arial"/>
                          <a:ea typeface="Arial"/>
                          <a:cs typeface="Times New Roman"/>
                        </a:rPr>
                        <a:t>Okul</a:t>
                      </a:r>
                      <a:r>
                        <a:rPr kumimoji="0" lang="en-US" sz="1100" b="0" i="0" u="none" strike="noStrike" kern="1200" cap="none" spc="0" normalizeH="0" baseline="0" noProof="0" dirty="0" smtClean="0">
                          <a:ln>
                            <a:noFill/>
                          </a:ln>
                          <a:solidFill>
                            <a:prstClr val="black"/>
                          </a:solidFill>
                          <a:effectLst/>
                          <a:uLnTx/>
                          <a:uFillTx/>
                          <a:latin typeface="Arial"/>
                          <a:ea typeface="Arial"/>
                          <a:cs typeface="Times New Roman"/>
                        </a:rPr>
                        <a:t>/</a:t>
                      </a:r>
                      <a:r>
                        <a:rPr kumimoji="0" lang="en-US" sz="1100" b="0" i="0" u="none" strike="noStrike" kern="1200" cap="none" spc="0" normalizeH="0" baseline="0" noProof="0" dirty="0" err="1" smtClean="0">
                          <a:ln>
                            <a:noFill/>
                          </a:ln>
                          <a:solidFill>
                            <a:prstClr val="black"/>
                          </a:solidFill>
                          <a:effectLst/>
                          <a:uLnTx/>
                          <a:uFillTx/>
                          <a:latin typeface="Arial"/>
                          <a:ea typeface="Arial"/>
                          <a:cs typeface="Times New Roman"/>
                        </a:rPr>
                        <a:t>Kurumlarımızda</a:t>
                      </a:r>
                      <a:r>
                        <a:rPr kumimoji="0" lang="en-US" sz="1100" b="0" i="0" u="none" strike="noStrike" kern="1200" cap="none" spc="0" normalizeH="0" baseline="0" noProof="0" dirty="0" smtClean="0">
                          <a:ln>
                            <a:noFill/>
                          </a:ln>
                          <a:solidFill>
                            <a:prstClr val="black"/>
                          </a:solidFill>
                          <a:effectLst/>
                          <a:uLnTx/>
                          <a:uFillTx/>
                          <a:latin typeface="Arial"/>
                          <a:ea typeface="Arial"/>
                          <a:cs typeface="Times New Roman"/>
                        </a:rPr>
                        <a:t> </a:t>
                      </a:r>
                      <a:r>
                        <a:rPr kumimoji="0" lang="en-US" sz="1100" b="0" i="0" u="none" strike="noStrike" kern="1200" cap="none" spc="0" normalizeH="0" baseline="0" noProof="0" dirty="0" err="1" smtClean="0">
                          <a:ln>
                            <a:noFill/>
                          </a:ln>
                          <a:solidFill>
                            <a:prstClr val="black"/>
                          </a:solidFill>
                          <a:effectLst/>
                          <a:uLnTx/>
                          <a:uFillTx/>
                          <a:latin typeface="Arial"/>
                          <a:ea typeface="Arial"/>
                          <a:cs typeface="Times New Roman"/>
                        </a:rPr>
                        <a:t>Yapılacak</a:t>
                      </a:r>
                      <a:r>
                        <a:rPr kumimoji="0" lang="en-US" sz="1100" b="0" i="0" u="none" strike="noStrike" kern="1200" cap="none" spc="0" normalizeH="0" baseline="0" noProof="0" dirty="0" smtClean="0">
                          <a:ln>
                            <a:noFill/>
                          </a:ln>
                          <a:solidFill>
                            <a:prstClr val="black"/>
                          </a:solidFill>
                          <a:effectLst/>
                          <a:uLnTx/>
                          <a:uFillTx/>
                          <a:latin typeface="Arial"/>
                          <a:ea typeface="Arial"/>
                          <a:cs typeface="Times New Roman"/>
                        </a:rPr>
                        <a:t> </a:t>
                      </a:r>
                      <a:r>
                        <a:rPr kumimoji="0" lang="en-US" sz="1100" b="0" i="0" u="none" strike="noStrike" kern="1200" cap="none" spc="0" normalizeH="0" baseline="0" noProof="0" dirty="0" err="1" smtClean="0">
                          <a:ln>
                            <a:noFill/>
                          </a:ln>
                          <a:solidFill>
                            <a:prstClr val="black"/>
                          </a:solidFill>
                          <a:effectLst/>
                          <a:uLnTx/>
                          <a:uFillTx/>
                          <a:latin typeface="Arial"/>
                          <a:ea typeface="Arial"/>
                          <a:cs typeface="Times New Roman"/>
                        </a:rPr>
                        <a:t>Araştırmalara</a:t>
                      </a:r>
                      <a:r>
                        <a:rPr kumimoji="0" lang="en-US" sz="1100" b="0" i="0" u="none" strike="noStrike" kern="1200" cap="none" spc="225" normalizeH="0" baseline="0" noProof="0" dirty="0" smtClean="0">
                          <a:ln>
                            <a:noFill/>
                          </a:ln>
                          <a:solidFill>
                            <a:prstClr val="black"/>
                          </a:solidFill>
                          <a:effectLst/>
                          <a:uLnTx/>
                          <a:uFillTx/>
                          <a:latin typeface="Arial"/>
                          <a:ea typeface="Arial"/>
                          <a:cs typeface="Times New Roman"/>
                        </a:rPr>
                        <a:t> </a:t>
                      </a:r>
                      <a:r>
                        <a:rPr kumimoji="0" lang="en-US" sz="1100" b="0" i="0" u="none" strike="noStrike" kern="1200" cap="none" spc="0" normalizeH="0" baseline="0" noProof="0" dirty="0" err="1" smtClean="0">
                          <a:ln>
                            <a:noFill/>
                          </a:ln>
                          <a:solidFill>
                            <a:prstClr val="black"/>
                          </a:solidFill>
                          <a:effectLst/>
                          <a:uLnTx/>
                          <a:uFillTx/>
                          <a:latin typeface="Arial"/>
                          <a:ea typeface="Arial"/>
                          <a:cs typeface="Times New Roman"/>
                        </a:rPr>
                        <a:t>İlişkin</a:t>
                      </a:r>
                      <a:r>
                        <a:rPr kumimoji="0" lang="en-US" sz="1100" b="0" i="0" u="none" strike="noStrike" kern="1200" cap="none" spc="0" normalizeH="0" baseline="0" noProof="0" dirty="0" smtClean="0">
                          <a:ln>
                            <a:noFill/>
                          </a:ln>
                          <a:solidFill>
                            <a:prstClr val="black"/>
                          </a:solidFill>
                          <a:effectLst/>
                          <a:uLnTx/>
                          <a:uFillTx/>
                          <a:latin typeface="Arial"/>
                          <a:ea typeface="Arial"/>
                          <a:cs typeface="Times New Roman"/>
                        </a:rPr>
                        <a:t> </a:t>
                      </a:r>
                      <a:r>
                        <a:rPr kumimoji="0" lang="en-US" sz="1100" b="0" i="0" u="none" strike="noStrike" kern="1200" cap="none" spc="0" normalizeH="0" baseline="0" noProof="0" dirty="0" err="1" smtClean="0">
                          <a:ln>
                            <a:noFill/>
                          </a:ln>
                          <a:solidFill>
                            <a:prstClr val="black"/>
                          </a:solidFill>
                          <a:effectLst/>
                          <a:uLnTx/>
                          <a:uFillTx/>
                          <a:latin typeface="Arial"/>
                          <a:ea typeface="Arial"/>
                          <a:cs typeface="Times New Roman"/>
                        </a:rPr>
                        <a:t>Başvurulardan</a:t>
                      </a:r>
                      <a:r>
                        <a:rPr kumimoji="0" lang="en-US" sz="1100" b="0" i="0" u="none" strike="noStrike" kern="1200" cap="none" spc="240" normalizeH="0" baseline="0" noProof="0" dirty="0" smtClean="0">
                          <a:ln>
                            <a:noFill/>
                          </a:ln>
                          <a:solidFill>
                            <a:prstClr val="black"/>
                          </a:solidFill>
                          <a:effectLst/>
                          <a:uLnTx/>
                          <a:uFillTx/>
                          <a:latin typeface="Arial"/>
                          <a:ea typeface="Arial"/>
                          <a:cs typeface="Times New Roman"/>
                        </a:rPr>
                        <a:t> </a:t>
                      </a:r>
                      <a:r>
                        <a:rPr kumimoji="0" lang="en-US" sz="1100" b="0" i="0" u="none" strike="noStrike" kern="1200" cap="none" spc="0" normalizeH="0" baseline="0" noProof="0" dirty="0" err="1" smtClean="0">
                          <a:ln>
                            <a:noFill/>
                          </a:ln>
                          <a:solidFill>
                            <a:prstClr val="black"/>
                          </a:solidFill>
                          <a:effectLst/>
                          <a:uLnTx/>
                          <a:uFillTx/>
                          <a:latin typeface="Arial"/>
                          <a:ea typeface="Arial"/>
                          <a:cs typeface="Times New Roman"/>
                        </a:rPr>
                        <a:t>Uygun</a:t>
                      </a:r>
                      <a:r>
                        <a:rPr kumimoji="0" lang="en-US" sz="1100" b="0" i="0" u="none" strike="noStrike" kern="1200" cap="none" spc="0" normalizeH="0" baseline="0" noProof="0" dirty="0" smtClean="0">
                          <a:ln>
                            <a:noFill/>
                          </a:ln>
                          <a:solidFill>
                            <a:prstClr val="black"/>
                          </a:solidFill>
                          <a:effectLst/>
                          <a:uLnTx/>
                          <a:uFillTx/>
                          <a:latin typeface="Arial"/>
                          <a:ea typeface="Arial"/>
                          <a:cs typeface="Times New Roman"/>
                        </a:rPr>
                        <a:t> </a:t>
                      </a:r>
                      <a:r>
                        <a:rPr kumimoji="0" lang="en-US" sz="1100" b="0" i="0" u="none" strike="noStrike" kern="1200" cap="none" spc="0" normalizeH="0" baseline="0" noProof="0" dirty="0" err="1" smtClean="0">
                          <a:ln>
                            <a:noFill/>
                          </a:ln>
                          <a:solidFill>
                            <a:prstClr val="black"/>
                          </a:solidFill>
                          <a:effectLst/>
                          <a:uLnTx/>
                          <a:uFillTx/>
                          <a:latin typeface="Arial"/>
                          <a:ea typeface="Arial"/>
                          <a:cs typeface="Times New Roman"/>
                        </a:rPr>
                        <a:t>Görülenlere</a:t>
                      </a:r>
                      <a:r>
                        <a:rPr kumimoji="0" lang="en-US" sz="1100" b="0" i="0" u="none" strike="noStrike" kern="1200" cap="none" spc="200" normalizeH="0" baseline="0" noProof="0" dirty="0" smtClean="0">
                          <a:ln>
                            <a:noFill/>
                          </a:ln>
                          <a:solidFill>
                            <a:prstClr val="black"/>
                          </a:solidFill>
                          <a:effectLst/>
                          <a:uLnTx/>
                          <a:uFillTx/>
                          <a:latin typeface="Arial"/>
                          <a:ea typeface="Arial"/>
                          <a:cs typeface="Times New Roman"/>
                        </a:rPr>
                        <a:t> </a:t>
                      </a:r>
                      <a:r>
                        <a:rPr kumimoji="0" lang="en-US" sz="1100" b="0" i="0" u="none" strike="noStrike" kern="1200" cap="none" spc="0" normalizeH="0" baseline="0" noProof="0" dirty="0" err="1" smtClean="0">
                          <a:ln>
                            <a:noFill/>
                          </a:ln>
                          <a:solidFill>
                            <a:prstClr val="black"/>
                          </a:solidFill>
                          <a:effectLst/>
                          <a:uLnTx/>
                          <a:uFillTx/>
                          <a:latin typeface="Arial"/>
                          <a:ea typeface="Arial"/>
                          <a:cs typeface="Times New Roman"/>
                        </a:rPr>
                        <a:t>İzin</a:t>
                      </a:r>
                      <a:r>
                        <a:rPr kumimoji="0" lang="en-US" sz="1100" b="0" i="0" u="none" strike="noStrike" kern="1200" cap="none" spc="65" normalizeH="0" baseline="0" noProof="0" dirty="0" smtClean="0">
                          <a:ln>
                            <a:noFill/>
                          </a:ln>
                          <a:solidFill>
                            <a:prstClr val="black"/>
                          </a:solidFill>
                          <a:effectLst/>
                          <a:uLnTx/>
                          <a:uFillTx/>
                          <a:latin typeface="Arial"/>
                          <a:ea typeface="Arial"/>
                          <a:cs typeface="Times New Roman"/>
                        </a:rPr>
                        <a:t> </a:t>
                      </a:r>
                      <a:r>
                        <a:rPr kumimoji="0" lang="en-US" sz="1100" b="0" i="0" u="none" strike="noStrike" kern="1200" cap="none" spc="0" normalizeH="0" baseline="0" noProof="0" dirty="0" err="1" smtClean="0">
                          <a:ln>
                            <a:noFill/>
                          </a:ln>
                          <a:solidFill>
                            <a:prstClr val="black"/>
                          </a:solidFill>
                          <a:effectLst/>
                          <a:uLnTx/>
                          <a:uFillTx/>
                          <a:latin typeface="Arial"/>
                          <a:ea typeface="Arial"/>
                          <a:cs typeface="Times New Roman"/>
                        </a:rPr>
                        <a:t>Verilmesi</a:t>
                      </a:r>
                      <a:endParaRPr kumimoji="0" lang="tr-TR" sz="1100" b="0" i="0" u="none" strike="noStrike" kern="1200" cap="none" spc="0" normalizeH="0" baseline="0" noProof="0" dirty="0" smtClean="0">
                        <a:ln>
                          <a:noFill/>
                        </a:ln>
                        <a:solidFill>
                          <a:prstClr val="black"/>
                        </a:solidFill>
                        <a:effectLst/>
                        <a:uLnTx/>
                        <a:uFillTx/>
                        <a:latin typeface="Times New Roman"/>
                        <a:ea typeface="Times New Roman"/>
                        <a:cs typeface="Times New Roman"/>
                      </a:endParaRPr>
                    </a:p>
                    <a:p>
                      <a:pPr>
                        <a:lnSpc>
                          <a:spcPts val="600"/>
                        </a:lnSpc>
                        <a:spcBef>
                          <a:spcPts val="35"/>
                        </a:spcBef>
                        <a:spcAft>
                          <a:spcPts val="0"/>
                        </a:spcAft>
                      </a:pPr>
                      <a:endParaRPr lang="en-US" sz="1100" dirty="0">
                        <a:latin typeface="Times New Roman"/>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4955" marR="83820" indent="-144780">
                        <a:lnSpc>
                          <a:spcPct val="108000"/>
                        </a:lnSpc>
                        <a:spcBef>
                          <a:spcPts val="0"/>
                        </a:spcBef>
                        <a:spcAft>
                          <a:spcPts val="0"/>
                        </a:spcAft>
                      </a:pPr>
                      <a:r>
                        <a:rPr lang="tr-TR" sz="1100" dirty="0" smtClean="0">
                          <a:latin typeface="Arial" pitchFamily="34" charset="0"/>
                          <a:ea typeface="Times New Roman"/>
                          <a:cs typeface="Arial" pitchFamily="34" charset="0"/>
                        </a:rPr>
                        <a:t>1- Danışman onaylı tez veya araştırma önerisi. (Giriş, problem, amaç, önem, varsayımlar, sınırlılıklar, model, evren ve örneklem, verilerin toplanması, verilerin analizi, çalışma takvimi ve kaynakçanın belirtildiği öneri)</a:t>
                      </a:r>
                    </a:p>
                    <a:p>
                      <a:pPr marL="274955" marR="83820" indent="-144780">
                        <a:lnSpc>
                          <a:spcPct val="108000"/>
                        </a:lnSpc>
                        <a:spcBef>
                          <a:spcPts val="0"/>
                        </a:spcBef>
                        <a:spcAft>
                          <a:spcPts val="0"/>
                        </a:spcAft>
                      </a:pPr>
                      <a:r>
                        <a:rPr lang="tr-TR" sz="1100" dirty="0" smtClean="0">
                          <a:latin typeface="Arial" pitchFamily="34" charset="0"/>
                          <a:ea typeface="Times New Roman"/>
                          <a:cs typeface="Arial" pitchFamily="34" charset="0"/>
                        </a:rPr>
                        <a:t>2- Dilekçe (Şahıs başvurularında)</a:t>
                      </a:r>
                    </a:p>
                    <a:p>
                      <a:pPr marL="274955" marR="83820" indent="-144780">
                        <a:lnSpc>
                          <a:spcPct val="108000"/>
                        </a:lnSpc>
                        <a:spcBef>
                          <a:spcPts val="0"/>
                        </a:spcBef>
                        <a:spcAft>
                          <a:spcPts val="0"/>
                        </a:spcAft>
                      </a:pPr>
                      <a:r>
                        <a:rPr lang="tr-TR" sz="1100" dirty="0" smtClean="0">
                          <a:latin typeface="Arial" pitchFamily="34" charset="0"/>
                          <a:ea typeface="Times New Roman"/>
                          <a:cs typeface="Arial" pitchFamily="34" charset="0"/>
                        </a:rPr>
                        <a:t>3- Resmi yazı (Sivil toplum kuruluşları, çeşitli kurumlar ve üniversitelerin başvurularında)</a:t>
                      </a:r>
                    </a:p>
                    <a:p>
                      <a:pPr marL="274955" marR="83820" indent="-144780">
                        <a:lnSpc>
                          <a:spcPct val="108000"/>
                        </a:lnSpc>
                        <a:spcBef>
                          <a:spcPts val="0"/>
                        </a:spcBef>
                        <a:spcAft>
                          <a:spcPts val="0"/>
                        </a:spcAft>
                      </a:pPr>
                      <a:r>
                        <a:rPr lang="tr-TR" sz="1100" dirty="0" smtClean="0">
                          <a:latin typeface="Arial" pitchFamily="34" charset="0"/>
                          <a:ea typeface="Times New Roman"/>
                          <a:cs typeface="Arial" pitchFamily="34" charset="0"/>
                        </a:rPr>
                        <a:t>4- Araştırma yapılacak okul/kurumların  listesi (İlçeleri belirtilerek)</a:t>
                      </a:r>
                    </a:p>
                    <a:p>
                      <a:pPr marL="274955" marR="83820" indent="-144780">
                        <a:lnSpc>
                          <a:spcPct val="108000"/>
                        </a:lnSpc>
                        <a:spcBef>
                          <a:spcPts val="0"/>
                        </a:spcBef>
                        <a:spcAft>
                          <a:spcPts val="0"/>
                        </a:spcAft>
                      </a:pPr>
                      <a:r>
                        <a:rPr lang="tr-TR" sz="1100" dirty="0" smtClean="0">
                          <a:latin typeface="Arial" pitchFamily="34" charset="0"/>
                          <a:ea typeface="Times New Roman"/>
                          <a:cs typeface="Arial" pitchFamily="34" charset="0"/>
                        </a:rPr>
                        <a:t>5- İletişim bilgileri</a:t>
                      </a:r>
                    </a:p>
                    <a:p>
                      <a:pPr marL="274955" marR="83820" indent="-144780">
                        <a:lnSpc>
                          <a:spcPct val="108000"/>
                        </a:lnSpc>
                        <a:spcBef>
                          <a:spcPts val="0"/>
                        </a:spcBef>
                        <a:spcAft>
                          <a:spcPts val="0"/>
                        </a:spcAft>
                      </a:pPr>
                      <a:r>
                        <a:rPr lang="tr-TR" sz="1100" dirty="0" smtClean="0">
                          <a:latin typeface="Arial" pitchFamily="34" charset="0"/>
                          <a:ea typeface="Times New Roman"/>
                          <a:cs typeface="Arial" pitchFamily="34" charset="0"/>
                        </a:rPr>
                        <a:t>6- Veri toplama araçlarının tümü (Anket, ölçek, gözlem ve görüşme formları, testler vb.)</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1620" marR="0" indent="0" algn="l" defTabSz="914330" rtl="0" eaLnBrk="1" fontAlgn="auto" latinLnBrk="0" hangingPunct="1">
                        <a:lnSpc>
                          <a:spcPct val="100000"/>
                        </a:lnSpc>
                        <a:spcBef>
                          <a:spcPts val="0"/>
                        </a:spcBef>
                        <a:spcAft>
                          <a:spcPts val="0"/>
                        </a:spcAft>
                        <a:buClrTx/>
                        <a:buSzTx/>
                        <a:buFontTx/>
                        <a:buNone/>
                        <a:tabLst/>
                        <a:defRPr/>
                      </a:pPr>
                      <a:r>
                        <a:rPr lang="en-US" sz="1200" dirty="0" smtClean="0">
                          <a:latin typeface="Times New Roman"/>
                          <a:ea typeface="Times New Roman"/>
                        </a:rPr>
                        <a:t> </a:t>
                      </a:r>
                      <a:r>
                        <a:rPr lang="tr-TR" sz="1100" dirty="0" smtClean="0">
                          <a:latin typeface="Arial" pitchFamily="34" charset="0"/>
                          <a:ea typeface="Times New Roman"/>
                          <a:cs typeface="Arial" pitchFamily="34" charset="0"/>
                        </a:rPr>
                        <a:t>1</a:t>
                      </a:r>
                      <a:r>
                        <a:rPr lang="en-US" sz="1100" dirty="0" smtClean="0">
                          <a:latin typeface="Arial" pitchFamily="34" charset="0"/>
                          <a:ea typeface="Arial"/>
                          <a:cs typeface="Arial" pitchFamily="34" charset="0"/>
                        </a:rPr>
                        <a:t>0</a:t>
                      </a:r>
                      <a:r>
                        <a:rPr lang="en-US" sz="1100" spc="50" dirty="0" smtClean="0">
                          <a:latin typeface="Arial" pitchFamily="34" charset="0"/>
                          <a:ea typeface="Arial"/>
                          <a:cs typeface="Arial" pitchFamily="34" charset="0"/>
                        </a:rPr>
                        <a:t> </a:t>
                      </a:r>
                      <a:r>
                        <a:rPr lang="en-US" sz="1100" dirty="0" smtClean="0">
                          <a:latin typeface="Arial" pitchFamily="34" charset="0"/>
                          <a:ea typeface="Arial"/>
                          <a:cs typeface="Arial" pitchFamily="34" charset="0"/>
                        </a:rPr>
                        <a:t>GÜN</a:t>
                      </a:r>
                      <a:endParaRPr lang="tr-TR" sz="1100" kern="1200" dirty="0" smtClean="0">
                        <a:solidFill>
                          <a:schemeClr val="tx1"/>
                        </a:solidFill>
                        <a:latin typeface="Arial" pitchFamily="34" charset="0"/>
                        <a:ea typeface="Arial"/>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TEMEL EĞİTİM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Yurtdışından Gelen İlköğretim Çağındaki Öğrencilerin Öğrenim Belgelerinin Denkliklerinin Verilmesi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Denklik Başvuru formu</a:t>
                      </a:r>
                    </a:p>
                    <a:p>
                      <a:pPr marL="130175">
                        <a:spcBef>
                          <a:spcPts val="0"/>
                        </a:spcBef>
                        <a:spcAft>
                          <a:spcPts val="0"/>
                        </a:spcAft>
                      </a:pPr>
                      <a:r>
                        <a:rPr lang="tr-TR" sz="1100" dirty="0" smtClean="0">
                          <a:latin typeface="Arial" pitchFamily="34" charset="0"/>
                          <a:ea typeface="Times New Roman"/>
                          <a:cs typeface="Arial" pitchFamily="34" charset="0"/>
                        </a:rPr>
                        <a:t>2- Yabancı uyruklu ise öğrenim vizesi veya oturma izni</a:t>
                      </a:r>
                    </a:p>
                    <a:p>
                      <a:pPr marL="130175">
                        <a:spcBef>
                          <a:spcPts val="0"/>
                        </a:spcBef>
                        <a:spcAft>
                          <a:spcPts val="0"/>
                        </a:spcAft>
                      </a:pPr>
                      <a:r>
                        <a:rPr lang="tr-TR" sz="1100" dirty="0" smtClean="0">
                          <a:latin typeface="Arial" pitchFamily="34" charset="0"/>
                          <a:ea typeface="Times New Roman"/>
                          <a:cs typeface="Arial" pitchFamily="34" charset="0"/>
                        </a:rPr>
                        <a:t>3- İlk ve Ortaokullara alınacaklardan,  yurt dışında öğrenim gördükleri okullardan aldıkları son ders yılına ait karneler veya öğrenim belgesi ile varsa ayrılma belgesi</a:t>
                      </a:r>
                    </a:p>
                    <a:p>
                      <a:pPr marL="130175">
                        <a:spcBef>
                          <a:spcPts val="0"/>
                        </a:spcBef>
                        <a:spcAft>
                          <a:spcPts val="0"/>
                        </a:spcAft>
                      </a:pPr>
                      <a:r>
                        <a:rPr lang="tr-TR" sz="1100" dirty="0" smtClean="0">
                          <a:latin typeface="Arial" pitchFamily="34" charset="0"/>
                          <a:ea typeface="Times New Roman"/>
                          <a:cs typeface="Arial" pitchFamily="34" charset="0"/>
                        </a:rPr>
                        <a:t>4- Yabancı dildeki belgelerin yeminli mütercimlerce yapılmış Türkçe tercümeleri veya Türk Dış Temsilcilikleri tarafından onaylanmış tercümeleri (Almanca, İngilizce ve Fransızca dilleri hariç) pasaportun aslı veya giriş-çıkış tarihlerinin ve işlem gören sayfalarının yeminli mütercimlerce yapılan tercümesi</a:t>
                      </a:r>
                    </a:p>
                    <a:p>
                      <a:pPr marL="130175">
                        <a:spcBef>
                          <a:spcPts val="0"/>
                        </a:spcBef>
                        <a:spcAft>
                          <a:spcPts val="0"/>
                        </a:spcAft>
                      </a:pPr>
                      <a:r>
                        <a:rPr lang="tr-TR" sz="1100" dirty="0" smtClean="0">
                          <a:latin typeface="Arial" pitchFamily="34" charset="0"/>
                          <a:ea typeface="Times New Roman"/>
                          <a:cs typeface="Arial" pitchFamily="34" charset="0"/>
                        </a:rPr>
                        <a:t>5- T.C. Kimlik numarası beyanı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7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baseline="0" dirty="0" smtClean="0">
                          <a:solidFill>
                            <a:srgbClr val="000000"/>
                          </a:solidFill>
                          <a:latin typeface="Arial" pitchFamily="34" charset="0"/>
                          <a:cs typeface="Arial" pitchFamily="34" charset="0"/>
                        </a:rPr>
                        <a:t> TEMEL EĞİTİM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Millî Eğitim Yayınlarının Satışı İle İlgili Bayilik Belgesi Başvurusunun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Dilekçe</a:t>
                      </a:r>
                    </a:p>
                    <a:p>
                      <a:pPr marL="130175">
                        <a:spcBef>
                          <a:spcPts val="0"/>
                        </a:spcBef>
                        <a:spcAft>
                          <a:spcPts val="0"/>
                        </a:spcAft>
                      </a:pPr>
                      <a:r>
                        <a:rPr lang="tr-TR" sz="1100" dirty="0" smtClean="0">
                          <a:latin typeface="Arial" pitchFamily="34" charset="0"/>
                          <a:ea typeface="Times New Roman"/>
                          <a:cs typeface="Arial" pitchFamily="34" charset="0"/>
                        </a:rPr>
                        <a:t>2- Noter tasdikli yüklenme senedi</a:t>
                      </a:r>
                    </a:p>
                    <a:p>
                      <a:pPr marL="130175">
                        <a:spcBef>
                          <a:spcPts val="0"/>
                        </a:spcBef>
                        <a:spcAft>
                          <a:spcPts val="0"/>
                        </a:spcAft>
                      </a:pPr>
                      <a:r>
                        <a:rPr lang="tr-TR" sz="1100" dirty="0" smtClean="0">
                          <a:latin typeface="Arial" pitchFamily="34" charset="0"/>
                          <a:ea typeface="Times New Roman"/>
                          <a:cs typeface="Arial" pitchFamily="34" charset="0"/>
                        </a:rPr>
                        <a:t>3- Ticari uğraş belgesi</a:t>
                      </a:r>
                    </a:p>
                    <a:p>
                      <a:pPr marL="130175">
                        <a:spcBef>
                          <a:spcPts val="0"/>
                        </a:spcBef>
                        <a:spcAft>
                          <a:spcPts val="0"/>
                        </a:spcAft>
                      </a:pPr>
                      <a:r>
                        <a:rPr lang="tr-TR" sz="1100" dirty="0" smtClean="0">
                          <a:latin typeface="Arial" pitchFamily="34" charset="0"/>
                          <a:ea typeface="Times New Roman"/>
                          <a:cs typeface="Arial" pitchFamily="34" charset="0"/>
                        </a:rPr>
                        <a:t>4- Vesikalık fotoğraf (5 adet)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 AY</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baseline="0" dirty="0" smtClean="0">
                          <a:solidFill>
                            <a:srgbClr val="000000"/>
                          </a:solidFill>
                          <a:latin typeface="Arial" pitchFamily="34" charset="0"/>
                          <a:cs typeface="Arial" pitchFamily="34" charset="0"/>
                        </a:rPr>
                        <a:t> TEMEL EĞİTİM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800">
                        <a:spcAft>
                          <a:spcPts val="0"/>
                        </a:spcAft>
                      </a:pPr>
                      <a:r>
                        <a:rPr lang="tr-TR" sz="1100" dirty="0" smtClean="0">
                          <a:latin typeface="Arial" pitchFamily="34" charset="0"/>
                          <a:ea typeface="Times New Roman"/>
                          <a:cs typeface="Arial" pitchFamily="34" charset="0"/>
                        </a:rPr>
                        <a:t>Müsamereler, Yarışmalarla</a:t>
                      </a:r>
                    </a:p>
                    <a:p>
                      <a:pPr marL="64800">
                        <a:spcAft>
                          <a:spcPts val="0"/>
                        </a:spcAft>
                      </a:pPr>
                      <a:r>
                        <a:rPr lang="tr-TR" sz="1100" dirty="0" smtClean="0">
                          <a:latin typeface="Arial" pitchFamily="34" charset="0"/>
                          <a:ea typeface="Times New Roman"/>
                          <a:cs typeface="Arial" pitchFamily="34" charset="0"/>
                        </a:rPr>
                        <a:t>İlgili İşlemlerin Yapılması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Aft>
                          <a:spcPts val="0"/>
                        </a:spcAft>
                      </a:pPr>
                      <a:r>
                        <a:rPr lang="tr-TR" sz="1050" dirty="0" smtClean="0">
                          <a:latin typeface="Arial" pitchFamily="34" charset="0"/>
                          <a:ea typeface="Times New Roman"/>
                          <a:cs typeface="Arial" pitchFamily="34" charset="0"/>
                        </a:rPr>
                        <a:t>1- Sergilenecek tiyatro eserinin tam metni</a:t>
                      </a:r>
                    </a:p>
                    <a:p>
                      <a:pPr marL="130175">
                        <a:spcAft>
                          <a:spcPts val="0"/>
                        </a:spcAft>
                      </a:pPr>
                      <a:r>
                        <a:rPr lang="tr-TR" sz="1050" dirty="0" smtClean="0">
                          <a:latin typeface="Arial" pitchFamily="34" charset="0"/>
                          <a:ea typeface="Times New Roman"/>
                          <a:cs typeface="Arial" pitchFamily="34" charset="0"/>
                        </a:rPr>
                        <a:t>2- Tiyatronun (Oyunu sergileyecek kişi veya grubun) vergi mükellefi olduğuna dair belge (Vergi levhası</a:t>
                      </a:r>
                    </a:p>
                    <a:p>
                      <a:pPr marL="130175">
                        <a:spcAft>
                          <a:spcPts val="0"/>
                        </a:spcAft>
                      </a:pPr>
                      <a:r>
                        <a:rPr lang="tr-TR" sz="1050" dirty="0" smtClean="0">
                          <a:latin typeface="Arial" pitchFamily="34" charset="0"/>
                          <a:ea typeface="Times New Roman"/>
                          <a:cs typeface="Arial" pitchFamily="34" charset="0"/>
                        </a:rPr>
                        <a:t>3- İlçe Milli Eğitim Müdürlüğüne hitaben dilekçe (Oyunun izni için, oyunun oynanacağı okul türünü belirten, adres ve telefon yazılı)</a:t>
                      </a:r>
                    </a:p>
                    <a:p>
                      <a:pPr marL="130175">
                        <a:spcAft>
                          <a:spcPts val="0"/>
                        </a:spcAft>
                      </a:pPr>
                      <a:r>
                        <a:rPr lang="tr-TR" sz="1050" dirty="0" smtClean="0">
                          <a:latin typeface="Arial" pitchFamily="34" charset="0"/>
                          <a:ea typeface="Times New Roman"/>
                          <a:cs typeface="Arial" pitchFamily="34" charset="0"/>
                        </a:rPr>
                        <a:t>4- Oyun yazarından alınacak noter tasdikli oyunun oynama izni (Telif )</a:t>
                      </a:r>
                    </a:p>
                    <a:p>
                      <a:pPr marL="130175">
                        <a:spcAft>
                          <a:spcPts val="0"/>
                        </a:spcAft>
                      </a:pPr>
                      <a:r>
                        <a:rPr lang="tr-TR" sz="1050" dirty="0" smtClean="0">
                          <a:latin typeface="Arial" pitchFamily="34" charset="0"/>
                          <a:ea typeface="Times New Roman"/>
                          <a:cs typeface="Arial" pitchFamily="34" charset="0"/>
                        </a:rPr>
                        <a:t>5- Sinema filmleri ve animasyon filmler için yapımcı firma ile gösterimi yapacak firma ile arasındaki sözleşme</a:t>
                      </a:r>
                    </a:p>
                    <a:p>
                      <a:pPr marL="130175">
                        <a:spcAft>
                          <a:spcPts val="0"/>
                        </a:spcAft>
                      </a:pPr>
                      <a:r>
                        <a:rPr lang="tr-TR" sz="1050" dirty="0" smtClean="0">
                          <a:latin typeface="Arial" pitchFamily="34" charset="0"/>
                          <a:ea typeface="Times New Roman"/>
                          <a:cs typeface="Arial" pitchFamily="34" charset="0"/>
                        </a:rPr>
                        <a:t>6- Oyunun kayıt yapıldığı (Sahnede oynandığı şekli ile)</a:t>
                      </a:r>
                    </a:p>
                    <a:p>
                      <a:pPr marL="130175">
                        <a:spcAft>
                          <a:spcPts val="0"/>
                        </a:spcAft>
                      </a:pPr>
                      <a:r>
                        <a:rPr lang="tr-TR" sz="1050" dirty="0" smtClean="0">
                          <a:latin typeface="Arial" pitchFamily="34" charset="0"/>
                          <a:ea typeface="Times New Roman"/>
                          <a:cs typeface="Arial" pitchFamily="34" charset="0"/>
                        </a:rPr>
                        <a:t>7- Bir önceki oynanan oyunla ilgili Okul Aile Birliği Makbuzu</a:t>
                      </a:r>
                    </a:p>
                    <a:p>
                      <a:pPr marL="130175">
                        <a:spcAft>
                          <a:spcPts val="0"/>
                        </a:spcAft>
                      </a:pPr>
                      <a:r>
                        <a:rPr lang="tr-TR" sz="1050" dirty="0" smtClean="0">
                          <a:latin typeface="Arial" pitchFamily="34" charset="0"/>
                          <a:ea typeface="Times New Roman"/>
                          <a:cs typeface="Arial" pitchFamily="34" charset="0"/>
                        </a:rPr>
                        <a:t>8- Kültür ve Turizm bakanlığı destekli oyunlarda Tiyatro Grubu ve Turizm Bakanlığı arasındaki sözleşme</a:t>
                      </a:r>
                    </a:p>
                    <a:p>
                      <a:pPr marL="130175">
                        <a:spcAft>
                          <a:spcPts val="0"/>
                        </a:spcAft>
                      </a:pPr>
                      <a:r>
                        <a:rPr lang="tr-TR" sz="1050" dirty="0" smtClean="0">
                          <a:latin typeface="Arial" pitchFamily="34" charset="0"/>
                          <a:ea typeface="Times New Roman"/>
                          <a:cs typeface="Arial" pitchFamily="34" charset="0"/>
                        </a:rPr>
                        <a:t>9- Oyuncuların özgeçmişi</a:t>
                      </a:r>
                    </a:p>
                    <a:p>
                      <a:pPr marL="130175">
                        <a:spcAft>
                          <a:spcPts val="0"/>
                        </a:spcAft>
                      </a:pPr>
                      <a:r>
                        <a:rPr lang="tr-TR" sz="1050" dirty="0" smtClean="0">
                          <a:latin typeface="Arial" pitchFamily="34" charset="0"/>
                          <a:ea typeface="Times New Roman"/>
                          <a:cs typeface="Arial" pitchFamily="34" charset="0"/>
                        </a:rPr>
                        <a:t>10-Oyuncuların adli sicil beyanı</a:t>
                      </a:r>
                    </a:p>
                    <a:p>
                      <a:pPr marL="130175">
                        <a:spcAft>
                          <a:spcPts val="0"/>
                        </a:spcAft>
                      </a:pPr>
                      <a:r>
                        <a:rPr lang="tr-TR" sz="1050" dirty="0" smtClean="0">
                          <a:latin typeface="Arial" pitchFamily="34" charset="0"/>
                          <a:ea typeface="Times New Roman"/>
                          <a:cs typeface="Arial" pitchFamily="34" charset="0"/>
                        </a:rPr>
                        <a:t>11-Sergilenecek  oyun </a:t>
                      </a:r>
                      <a:r>
                        <a:rPr lang="tr-TR" sz="1050" dirty="0" err="1" smtClean="0">
                          <a:latin typeface="Arial" pitchFamily="34" charset="0"/>
                          <a:ea typeface="Times New Roman"/>
                          <a:cs typeface="Arial" pitchFamily="34" charset="0"/>
                        </a:rPr>
                        <a:t>cd</a:t>
                      </a:r>
                      <a:r>
                        <a:rPr lang="tr-TR" sz="1050" dirty="0" smtClean="0">
                          <a:latin typeface="Arial" pitchFamily="34" charset="0"/>
                          <a:ea typeface="Times New Roman"/>
                          <a:cs typeface="Arial"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10 İŞ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baseline="0" dirty="0" smtClean="0">
                          <a:solidFill>
                            <a:srgbClr val="000000"/>
                          </a:solidFill>
                          <a:latin typeface="Arial" pitchFamily="34" charset="0"/>
                          <a:cs typeface="Arial" pitchFamily="34" charset="0"/>
                        </a:rPr>
                        <a:t> TEMEL EĞİTİM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Yurt Dışında Öğrenim Gören İlköğretim Öğrencilerinin Denkliğinin Yapılması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9600">
                        <a:spcBef>
                          <a:spcPts val="0"/>
                        </a:spcBef>
                        <a:spcAft>
                          <a:spcPts val="0"/>
                        </a:spcAft>
                      </a:pPr>
                      <a:r>
                        <a:rPr lang="en-US" sz="1100" dirty="0" smtClean="0">
                          <a:latin typeface="Arial"/>
                          <a:ea typeface="Arial"/>
                        </a:rPr>
                        <a:t>1- </a:t>
                      </a:r>
                      <a:r>
                        <a:rPr lang="en-US" sz="1100" dirty="0" err="1" smtClean="0">
                          <a:latin typeface="Arial"/>
                          <a:ea typeface="Arial"/>
                        </a:rPr>
                        <a:t>Başvuru</a:t>
                      </a:r>
                      <a:r>
                        <a:rPr lang="en-US" sz="1100" dirty="0" smtClean="0">
                          <a:latin typeface="Arial"/>
                          <a:ea typeface="Arial"/>
                        </a:rPr>
                        <a:t> </a:t>
                      </a:r>
                      <a:r>
                        <a:rPr lang="en-US" sz="1100" dirty="0" err="1" smtClean="0">
                          <a:latin typeface="Arial"/>
                          <a:ea typeface="Arial"/>
                        </a:rPr>
                        <a:t>formu</a:t>
                      </a:r>
                      <a:endParaRPr lang="en-US" sz="1100" dirty="0" smtClean="0">
                        <a:latin typeface="Arial"/>
                        <a:ea typeface="Arial"/>
                      </a:endParaRPr>
                    </a:p>
                    <a:p>
                      <a:pPr marL="129600">
                        <a:spcBef>
                          <a:spcPts val="0"/>
                        </a:spcBef>
                        <a:spcAft>
                          <a:spcPts val="0"/>
                        </a:spcAft>
                      </a:pPr>
                      <a:r>
                        <a:rPr lang="en-US" sz="1100" dirty="0" smtClean="0">
                          <a:latin typeface="Arial"/>
                          <a:ea typeface="Arial"/>
                        </a:rPr>
                        <a:t>2- </a:t>
                      </a:r>
                      <a:r>
                        <a:rPr lang="en-US" sz="1100" dirty="0" err="1" smtClean="0">
                          <a:latin typeface="Arial"/>
                          <a:ea typeface="Arial"/>
                        </a:rPr>
                        <a:t>İlköğretim</a:t>
                      </a:r>
                      <a:r>
                        <a:rPr lang="en-US" sz="1100" dirty="0" smtClean="0">
                          <a:latin typeface="Arial"/>
                          <a:ea typeface="Arial"/>
                        </a:rPr>
                        <a:t> </a:t>
                      </a:r>
                      <a:r>
                        <a:rPr lang="en-US" sz="1100" dirty="0" err="1" smtClean="0">
                          <a:latin typeface="Arial"/>
                          <a:ea typeface="Arial"/>
                        </a:rPr>
                        <a:t>okullarına</a:t>
                      </a:r>
                      <a:r>
                        <a:rPr lang="en-US" sz="1100" dirty="0" smtClean="0">
                          <a:latin typeface="Arial"/>
                          <a:ea typeface="Arial"/>
                        </a:rPr>
                        <a:t> </a:t>
                      </a:r>
                      <a:r>
                        <a:rPr lang="en-US" sz="1100" dirty="0" err="1" smtClean="0">
                          <a:latin typeface="Arial"/>
                          <a:ea typeface="Arial"/>
                        </a:rPr>
                        <a:t>alınacaklardan</a:t>
                      </a:r>
                      <a:r>
                        <a:rPr lang="en-US" sz="1100" dirty="0" smtClean="0">
                          <a:latin typeface="Arial"/>
                          <a:ea typeface="Arial"/>
                        </a:rPr>
                        <a:t>,  </a:t>
                      </a:r>
                      <a:r>
                        <a:rPr lang="en-US" sz="1100" dirty="0" err="1" smtClean="0">
                          <a:latin typeface="Arial"/>
                          <a:ea typeface="Arial"/>
                        </a:rPr>
                        <a:t>yurtdışındaki</a:t>
                      </a:r>
                      <a:r>
                        <a:rPr lang="en-US" sz="1100" dirty="0" smtClean="0">
                          <a:latin typeface="Arial"/>
                          <a:ea typeface="Arial"/>
                        </a:rPr>
                        <a:t> </a:t>
                      </a:r>
                      <a:r>
                        <a:rPr lang="en-US" sz="1100" dirty="0" err="1" smtClean="0">
                          <a:latin typeface="Arial"/>
                          <a:ea typeface="Arial"/>
                        </a:rPr>
                        <a:t>öğrenim</a:t>
                      </a:r>
                      <a:r>
                        <a:rPr lang="en-US" sz="1100" dirty="0" smtClean="0">
                          <a:latin typeface="Arial"/>
                          <a:ea typeface="Arial"/>
                        </a:rPr>
                        <a:t> </a:t>
                      </a:r>
                      <a:r>
                        <a:rPr lang="en-US" sz="1100" dirty="0" err="1" smtClean="0">
                          <a:latin typeface="Arial"/>
                          <a:ea typeface="Arial"/>
                        </a:rPr>
                        <a:t>gördükleri</a:t>
                      </a:r>
                      <a:r>
                        <a:rPr lang="en-US" sz="1100" dirty="0" smtClean="0">
                          <a:latin typeface="Arial"/>
                          <a:ea typeface="Arial"/>
                        </a:rPr>
                        <a:t> </a:t>
                      </a:r>
                      <a:r>
                        <a:rPr lang="en-US" sz="1100" dirty="0" err="1" smtClean="0">
                          <a:latin typeface="Arial"/>
                          <a:ea typeface="Arial"/>
                        </a:rPr>
                        <a:t>okullardan</a:t>
                      </a:r>
                      <a:r>
                        <a:rPr lang="en-US" sz="1100" dirty="0" smtClean="0">
                          <a:latin typeface="Arial"/>
                          <a:ea typeface="Arial"/>
                        </a:rPr>
                        <a:t> </a:t>
                      </a:r>
                      <a:r>
                        <a:rPr lang="en-US" sz="1100" dirty="0" err="1" smtClean="0">
                          <a:latin typeface="Arial"/>
                          <a:ea typeface="Arial"/>
                        </a:rPr>
                        <a:t>aldıkları</a:t>
                      </a:r>
                      <a:r>
                        <a:rPr lang="en-US" sz="1100" dirty="0" smtClean="0">
                          <a:latin typeface="Arial"/>
                          <a:ea typeface="Arial"/>
                        </a:rPr>
                        <a:t> son </a:t>
                      </a:r>
                      <a:r>
                        <a:rPr lang="en-US" sz="1100" dirty="0" err="1" smtClean="0">
                          <a:latin typeface="Arial"/>
                          <a:ea typeface="Arial"/>
                        </a:rPr>
                        <a:t>ders</a:t>
                      </a:r>
                      <a:r>
                        <a:rPr lang="en-US" sz="1100" dirty="0" smtClean="0">
                          <a:latin typeface="Arial"/>
                          <a:ea typeface="Arial"/>
                        </a:rPr>
                        <a:t> </a:t>
                      </a:r>
                      <a:r>
                        <a:rPr lang="en-US" sz="1100" dirty="0" err="1" smtClean="0">
                          <a:latin typeface="Arial"/>
                          <a:ea typeface="Arial"/>
                        </a:rPr>
                        <a:t>yılına</a:t>
                      </a:r>
                      <a:r>
                        <a:rPr lang="en-US" sz="1100" dirty="0" smtClean="0">
                          <a:latin typeface="Arial"/>
                          <a:ea typeface="Arial"/>
                        </a:rPr>
                        <a:t> </a:t>
                      </a:r>
                      <a:r>
                        <a:rPr lang="en-US" sz="1100" dirty="0" err="1" smtClean="0">
                          <a:latin typeface="Arial"/>
                          <a:ea typeface="Arial"/>
                        </a:rPr>
                        <a:t>ait</a:t>
                      </a:r>
                      <a:r>
                        <a:rPr lang="en-US" sz="1100" dirty="0" smtClean="0">
                          <a:latin typeface="Arial"/>
                          <a:ea typeface="Arial"/>
                        </a:rPr>
                        <a:t> </a:t>
                      </a:r>
                      <a:r>
                        <a:rPr lang="en-US" sz="1100" dirty="0" err="1" smtClean="0">
                          <a:latin typeface="Arial"/>
                          <a:ea typeface="Arial"/>
                        </a:rPr>
                        <a:t>karneler</a:t>
                      </a:r>
                      <a:r>
                        <a:rPr lang="en-US" sz="1100" dirty="0" smtClean="0">
                          <a:latin typeface="Arial"/>
                          <a:ea typeface="Arial"/>
                        </a:rPr>
                        <a:t> </a:t>
                      </a:r>
                      <a:r>
                        <a:rPr lang="en-US" sz="1100" dirty="0" err="1" smtClean="0">
                          <a:latin typeface="Arial"/>
                          <a:ea typeface="Arial"/>
                        </a:rPr>
                        <a:t>veya</a:t>
                      </a:r>
                      <a:r>
                        <a:rPr lang="en-US" sz="1100" dirty="0" smtClean="0">
                          <a:latin typeface="Arial"/>
                          <a:ea typeface="Arial"/>
                        </a:rPr>
                        <a:t> </a:t>
                      </a:r>
                      <a:r>
                        <a:rPr lang="en-US" sz="1100" dirty="0" err="1" smtClean="0">
                          <a:latin typeface="Arial"/>
                          <a:ea typeface="Arial"/>
                        </a:rPr>
                        <a:t>öğrenim</a:t>
                      </a:r>
                      <a:r>
                        <a:rPr lang="en-US" sz="1100" dirty="0" smtClean="0">
                          <a:latin typeface="Arial"/>
                          <a:ea typeface="Arial"/>
                        </a:rPr>
                        <a:t> </a:t>
                      </a:r>
                      <a:r>
                        <a:rPr lang="en-US" sz="1100" dirty="0" err="1" smtClean="0">
                          <a:latin typeface="Arial"/>
                          <a:ea typeface="Arial"/>
                        </a:rPr>
                        <a:t>belgesi</a:t>
                      </a:r>
                      <a:r>
                        <a:rPr lang="en-US" sz="1100" dirty="0" smtClean="0">
                          <a:latin typeface="Arial"/>
                          <a:ea typeface="Arial"/>
                        </a:rPr>
                        <a:t> </a:t>
                      </a:r>
                      <a:r>
                        <a:rPr lang="en-US" sz="1100" dirty="0" err="1" smtClean="0">
                          <a:latin typeface="Arial"/>
                          <a:ea typeface="Arial"/>
                        </a:rPr>
                        <a:t>ile</a:t>
                      </a:r>
                      <a:r>
                        <a:rPr lang="en-US" sz="1100" dirty="0" smtClean="0">
                          <a:latin typeface="Arial"/>
                          <a:ea typeface="Arial"/>
                        </a:rPr>
                        <a:t> </a:t>
                      </a:r>
                      <a:r>
                        <a:rPr lang="en-US" sz="1100" dirty="0" err="1" smtClean="0">
                          <a:latin typeface="Arial"/>
                          <a:ea typeface="Arial"/>
                        </a:rPr>
                        <a:t>varsa</a:t>
                      </a:r>
                      <a:r>
                        <a:rPr lang="en-US" sz="1100" dirty="0" smtClean="0">
                          <a:latin typeface="Arial"/>
                          <a:ea typeface="Arial"/>
                        </a:rPr>
                        <a:t> </a:t>
                      </a:r>
                      <a:r>
                        <a:rPr lang="en-US" sz="1100" dirty="0" err="1" smtClean="0">
                          <a:latin typeface="Arial"/>
                          <a:ea typeface="Arial"/>
                        </a:rPr>
                        <a:t>ayrılma</a:t>
                      </a:r>
                      <a:r>
                        <a:rPr lang="en-US" sz="1100" dirty="0" smtClean="0">
                          <a:latin typeface="Arial"/>
                          <a:ea typeface="Arial"/>
                        </a:rPr>
                        <a:t> </a:t>
                      </a:r>
                      <a:r>
                        <a:rPr lang="en-US" sz="1100" dirty="0" err="1" smtClean="0">
                          <a:latin typeface="Arial"/>
                          <a:ea typeface="Arial"/>
                        </a:rPr>
                        <a:t>belgesi</a:t>
                      </a:r>
                      <a:endParaRPr lang="en-US" sz="1100" dirty="0" smtClean="0">
                        <a:latin typeface="Arial"/>
                        <a:ea typeface="Arial"/>
                      </a:endParaRPr>
                    </a:p>
                    <a:p>
                      <a:pPr marL="129600">
                        <a:spcBef>
                          <a:spcPts val="0"/>
                        </a:spcBef>
                        <a:spcAft>
                          <a:spcPts val="0"/>
                        </a:spcAft>
                      </a:pPr>
                      <a:r>
                        <a:rPr lang="en-US" sz="1100" dirty="0" smtClean="0">
                          <a:latin typeface="Arial"/>
                          <a:ea typeface="Arial"/>
                        </a:rPr>
                        <a:t>3- </a:t>
                      </a:r>
                      <a:r>
                        <a:rPr lang="en-US" sz="1100" dirty="0" err="1" smtClean="0">
                          <a:latin typeface="Arial"/>
                          <a:ea typeface="Arial"/>
                        </a:rPr>
                        <a:t>Türkçe</a:t>
                      </a:r>
                      <a:r>
                        <a:rPr lang="en-US" sz="1100" dirty="0" smtClean="0">
                          <a:latin typeface="Arial"/>
                          <a:ea typeface="Arial"/>
                        </a:rPr>
                        <a:t> </a:t>
                      </a:r>
                      <a:r>
                        <a:rPr lang="en-US" sz="1100" dirty="0" err="1" smtClean="0">
                          <a:latin typeface="Arial"/>
                          <a:ea typeface="Arial"/>
                        </a:rPr>
                        <a:t>Tercümeleri</a:t>
                      </a:r>
                      <a:r>
                        <a:rPr lang="en-US" sz="1100" dirty="0" smtClean="0">
                          <a:latin typeface="Arial"/>
                          <a:ea typeface="Arial"/>
                        </a:rPr>
                        <a:t> (</a:t>
                      </a:r>
                      <a:r>
                        <a:rPr lang="en-US" sz="1100" dirty="0" err="1" smtClean="0">
                          <a:latin typeface="Arial"/>
                          <a:ea typeface="Arial"/>
                        </a:rPr>
                        <a:t>Almanca</a:t>
                      </a:r>
                      <a:r>
                        <a:rPr lang="en-US" sz="1100" dirty="0" smtClean="0">
                          <a:latin typeface="Arial"/>
                          <a:ea typeface="Arial"/>
                        </a:rPr>
                        <a:t>, </a:t>
                      </a:r>
                      <a:r>
                        <a:rPr lang="en-US" sz="1100" dirty="0" err="1" smtClean="0">
                          <a:latin typeface="Arial"/>
                          <a:ea typeface="Arial"/>
                        </a:rPr>
                        <a:t>İngilizce</a:t>
                      </a:r>
                      <a:r>
                        <a:rPr lang="en-US" sz="1100" dirty="0" smtClean="0">
                          <a:latin typeface="Arial"/>
                          <a:ea typeface="Arial"/>
                        </a:rPr>
                        <a:t> </a:t>
                      </a:r>
                      <a:r>
                        <a:rPr lang="en-US" sz="1100" dirty="0" err="1" smtClean="0">
                          <a:latin typeface="Arial"/>
                          <a:ea typeface="Arial"/>
                        </a:rPr>
                        <a:t>ve</a:t>
                      </a:r>
                      <a:r>
                        <a:rPr lang="en-US" sz="1100" dirty="0" smtClean="0">
                          <a:latin typeface="Arial"/>
                          <a:ea typeface="Arial"/>
                        </a:rPr>
                        <a:t> </a:t>
                      </a:r>
                      <a:r>
                        <a:rPr lang="en-US" sz="1100" dirty="0" err="1" smtClean="0">
                          <a:latin typeface="Arial"/>
                          <a:ea typeface="Arial"/>
                        </a:rPr>
                        <a:t>Fransızca</a:t>
                      </a:r>
                      <a:r>
                        <a:rPr lang="en-US" sz="1100" dirty="0" smtClean="0">
                          <a:latin typeface="Arial"/>
                          <a:ea typeface="Arial"/>
                        </a:rPr>
                        <a:t> </a:t>
                      </a:r>
                      <a:r>
                        <a:rPr lang="en-US" sz="1100" dirty="0" err="1" smtClean="0">
                          <a:latin typeface="Arial"/>
                          <a:ea typeface="Arial"/>
                        </a:rPr>
                        <a:t>Hariç</a:t>
                      </a:r>
                      <a:r>
                        <a:rPr lang="en-US" sz="1100" dirty="0" smtClean="0">
                          <a:latin typeface="Arial"/>
                          <a:ea typeface="Arial"/>
                        </a:rPr>
                        <a:t>)</a:t>
                      </a:r>
                    </a:p>
                    <a:p>
                      <a:pPr marL="129600">
                        <a:spcBef>
                          <a:spcPts val="0"/>
                        </a:spcBef>
                        <a:spcAft>
                          <a:spcPts val="0"/>
                        </a:spcAft>
                      </a:pPr>
                      <a:r>
                        <a:rPr lang="en-US" sz="1100" dirty="0" smtClean="0">
                          <a:latin typeface="Arial"/>
                          <a:ea typeface="Arial"/>
                        </a:rPr>
                        <a:t>4- T.C. </a:t>
                      </a:r>
                      <a:r>
                        <a:rPr lang="en-US" sz="1100" dirty="0" err="1" smtClean="0">
                          <a:latin typeface="Arial"/>
                          <a:ea typeface="Arial"/>
                        </a:rPr>
                        <a:t>Kimlik</a:t>
                      </a:r>
                      <a:r>
                        <a:rPr lang="en-US" sz="1100" dirty="0" smtClean="0">
                          <a:latin typeface="Arial"/>
                          <a:ea typeface="Arial"/>
                        </a:rPr>
                        <a:t> </a:t>
                      </a:r>
                      <a:r>
                        <a:rPr lang="en-US" sz="1100" dirty="0" err="1" smtClean="0">
                          <a:latin typeface="Arial"/>
                          <a:ea typeface="Arial"/>
                        </a:rPr>
                        <a:t>Numarası</a:t>
                      </a:r>
                      <a:endParaRPr lang="en-US" sz="1100" dirty="0" smtClean="0">
                        <a:latin typeface="Arial"/>
                        <a:ea typeface="Arial"/>
                      </a:endParaRPr>
                    </a:p>
                    <a:p>
                      <a:pPr marL="129600">
                        <a:spcBef>
                          <a:spcPts val="0"/>
                        </a:spcBef>
                        <a:spcAft>
                          <a:spcPts val="0"/>
                        </a:spcAft>
                      </a:pPr>
                      <a:r>
                        <a:rPr lang="en-US" sz="1100" dirty="0" smtClean="0">
                          <a:latin typeface="Arial"/>
                          <a:ea typeface="Arial"/>
                        </a:rPr>
                        <a:t>5- </a:t>
                      </a:r>
                      <a:r>
                        <a:rPr lang="en-US" sz="1100" dirty="0" err="1" smtClean="0">
                          <a:latin typeface="Arial"/>
                          <a:ea typeface="Arial"/>
                        </a:rPr>
                        <a:t>Yabancı</a:t>
                      </a:r>
                      <a:r>
                        <a:rPr lang="en-US" sz="1100" dirty="0" smtClean="0">
                          <a:latin typeface="Arial"/>
                          <a:ea typeface="Arial"/>
                        </a:rPr>
                        <a:t> </a:t>
                      </a:r>
                      <a:r>
                        <a:rPr lang="en-US" sz="1100" dirty="0" err="1" smtClean="0">
                          <a:latin typeface="Arial"/>
                          <a:ea typeface="Arial"/>
                        </a:rPr>
                        <a:t>uyruklu</a:t>
                      </a:r>
                      <a:r>
                        <a:rPr lang="en-US" sz="1100" dirty="0" smtClean="0">
                          <a:latin typeface="Arial"/>
                          <a:ea typeface="Arial"/>
                        </a:rPr>
                        <a:t> </a:t>
                      </a:r>
                      <a:r>
                        <a:rPr lang="en-US" sz="1100" dirty="0" err="1" smtClean="0">
                          <a:latin typeface="Arial"/>
                          <a:ea typeface="Arial"/>
                        </a:rPr>
                        <a:t>ise</a:t>
                      </a:r>
                      <a:r>
                        <a:rPr lang="en-US" sz="1100" dirty="0" smtClean="0">
                          <a:latin typeface="Arial"/>
                          <a:ea typeface="Arial"/>
                        </a:rPr>
                        <a:t>, </a:t>
                      </a:r>
                      <a:r>
                        <a:rPr lang="en-US" sz="1100" dirty="0" err="1" smtClean="0">
                          <a:latin typeface="Arial"/>
                          <a:ea typeface="Arial"/>
                        </a:rPr>
                        <a:t>öğrenim</a:t>
                      </a:r>
                      <a:r>
                        <a:rPr lang="en-US" sz="1100" dirty="0" smtClean="0">
                          <a:latin typeface="Arial"/>
                          <a:ea typeface="Arial"/>
                        </a:rPr>
                        <a:t> </a:t>
                      </a:r>
                      <a:r>
                        <a:rPr lang="en-US" sz="1100" dirty="0" err="1" smtClean="0">
                          <a:latin typeface="Arial"/>
                          <a:ea typeface="Arial"/>
                        </a:rPr>
                        <a:t>vizesi</a:t>
                      </a:r>
                      <a:r>
                        <a:rPr lang="en-US" sz="1100" dirty="0" smtClean="0">
                          <a:latin typeface="Arial"/>
                          <a:ea typeface="Arial"/>
                        </a:rPr>
                        <a:t> </a:t>
                      </a:r>
                      <a:r>
                        <a:rPr lang="en-US" sz="1100" dirty="0" err="1" smtClean="0">
                          <a:latin typeface="Arial"/>
                          <a:ea typeface="Arial"/>
                        </a:rPr>
                        <a:t>veya</a:t>
                      </a:r>
                      <a:r>
                        <a:rPr lang="en-US" sz="1100" dirty="0" smtClean="0">
                          <a:latin typeface="Arial"/>
                          <a:ea typeface="Arial"/>
                        </a:rPr>
                        <a:t> </a:t>
                      </a:r>
                      <a:r>
                        <a:rPr lang="en-US" sz="1100" dirty="0" err="1" smtClean="0">
                          <a:latin typeface="Arial"/>
                          <a:ea typeface="Arial"/>
                        </a:rPr>
                        <a:t>oturma</a:t>
                      </a:r>
                      <a:r>
                        <a:rPr lang="en-US" sz="1100" dirty="0" smtClean="0">
                          <a:latin typeface="Arial"/>
                          <a:ea typeface="Arial"/>
                        </a:rPr>
                        <a:t> </a:t>
                      </a:r>
                      <a:r>
                        <a:rPr lang="en-US" sz="1100" dirty="0" err="1" smtClean="0">
                          <a:latin typeface="Arial"/>
                          <a:ea typeface="Arial"/>
                        </a:rPr>
                        <a:t>izni</a:t>
                      </a:r>
                      <a:endParaRPr lang="en-US" sz="1100" dirty="0" smtClean="0">
                        <a:latin typeface="Arial"/>
                        <a:ea typeface="Arial"/>
                      </a:endParaRPr>
                    </a:p>
                    <a:p>
                      <a:pPr marL="129600">
                        <a:spcBef>
                          <a:spcPts val="0"/>
                        </a:spcBef>
                        <a:spcAft>
                          <a:spcPts val="0"/>
                        </a:spcAft>
                      </a:pPr>
                      <a:r>
                        <a:rPr lang="en-US" sz="1100" dirty="0" smtClean="0">
                          <a:latin typeface="Arial"/>
                          <a:ea typeface="Arial"/>
                        </a:rPr>
                        <a:t>6-  </a:t>
                      </a:r>
                      <a:r>
                        <a:rPr lang="en-US" sz="1100" dirty="0" err="1" smtClean="0">
                          <a:latin typeface="Arial"/>
                          <a:ea typeface="Arial"/>
                        </a:rPr>
                        <a:t>Öğrenim</a:t>
                      </a:r>
                      <a:r>
                        <a:rPr lang="en-US" sz="1100" dirty="0" smtClean="0">
                          <a:latin typeface="Arial"/>
                          <a:ea typeface="Arial"/>
                        </a:rPr>
                        <a:t> </a:t>
                      </a:r>
                      <a:r>
                        <a:rPr lang="en-US" sz="1100" dirty="0" err="1" smtClean="0">
                          <a:latin typeface="Arial"/>
                          <a:ea typeface="Arial"/>
                        </a:rPr>
                        <a:t>gördükleri</a:t>
                      </a:r>
                      <a:r>
                        <a:rPr lang="en-US" sz="1100" dirty="0" smtClean="0">
                          <a:latin typeface="Arial"/>
                          <a:ea typeface="Arial"/>
                        </a:rPr>
                        <a:t> </a:t>
                      </a:r>
                      <a:r>
                        <a:rPr lang="en-US" sz="1100" dirty="0" err="1" smtClean="0">
                          <a:latin typeface="Arial"/>
                          <a:ea typeface="Arial"/>
                        </a:rPr>
                        <a:t>sıradaki</a:t>
                      </a:r>
                      <a:r>
                        <a:rPr lang="en-US" sz="1100" dirty="0" smtClean="0">
                          <a:latin typeface="Arial"/>
                          <a:ea typeface="Arial"/>
                        </a:rPr>
                        <a:t> </a:t>
                      </a:r>
                      <a:r>
                        <a:rPr lang="en-US" sz="1100" dirty="0" err="1" smtClean="0">
                          <a:latin typeface="Arial"/>
                          <a:ea typeface="Arial"/>
                        </a:rPr>
                        <a:t>pasaportun</a:t>
                      </a:r>
                      <a:r>
                        <a:rPr lang="en-US" sz="1100" dirty="0" smtClean="0">
                          <a:latin typeface="Arial"/>
                          <a:ea typeface="Arial"/>
                        </a:rPr>
                        <a:t> </a:t>
                      </a:r>
                      <a:r>
                        <a:rPr lang="en-US" sz="1100" dirty="0" err="1" smtClean="0">
                          <a:latin typeface="Arial"/>
                          <a:ea typeface="Arial"/>
                        </a:rPr>
                        <a:t>giriş-çıkış</a:t>
                      </a:r>
                      <a:r>
                        <a:rPr lang="en-US" sz="1100" dirty="0" smtClean="0">
                          <a:latin typeface="Arial"/>
                          <a:ea typeface="Arial"/>
                        </a:rPr>
                        <a:t> </a:t>
                      </a:r>
                      <a:r>
                        <a:rPr lang="en-US" sz="1100" dirty="0" err="1" smtClean="0">
                          <a:latin typeface="Arial"/>
                          <a:ea typeface="Arial"/>
                        </a:rPr>
                        <a:t>tarihlerinin</a:t>
                      </a:r>
                      <a:r>
                        <a:rPr lang="en-US" sz="1100" dirty="0" smtClean="0">
                          <a:latin typeface="Arial"/>
                          <a:ea typeface="Arial"/>
                        </a:rPr>
                        <a:t> </a:t>
                      </a:r>
                      <a:r>
                        <a:rPr lang="en-US" sz="1100" dirty="0" err="1" smtClean="0">
                          <a:latin typeface="Arial"/>
                          <a:ea typeface="Arial"/>
                        </a:rPr>
                        <a:t>noter</a:t>
                      </a:r>
                      <a:r>
                        <a:rPr lang="en-US" sz="1100" dirty="0" smtClean="0">
                          <a:latin typeface="Arial"/>
                          <a:ea typeface="Arial"/>
                        </a:rPr>
                        <a:t> </a:t>
                      </a:r>
                      <a:r>
                        <a:rPr lang="en-US" sz="1100" dirty="0" err="1" smtClean="0">
                          <a:latin typeface="Arial"/>
                          <a:ea typeface="Arial"/>
                        </a:rPr>
                        <a:t>onaylı</a:t>
                      </a:r>
                      <a:r>
                        <a:rPr lang="tr-TR" sz="1100" baseline="0" dirty="0" smtClean="0">
                          <a:latin typeface="Arial"/>
                          <a:ea typeface="Arial"/>
                        </a:rPr>
                        <a:t> </a:t>
                      </a:r>
                      <a:r>
                        <a:rPr lang="en-US" sz="1100" dirty="0" err="1" smtClean="0">
                          <a:latin typeface="Arial"/>
                          <a:ea typeface="Arial"/>
                        </a:rPr>
                        <a:t>örneği</a:t>
                      </a:r>
                      <a:endParaRPr lang="en-US" sz="1100" dirty="0" smtClean="0">
                        <a:latin typeface="Arial"/>
                        <a:ea typeface="Arial"/>
                      </a:endParaRPr>
                    </a:p>
                    <a:p>
                      <a:pPr marL="129600">
                        <a:spcBef>
                          <a:spcPts val="0"/>
                        </a:spcBef>
                        <a:spcAft>
                          <a:spcPts val="0"/>
                        </a:spcAft>
                      </a:pPr>
                      <a:r>
                        <a:rPr lang="en-US" sz="1100" dirty="0" smtClean="0">
                          <a:latin typeface="Arial"/>
                          <a:ea typeface="Arial"/>
                        </a:rPr>
                        <a:t>7- </a:t>
                      </a:r>
                      <a:r>
                        <a:rPr lang="en-US" sz="1100" dirty="0" err="1" smtClean="0">
                          <a:latin typeface="Arial"/>
                          <a:ea typeface="Arial"/>
                        </a:rPr>
                        <a:t>Nüfus</a:t>
                      </a:r>
                      <a:r>
                        <a:rPr lang="en-US" sz="1100" dirty="0" smtClean="0">
                          <a:latin typeface="Arial"/>
                          <a:ea typeface="Arial"/>
                        </a:rPr>
                        <a:t> </a:t>
                      </a:r>
                      <a:r>
                        <a:rPr lang="en-US" sz="1100" dirty="0" err="1" smtClean="0">
                          <a:latin typeface="Arial"/>
                          <a:ea typeface="Arial"/>
                        </a:rPr>
                        <a:t>cüzdanı</a:t>
                      </a:r>
                      <a:r>
                        <a:rPr lang="en-US" sz="1100" dirty="0" smtClean="0">
                          <a:latin typeface="Arial"/>
                          <a:ea typeface="Arial"/>
                        </a:rPr>
                        <a:t> </a:t>
                      </a:r>
                      <a:r>
                        <a:rPr lang="en-US" sz="1100" dirty="0" err="1" smtClean="0">
                          <a:latin typeface="Arial"/>
                          <a:ea typeface="Arial"/>
                        </a:rPr>
                        <a:t>fotokopisi</a:t>
                      </a:r>
                      <a:endParaRPr lang="en-US" sz="1100" dirty="0" smtClean="0">
                        <a:latin typeface="Arial"/>
                        <a:ea typeface="Arial"/>
                      </a:endParaRPr>
                    </a:p>
                    <a:p>
                      <a:pPr marL="129600">
                        <a:spcBef>
                          <a:spcPts val="0"/>
                        </a:spcBef>
                        <a:spcAft>
                          <a:spcPts val="0"/>
                        </a:spcAft>
                      </a:pPr>
                      <a:endParaRPr lang="en-US" sz="1100" dirty="0" smtClean="0">
                        <a:latin typeface="Arial"/>
                        <a:ea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5 İŞ</a:t>
                      </a:r>
                      <a:r>
                        <a:rPr lang="tr-TR" sz="1100" kern="1200" baseline="0" dirty="0" smtClean="0">
                          <a:solidFill>
                            <a:schemeClr val="tx1"/>
                          </a:solidFill>
                          <a:latin typeface="Arial" pitchFamily="34" charset="0"/>
                          <a:ea typeface="Arial"/>
                          <a:cs typeface="Arial" pitchFamily="34" charset="0"/>
                        </a:rPr>
                        <a:t>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ORTAÖĞRETİM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Yurt Dışından Gelen Ortaöğretim Öğrencilerin Öğrenim Belgelerinin Denkliklerinin Verilmesi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Türk vatandaşı İse T.C. kimliğinin beyanı ve önlü-arkalı fotokopisi</a:t>
                      </a:r>
                    </a:p>
                    <a:p>
                      <a:pPr marL="130175">
                        <a:spcBef>
                          <a:spcPts val="0"/>
                        </a:spcBef>
                        <a:spcAft>
                          <a:spcPts val="0"/>
                        </a:spcAft>
                      </a:pPr>
                      <a:r>
                        <a:rPr lang="tr-TR" sz="1100" dirty="0" smtClean="0">
                          <a:latin typeface="Arial" pitchFamily="34" charset="0"/>
                          <a:ea typeface="Times New Roman"/>
                          <a:cs typeface="Arial" pitchFamily="34" charset="0"/>
                        </a:rPr>
                        <a:t>2- Yabancı uyruklu ise öğrenim vizesi veya oturma izni</a:t>
                      </a:r>
                    </a:p>
                    <a:p>
                      <a:pPr marL="130175">
                        <a:spcBef>
                          <a:spcPts val="0"/>
                        </a:spcBef>
                        <a:spcAft>
                          <a:spcPts val="0"/>
                        </a:spcAft>
                      </a:pPr>
                      <a:r>
                        <a:rPr lang="tr-TR" sz="1100" dirty="0" smtClean="0">
                          <a:latin typeface="Arial" pitchFamily="34" charset="0"/>
                          <a:ea typeface="Times New Roman"/>
                          <a:cs typeface="Arial" pitchFamily="34" charset="0"/>
                        </a:rPr>
                        <a:t>3- Yabancı dildeki belgelerin yeminli mütercimlerce yapılmış Türkçe tercümeleri veya Türk Dış Temsilcilikleri tarafından onaylanmış tercümeleri (Almanca, İngilizce Ve Fransızca dilleri hariç)</a:t>
                      </a:r>
                    </a:p>
                    <a:p>
                      <a:pPr marL="130175">
                        <a:spcBef>
                          <a:spcPts val="0"/>
                        </a:spcBef>
                        <a:spcAft>
                          <a:spcPts val="0"/>
                        </a:spcAft>
                      </a:pPr>
                      <a:r>
                        <a:rPr lang="tr-TR" sz="1100" dirty="0" smtClean="0">
                          <a:latin typeface="Arial" pitchFamily="34" charset="0"/>
                          <a:ea typeface="Times New Roman"/>
                          <a:cs typeface="Arial" pitchFamily="34" charset="0"/>
                        </a:rPr>
                        <a:t>4- Başvuru formu</a:t>
                      </a:r>
                    </a:p>
                    <a:p>
                      <a:pPr marL="130175">
                        <a:spcBef>
                          <a:spcPts val="0"/>
                        </a:spcBef>
                        <a:spcAft>
                          <a:spcPts val="0"/>
                        </a:spcAft>
                      </a:pPr>
                      <a:r>
                        <a:rPr lang="tr-TR" sz="1100" dirty="0" smtClean="0">
                          <a:latin typeface="Arial" pitchFamily="34" charset="0"/>
                          <a:ea typeface="Times New Roman"/>
                          <a:cs typeface="Arial" pitchFamily="34" charset="0"/>
                        </a:rPr>
                        <a:t>5- Pasaport</a:t>
                      </a:r>
                    </a:p>
                    <a:p>
                      <a:pPr marL="130175">
                        <a:spcBef>
                          <a:spcPts val="0"/>
                        </a:spcBef>
                        <a:spcAft>
                          <a:spcPts val="0"/>
                        </a:spcAft>
                      </a:pPr>
                      <a:r>
                        <a:rPr lang="tr-TR" sz="1100" dirty="0" smtClean="0">
                          <a:latin typeface="Arial" pitchFamily="34" charset="0"/>
                          <a:ea typeface="Times New Roman"/>
                          <a:cs typeface="Arial" pitchFamily="34" charset="0"/>
                        </a:rPr>
                        <a:t>6- Ortaöğretim kurumlarına alınacaklardan,  yurt dışında öğrenim gördükleri son ders yılına ait karneler veya öğrenim belgesi ile varsa ayrılma belgesi ile ortaöğretim kurumlarını bitirenlerden, yurt dışında öğrenim gördükleri öğretim kurumundan aldıkları son ders yılına ait karneler veya öğrenim belgesi ile diploma veya diploma almaya hak kazandığına dair belge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7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DİN ÖĞRETİMİ</a:t>
                      </a:r>
                      <a:r>
                        <a:rPr lang="tr-TR" sz="1800" b="1" i="0" u="none" strike="noStrike" baseline="0" dirty="0" smtClean="0">
                          <a:solidFill>
                            <a:srgbClr val="000000"/>
                          </a:solidFill>
                          <a:latin typeface="Arial" pitchFamily="34" charset="0"/>
                          <a:cs typeface="Arial" pitchFamily="34" charset="0"/>
                        </a:rPr>
                        <a:t>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Yurt Dışından Gelen ve İmam Hatip Okullarına Kayıt Yaptırmak İsteyen Ortaöğretim Öğrencilerinin Öğrenim Belgelerinin Denkliklerinin Verilmesi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5730">
                        <a:spcBef>
                          <a:spcPts val="0"/>
                        </a:spcBef>
                        <a:spcAft>
                          <a:spcPts val="0"/>
                        </a:spcAft>
                      </a:pPr>
                      <a:r>
                        <a:rPr lang="tr-TR" sz="1100" dirty="0" smtClean="0">
                          <a:latin typeface="Arial" pitchFamily="34" charset="0"/>
                          <a:ea typeface="Times New Roman"/>
                          <a:cs typeface="Arial" pitchFamily="34" charset="0"/>
                        </a:rPr>
                        <a:t>1- Türk Vatandaşı ise T.C Kimliğinin Beyanı</a:t>
                      </a:r>
                    </a:p>
                    <a:p>
                      <a:pPr marL="125730">
                        <a:spcBef>
                          <a:spcPts val="0"/>
                        </a:spcBef>
                        <a:spcAft>
                          <a:spcPts val="0"/>
                        </a:spcAft>
                      </a:pPr>
                      <a:r>
                        <a:rPr lang="tr-TR" sz="1100" dirty="0" smtClean="0">
                          <a:latin typeface="Arial" pitchFamily="34" charset="0"/>
                          <a:ea typeface="Times New Roman"/>
                          <a:cs typeface="Arial" pitchFamily="34" charset="0"/>
                        </a:rPr>
                        <a:t>2- Yabancı Uyruklu ise Öğrenim Vizesi veya Oturma İzni</a:t>
                      </a:r>
                    </a:p>
                    <a:p>
                      <a:pPr marL="125730">
                        <a:spcBef>
                          <a:spcPts val="0"/>
                        </a:spcBef>
                        <a:spcAft>
                          <a:spcPts val="0"/>
                        </a:spcAft>
                      </a:pPr>
                      <a:r>
                        <a:rPr lang="tr-TR" sz="1100" dirty="0" smtClean="0">
                          <a:latin typeface="Arial" pitchFamily="34" charset="0"/>
                          <a:ea typeface="Times New Roman"/>
                          <a:cs typeface="Arial" pitchFamily="34" charset="0"/>
                        </a:rPr>
                        <a:t>3- Başvuru Formu</a:t>
                      </a:r>
                    </a:p>
                    <a:p>
                      <a:pPr marL="125730">
                        <a:spcBef>
                          <a:spcPts val="0"/>
                        </a:spcBef>
                        <a:spcAft>
                          <a:spcPts val="0"/>
                        </a:spcAft>
                      </a:pPr>
                      <a:r>
                        <a:rPr lang="tr-TR" sz="1100" dirty="0" smtClean="0">
                          <a:latin typeface="Arial" pitchFamily="34" charset="0"/>
                          <a:ea typeface="Times New Roman"/>
                          <a:cs typeface="Arial" pitchFamily="34" charset="0"/>
                        </a:rPr>
                        <a:t>4- Ortaöğretim Kurumlarına Alınacaklardan,Yurt Dışında Öğrenim</a:t>
                      </a:r>
                    </a:p>
                    <a:p>
                      <a:pPr marL="125730">
                        <a:spcBef>
                          <a:spcPts val="0"/>
                        </a:spcBef>
                        <a:spcAft>
                          <a:spcPts val="0"/>
                        </a:spcAft>
                      </a:pPr>
                      <a:r>
                        <a:rPr lang="tr-TR" sz="1100" dirty="0" smtClean="0">
                          <a:latin typeface="Arial" pitchFamily="34" charset="0"/>
                          <a:ea typeface="Times New Roman"/>
                          <a:cs typeface="Arial" pitchFamily="34" charset="0"/>
                        </a:rPr>
                        <a:t>Gördükleri Son Ders Yılına Ait Karneler veya Öğrenim Belgesi İle Varsa</a:t>
                      </a:r>
                    </a:p>
                    <a:p>
                      <a:pPr marL="125730">
                        <a:spcBef>
                          <a:spcPts val="0"/>
                        </a:spcBef>
                        <a:spcAft>
                          <a:spcPts val="0"/>
                        </a:spcAft>
                      </a:pPr>
                      <a:r>
                        <a:rPr lang="tr-TR" sz="1100" dirty="0" smtClean="0">
                          <a:latin typeface="Arial" pitchFamily="34" charset="0"/>
                          <a:ea typeface="Times New Roman"/>
                          <a:cs typeface="Arial" pitchFamily="34" charset="0"/>
                        </a:rPr>
                        <a:t>Ayrılma Belgesi</a:t>
                      </a:r>
                    </a:p>
                    <a:p>
                      <a:pPr marL="125730">
                        <a:spcBef>
                          <a:spcPts val="0"/>
                        </a:spcBef>
                        <a:spcAft>
                          <a:spcPts val="0"/>
                        </a:spcAft>
                      </a:pPr>
                      <a:r>
                        <a:rPr lang="tr-TR" sz="1100" dirty="0" smtClean="0">
                          <a:latin typeface="Arial" pitchFamily="34" charset="0"/>
                          <a:ea typeface="Times New Roman"/>
                          <a:cs typeface="Arial" pitchFamily="34" charset="0"/>
                        </a:rPr>
                        <a:t>5- Yurt Dışındaki Öğrenimleri Sırasında Kullandıkları Pasaportun Aslı veya  </a:t>
                      </a:r>
                    </a:p>
                    <a:p>
                      <a:pPr marL="125730">
                        <a:spcBef>
                          <a:spcPts val="0"/>
                        </a:spcBef>
                        <a:spcAft>
                          <a:spcPts val="0"/>
                        </a:spcAft>
                      </a:pPr>
                      <a:r>
                        <a:rPr lang="tr-TR" sz="1100" dirty="0" smtClean="0">
                          <a:latin typeface="Arial" pitchFamily="34" charset="0"/>
                          <a:ea typeface="Times New Roman"/>
                          <a:cs typeface="Arial" pitchFamily="34" charset="0"/>
                        </a:rPr>
                        <a:t>Giriş-Çıkış Tarihlerinin ve İşlem Gören Sayfalarının Yeminli Mütercimlerce    </a:t>
                      </a:r>
                    </a:p>
                    <a:p>
                      <a:pPr marL="125730">
                        <a:spcBef>
                          <a:spcPts val="0"/>
                        </a:spcBef>
                        <a:spcAft>
                          <a:spcPts val="0"/>
                        </a:spcAft>
                      </a:pPr>
                      <a:r>
                        <a:rPr lang="tr-TR" sz="1100" dirty="0" smtClean="0">
                          <a:latin typeface="Arial" pitchFamily="34" charset="0"/>
                          <a:ea typeface="Times New Roman"/>
                          <a:cs typeface="Arial" pitchFamily="34" charset="0"/>
                        </a:rPr>
                        <a:t>Yapılan Tercümesi</a:t>
                      </a:r>
                    </a:p>
                    <a:p>
                      <a:pPr marL="125730">
                        <a:spcBef>
                          <a:spcPts val="0"/>
                        </a:spcBef>
                        <a:spcAft>
                          <a:spcPts val="0"/>
                        </a:spcAft>
                      </a:pPr>
                      <a:r>
                        <a:rPr lang="tr-TR" sz="1100" dirty="0" smtClean="0">
                          <a:latin typeface="Arial" pitchFamily="34" charset="0"/>
                          <a:ea typeface="Times New Roman"/>
                          <a:cs typeface="Arial" pitchFamily="34" charset="0"/>
                        </a:rPr>
                        <a:t>6- Denklik İşlemini Yapacak Kurumda Alan Öğretmeni veya Uzmanının  </a:t>
                      </a:r>
                    </a:p>
                    <a:p>
                      <a:pPr marL="125730">
                        <a:spcBef>
                          <a:spcPts val="0"/>
                        </a:spcBef>
                        <a:spcAft>
                          <a:spcPts val="0"/>
                        </a:spcAft>
                      </a:pPr>
                      <a:r>
                        <a:rPr lang="tr-TR" sz="1100" dirty="0" smtClean="0">
                          <a:latin typeface="Arial" pitchFamily="34" charset="0"/>
                          <a:ea typeface="Times New Roman"/>
                          <a:cs typeface="Arial" pitchFamily="34" charset="0"/>
                        </a:rPr>
                        <a:t>Bulunmaması Hâlinde, Yabancı Dildeki Belgelerin Yeminli Mütercimlerce Yapılmış Türkçe Tercümeleri veya Türk Dış Temsilcilikleri Tarafından Onaylanmış Tercümeleri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7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DİN ÖĞRETİMİ</a:t>
                      </a:r>
                      <a:r>
                        <a:rPr lang="tr-TR" sz="1800" b="1" i="0" u="none" strike="noStrike" baseline="0" dirty="0" smtClean="0">
                          <a:solidFill>
                            <a:srgbClr val="000000"/>
                          </a:solidFill>
                          <a:latin typeface="Arial" pitchFamily="34" charset="0"/>
                          <a:cs typeface="Arial" pitchFamily="34" charset="0"/>
                        </a:rPr>
                        <a:t>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Yurtdışında Öğrenim Görmekteyken Yurda Dönenlerin Anadolu İmam Hatip Liselerine Nakil ve Kayıt Kabullerinin Yapılması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5730">
                        <a:spcBef>
                          <a:spcPts val="0"/>
                        </a:spcBef>
                        <a:spcAft>
                          <a:spcPts val="0"/>
                        </a:spcAft>
                      </a:pPr>
                      <a:r>
                        <a:rPr lang="tr-TR" sz="1100" dirty="0" smtClean="0">
                          <a:latin typeface="Arial" pitchFamily="34" charset="0"/>
                          <a:ea typeface="Times New Roman"/>
                          <a:cs typeface="Arial" pitchFamily="34" charset="0"/>
                        </a:rPr>
                        <a:t>1- Bakanlıkça Tanınan Denklik Belgesi</a:t>
                      </a:r>
                    </a:p>
                    <a:p>
                      <a:pPr marL="125730">
                        <a:spcBef>
                          <a:spcPts val="0"/>
                        </a:spcBef>
                        <a:spcAft>
                          <a:spcPts val="0"/>
                        </a:spcAft>
                      </a:pPr>
                      <a:r>
                        <a:rPr lang="tr-TR" sz="1100" dirty="0" smtClean="0">
                          <a:latin typeface="Arial" pitchFamily="34" charset="0"/>
                          <a:ea typeface="Times New Roman"/>
                          <a:cs typeface="Arial" pitchFamily="34" charset="0"/>
                        </a:rPr>
                        <a:t>2- Dilekçe</a:t>
                      </a:r>
                    </a:p>
                    <a:p>
                      <a:pPr marL="125730">
                        <a:spcBef>
                          <a:spcPts val="0"/>
                        </a:spcBef>
                        <a:spcAft>
                          <a:spcPts val="0"/>
                        </a:spcAft>
                      </a:pPr>
                      <a:r>
                        <a:rPr lang="tr-TR" sz="1100" dirty="0" smtClean="0">
                          <a:latin typeface="Arial" pitchFamily="34" charset="0"/>
                          <a:ea typeface="Times New Roman"/>
                          <a:cs typeface="Arial" pitchFamily="34" charset="0"/>
                        </a:rPr>
                        <a:t>3- Vukuatlı Nüfus Kayıt Örneği</a:t>
                      </a:r>
                    </a:p>
                    <a:p>
                      <a:pPr marL="125730">
                        <a:spcBef>
                          <a:spcPts val="0"/>
                        </a:spcBef>
                        <a:spcAft>
                          <a:spcPts val="0"/>
                        </a:spcAft>
                      </a:pPr>
                      <a:r>
                        <a:rPr lang="tr-TR" sz="1100" dirty="0" smtClean="0">
                          <a:latin typeface="Arial" pitchFamily="34" charset="0"/>
                          <a:ea typeface="Times New Roman"/>
                          <a:cs typeface="Arial" pitchFamily="34" charset="0"/>
                        </a:rPr>
                        <a:t>4- İkametgah Belgesi</a:t>
                      </a:r>
                    </a:p>
                    <a:p>
                      <a:pPr marL="125730">
                        <a:spcBef>
                          <a:spcPts val="0"/>
                        </a:spcBef>
                        <a:spcAft>
                          <a:spcPts val="0"/>
                        </a:spcAft>
                      </a:pPr>
                      <a:r>
                        <a:rPr lang="tr-TR" sz="1100" dirty="0" smtClean="0">
                          <a:latin typeface="Arial" pitchFamily="34" charset="0"/>
                          <a:ea typeface="Times New Roman"/>
                          <a:cs typeface="Arial" pitchFamily="34" charset="0"/>
                        </a:rPr>
                        <a:t>5- Öğrenci Karnesi Yoksa 18.12.2004 Tarihinden Önce Yurt Dışında Bir Okula Kayıt Yaptırıldığına Dair Resmi Yazı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10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MESLEKİ TEKNİK EĞİTİM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Mesleki ve Teknik Eğitim Genel Müdürlüğüne Bağlı Okullardaki Öğrencilerin Nakillerinin Yapılması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Nakil İsteği Sebebine Göre Boşanma Belgesi, görev belgesi, doğal afet belgesi, ölüm belgesi İstenebilir</a:t>
                      </a:r>
                    </a:p>
                    <a:p>
                      <a:pPr marL="130175">
                        <a:spcBef>
                          <a:spcPts val="0"/>
                        </a:spcBef>
                        <a:spcAft>
                          <a:spcPts val="0"/>
                        </a:spcAft>
                      </a:pPr>
                      <a:r>
                        <a:rPr lang="tr-TR" sz="1100" dirty="0" smtClean="0">
                          <a:latin typeface="Arial" pitchFamily="34" charset="0"/>
                          <a:ea typeface="Times New Roman"/>
                          <a:cs typeface="Arial" pitchFamily="34" charset="0"/>
                        </a:rPr>
                        <a:t>2- Adres beyanı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10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MESLEKİ TEKNİK EĞİTİM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Yurtdışından Gelen Mesleki Ortaöğretim Öğrencilerinin Öğrenim Belgelerinin Denkliklerinin Verilmesi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Başvuru formu</a:t>
                      </a:r>
                    </a:p>
                    <a:p>
                      <a:pPr marL="130175">
                        <a:spcBef>
                          <a:spcPts val="0"/>
                        </a:spcBef>
                        <a:spcAft>
                          <a:spcPts val="0"/>
                        </a:spcAft>
                      </a:pPr>
                      <a:r>
                        <a:rPr lang="tr-TR" sz="1100" dirty="0" smtClean="0">
                          <a:latin typeface="Arial" pitchFamily="34" charset="0"/>
                          <a:ea typeface="Times New Roman"/>
                          <a:cs typeface="Arial" pitchFamily="34" charset="0"/>
                        </a:rPr>
                        <a:t>2- Oturma izin belgesi</a:t>
                      </a:r>
                    </a:p>
                    <a:p>
                      <a:pPr marL="130175">
                        <a:spcBef>
                          <a:spcPts val="0"/>
                        </a:spcBef>
                        <a:spcAft>
                          <a:spcPts val="0"/>
                        </a:spcAft>
                      </a:pPr>
                      <a:r>
                        <a:rPr lang="tr-TR" sz="1100" dirty="0" smtClean="0">
                          <a:latin typeface="Arial" pitchFamily="34" charset="0"/>
                          <a:ea typeface="Times New Roman"/>
                          <a:cs typeface="Arial" pitchFamily="34" charset="0"/>
                        </a:rPr>
                        <a:t>3- Öğrenim durum belgesi (Lise)</a:t>
                      </a:r>
                    </a:p>
                    <a:p>
                      <a:pPr marL="130175">
                        <a:spcBef>
                          <a:spcPts val="0"/>
                        </a:spcBef>
                        <a:spcAft>
                          <a:spcPts val="0"/>
                        </a:spcAft>
                      </a:pPr>
                      <a:r>
                        <a:rPr lang="tr-TR" sz="1100" dirty="0" smtClean="0">
                          <a:latin typeface="Arial" pitchFamily="34" charset="0"/>
                          <a:ea typeface="Times New Roman"/>
                          <a:cs typeface="Arial" pitchFamily="34" charset="0"/>
                        </a:rPr>
                        <a:t>4- Öğrenim belgesi (Türkçe tercümesi)</a:t>
                      </a:r>
                    </a:p>
                    <a:p>
                      <a:pPr marL="130175">
                        <a:spcBef>
                          <a:spcPts val="0"/>
                        </a:spcBef>
                        <a:spcAft>
                          <a:spcPts val="0"/>
                        </a:spcAft>
                      </a:pPr>
                      <a:r>
                        <a:rPr lang="tr-TR" sz="1100" dirty="0" smtClean="0">
                          <a:latin typeface="Arial" pitchFamily="34" charset="0"/>
                          <a:ea typeface="Times New Roman"/>
                          <a:cs typeface="Arial" pitchFamily="34" charset="0"/>
                        </a:rPr>
                        <a:t>5- Pasaport</a:t>
                      </a:r>
                    </a:p>
                    <a:p>
                      <a:pPr marL="130175">
                        <a:spcBef>
                          <a:spcPts val="0"/>
                        </a:spcBef>
                        <a:spcAft>
                          <a:spcPts val="0"/>
                        </a:spcAft>
                      </a:pPr>
                      <a:r>
                        <a:rPr lang="tr-TR" sz="1100" dirty="0" smtClean="0">
                          <a:latin typeface="Arial" pitchFamily="34" charset="0"/>
                          <a:ea typeface="Times New Roman"/>
                          <a:cs typeface="Arial" pitchFamily="34" charset="0"/>
                        </a:rPr>
                        <a:t>6- T.C. kimlik numarası beyanı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5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HAYATBOYU ÖĞRENME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Yurtdışında Yaygın Eğitim Kapsamında Verilen Belgelerin Denkliklerinin Yapılması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Başvuru Formu</a:t>
                      </a:r>
                    </a:p>
                    <a:p>
                      <a:pPr marL="130175">
                        <a:spcBef>
                          <a:spcPts val="0"/>
                        </a:spcBef>
                        <a:spcAft>
                          <a:spcPts val="0"/>
                        </a:spcAft>
                      </a:pPr>
                      <a:r>
                        <a:rPr lang="tr-TR" sz="1100" dirty="0" smtClean="0">
                          <a:latin typeface="Arial" pitchFamily="34" charset="0"/>
                          <a:ea typeface="Times New Roman"/>
                          <a:cs typeface="Arial" pitchFamily="34" charset="0"/>
                        </a:rPr>
                        <a:t>2- Öğrenci Belgesi</a:t>
                      </a:r>
                    </a:p>
                    <a:p>
                      <a:pPr marL="130175">
                        <a:spcBef>
                          <a:spcPts val="0"/>
                        </a:spcBef>
                        <a:spcAft>
                          <a:spcPts val="0"/>
                        </a:spcAft>
                      </a:pPr>
                      <a:r>
                        <a:rPr lang="tr-TR" sz="1100" dirty="0" smtClean="0">
                          <a:latin typeface="Arial" pitchFamily="34" charset="0"/>
                          <a:ea typeface="Times New Roman"/>
                          <a:cs typeface="Arial" pitchFamily="34" charset="0"/>
                        </a:rPr>
                        <a:t>3- Öğrenim Belgesi (Türkçe Tercümesi)</a:t>
                      </a:r>
                    </a:p>
                    <a:p>
                      <a:pPr marL="130175">
                        <a:spcBef>
                          <a:spcPts val="0"/>
                        </a:spcBef>
                        <a:spcAft>
                          <a:spcPts val="0"/>
                        </a:spcAft>
                      </a:pPr>
                      <a:r>
                        <a:rPr lang="tr-TR" sz="1100" dirty="0" smtClean="0">
                          <a:latin typeface="Arial" pitchFamily="34" charset="0"/>
                          <a:ea typeface="Times New Roman"/>
                          <a:cs typeface="Arial" pitchFamily="34" charset="0"/>
                        </a:rPr>
                        <a:t>4- Oturma İzin Belgesi</a:t>
                      </a:r>
                    </a:p>
                    <a:p>
                      <a:pPr marL="130175">
                        <a:spcBef>
                          <a:spcPts val="0"/>
                        </a:spcBef>
                        <a:spcAft>
                          <a:spcPts val="0"/>
                        </a:spcAft>
                      </a:pPr>
                      <a:r>
                        <a:rPr lang="tr-TR" sz="1100" dirty="0" smtClean="0">
                          <a:latin typeface="Arial" pitchFamily="34" charset="0"/>
                          <a:ea typeface="Times New Roman"/>
                          <a:cs typeface="Arial" pitchFamily="34" charset="0"/>
                        </a:rPr>
                        <a:t>5- Pasaport</a:t>
                      </a:r>
                    </a:p>
                    <a:p>
                      <a:pPr marL="130175">
                        <a:spcBef>
                          <a:spcPts val="0"/>
                        </a:spcBef>
                        <a:spcAft>
                          <a:spcPts val="0"/>
                        </a:spcAft>
                      </a:pPr>
                      <a:r>
                        <a:rPr lang="tr-TR" sz="1100" dirty="0" smtClean="0">
                          <a:latin typeface="Arial" pitchFamily="34" charset="0"/>
                          <a:ea typeface="Times New Roman"/>
                          <a:cs typeface="Arial" pitchFamily="34" charset="0"/>
                        </a:rPr>
                        <a:t>6- T.C. kimlik numarası beyanı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14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11"/>
        </p:xfrm>
        <a:graphic>
          <a:graphicData uri="http://schemas.openxmlformats.org/drawingml/2006/table">
            <a:tbl>
              <a:tblPr/>
              <a:tblGrid>
                <a:gridCol w="364394"/>
                <a:gridCol w="2186358"/>
                <a:gridCol w="5235828"/>
                <a:gridCol w="1213420"/>
              </a:tblGrid>
              <a:tr h="1069011">
                <a:tc gridSpan="4">
                  <a:txBody>
                    <a:bodyPr/>
                    <a:lstStyle/>
                    <a:p>
                      <a:pPr algn="ctr" fontAlgn="ctr"/>
                      <a:r>
                        <a:rPr lang="tr-TR" sz="1800" b="1" i="0" u="none" strike="noStrike" dirty="0">
                          <a:solidFill>
                            <a:srgbClr val="000000"/>
                          </a:solidFill>
                          <a:latin typeface="Arial"/>
                        </a:rPr>
                        <a:t>BİLECİK  VALİLİĞİ</a:t>
                      </a:r>
                    </a:p>
                    <a:p>
                      <a:pPr algn="ctr" fontAlgn="ctr"/>
                      <a:r>
                        <a:rPr lang="tr-TR" sz="1800" b="1" i="0" u="none" strike="noStrike" dirty="0">
                          <a:solidFill>
                            <a:srgbClr val="000000"/>
                          </a:solidFill>
                          <a:latin typeface="Arial"/>
                        </a:rPr>
                        <a:t> İL MİLLÎ EĞİTİM MÜDÜRLÜĞÜ </a:t>
                      </a:r>
                      <a:endParaRPr lang="tr-TR" sz="1800" b="1" i="0" u="none" strike="noStrike" dirty="0" smtClean="0">
                        <a:solidFill>
                          <a:srgbClr val="000000"/>
                        </a:solidFill>
                        <a:latin typeface="Arial"/>
                      </a:endParaRPr>
                    </a:p>
                    <a:p>
                      <a:pPr algn="ctr" fontAlgn="ctr"/>
                      <a:r>
                        <a:rPr lang="tr-TR" sz="1800" b="1" i="0" u="none" strike="noStrike" dirty="0" smtClean="0">
                          <a:solidFill>
                            <a:srgbClr val="000000"/>
                          </a:solidFill>
                          <a:latin typeface="Arial"/>
                        </a:rPr>
                        <a:t>STRATEJİ </a:t>
                      </a:r>
                      <a:r>
                        <a:rPr lang="tr-TR" sz="1800" b="1" i="0" u="none" strike="noStrike" dirty="0">
                          <a:solidFill>
                            <a:srgbClr val="000000"/>
                          </a:solidFill>
                          <a:latin typeface="Arial"/>
                        </a:rPr>
                        <a:t>GELİŞTİRME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a:rPr>
                        <a:t>HİZMET </a:t>
                      </a:r>
                      <a:r>
                        <a:rPr lang="tr-TR" sz="1800" b="1" i="0" u="none" strike="noStrike" dirty="0">
                          <a:solidFill>
                            <a:srgbClr val="000000"/>
                          </a:solidFill>
                          <a:latin typeface="Arial"/>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a:rPr>
                        <a:t>S.N.</a:t>
                      </a:r>
                      <a:endParaRPr lang="tr-TR" sz="1200" b="1"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HİZMETİN TAMAMLANMA </a:t>
                      </a:r>
                      <a:r>
                        <a:rPr lang="tr-TR" sz="1200" b="1" i="0" u="none" strike="noStrike" dirty="0" smtClean="0">
                          <a:solidFill>
                            <a:srgbClr val="000000"/>
                          </a:solidFill>
                          <a:latin typeface="Arial"/>
                        </a:rPr>
                        <a:t>SÜRESİ</a:t>
                      </a:r>
                      <a:endParaRPr lang="tr-TR" sz="1200" b="1"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a:rPr>
                        <a:t>3</a:t>
                      </a:r>
                      <a:endParaRPr lang="tr-TR" sz="1100" b="0"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800" marR="0" indent="0" algn="l" defTabSz="914330" rtl="0" eaLnBrk="1" fontAlgn="ctr" latinLnBrk="0" hangingPunct="1">
                        <a:lnSpc>
                          <a:spcPct val="100000"/>
                        </a:lnSpc>
                        <a:spcBef>
                          <a:spcPts val="0"/>
                        </a:spcBef>
                        <a:spcAft>
                          <a:spcPts val="0"/>
                        </a:spcAft>
                        <a:buClrTx/>
                        <a:buSzTx/>
                        <a:buFontTx/>
                        <a:buNone/>
                        <a:tabLst/>
                        <a:defRPr/>
                      </a:pPr>
                      <a:r>
                        <a:rPr lang="tr-TR" sz="1100" b="0" i="0" u="none" strike="noStrike" dirty="0" smtClean="0">
                          <a:solidFill>
                            <a:srgbClr val="000000"/>
                          </a:solidFill>
                          <a:latin typeface="Arial"/>
                        </a:rPr>
                        <a:t>Okul/Kurumlarda  Kantin, Halı Saha, Spor Salonu v.b. Yerleri İşleten İşletmecilere, Müdürlüğümüze  Ait %10'luk Ödemeye Dair "Borcu Yoktur Belgesi"nin Verilmesi</a:t>
                      </a:r>
                    </a:p>
                    <a:p>
                      <a:pPr marL="0" marR="0" indent="0" algn="l" defTabSz="914330" rtl="0" eaLnBrk="1" fontAlgn="ctr" latinLnBrk="0" hangingPunct="1">
                        <a:lnSpc>
                          <a:spcPct val="100000"/>
                        </a:lnSpc>
                        <a:spcBef>
                          <a:spcPts val="0"/>
                        </a:spcBef>
                        <a:spcAft>
                          <a:spcPts val="0"/>
                        </a:spcAft>
                        <a:buClrTx/>
                        <a:buSzTx/>
                        <a:buFontTx/>
                        <a:buNone/>
                        <a:tabLst/>
                        <a:defRPr/>
                      </a:pPr>
                      <a:endParaRPr lang="tr-TR" sz="1100" b="0"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lgn="l">
                        <a:spcBef>
                          <a:spcPts val="0"/>
                        </a:spcBef>
                        <a:spcAft>
                          <a:spcPts val="0"/>
                        </a:spcAft>
                      </a:pPr>
                      <a:r>
                        <a:rPr lang="tr-TR" sz="1100" b="0" i="0" u="none" strike="noStrike" dirty="0" smtClean="0">
                          <a:solidFill>
                            <a:srgbClr val="000000"/>
                          </a:solidFill>
                          <a:latin typeface="Arial"/>
                        </a:rPr>
                        <a:t>1- Okul yönetimi tarafından onaylı borcu yoktur formu</a:t>
                      </a:r>
                    </a:p>
                    <a:p>
                      <a:pPr marL="130175" algn="l">
                        <a:spcBef>
                          <a:spcPts val="0"/>
                        </a:spcBef>
                        <a:spcAft>
                          <a:spcPts val="0"/>
                        </a:spcAft>
                      </a:pPr>
                      <a:r>
                        <a:rPr lang="tr-TR" sz="1100" b="0" i="0" u="none" strike="noStrike" dirty="0" smtClean="0">
                          <a:solidFill>
                            <a:srgbClr val="000000"/>
                          </a:solidFill>
                          <a:latin typeface="Arial"/>
                        </a:rPr>
                        <a:t>2- Banka dekontlarının beyan edilmesi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ctr" latinLnBrk="0" hangingPunct="1">
                        <a:lnSpc>
                          <a:spcPct val="100000"/>
                        </a:lnSpc>
                        <a:spcBef>
                          <a:spcPts val="0"/>
                        </a:spcBef>
                        <a:spcAft>
                          <a:spcPts val="0"/>
                        </a:spcAft>
                        <a:buClrTx/>
                        <a:buSzTx/>
                        <a:buFontTx/>
                        <a:buNone/>
                        <a:tabLst/>
                        <a:defRPr/>
                      </a:pPr>
                      <a:r>
                        <a:rPr lang="en-US" sz="1100" dirty="0" smtClean="0">
                          <a:latin typeface="Arial"/>
                          <a:ea typeface="Arial"/>
                        </a:rPr>
                        <a:t>10</a:t>
                      </a:r>
                      <a:r>
                        <a:rPr lang="en-US" sz="1100" spc="50" dirty="0" smtClean="0">
                          <a:latin typeface="Arial"/>
                          <a:ea typeface="Arial"/>
                        </a:rPr>
                        <a:t> </a:t>
                      </a:r>
                      <a:r>
                        <a:rPr lang="en-US" sz="1100" dirty="0" smtClean="0">
                          <a:latin typeface="Arial"/>
                          <a:ea typeface="Arial"/>
                        </a:rPr>
                        <a:t>DAKİKA</a:t>
                      </a:r>
                      <a:endParaRPr lang="tr-TR" sz="1100" b="0"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DESTEK HİZMETLERİ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Arşivden Yararlanma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Aft>
                          <a:spcPts val="0"/>
                        </a:spcAft>
                      </a:pPr>
                      <a:r>
                        <a:rPr lang="tr-TR" sz="1100" dirty="0" smtClean="0">
                          <a:latin typeface="Arial" pitchFamily="34" charset="0"/>
                          <a:ea typeface="Times New Roman"/>
                          <a:cs typeface="Arial" pitchFamily="34" charset="0"/>
                        </a:rPr>
                        <a:t>1- Dilekçe</a:t>
                      </a:r>
                    </a:p>
                    <a:p>
                      <a:pPr marL="130175">
                        <a:spcAft>
                          <a:spcPts val="0"/>
                        </a:spcAft>
                      </a:pPr>
                      <a:r>
                        <a:rPr lang="tr-TR" sz="1100" dirty="0" smtClean="0">
                          <a:latin typeface="Arial" pitchFamily="34" charset="0"/>
                          <a:ea typeface="Times New Roman"/>
                          <a:cs typeface="Arial" pitchFamily="34" charset="0"/>
                        </a:rPr>
                        <a:t>2- Nüfus cüzdan örneği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DESTEK HİZMETLERİ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spcAft>
                          <a:spcPts val="0"/>
                        </a:spcAft>
                      </a:pPr>
                      <a:r>
                        <a:rPr lang="tr-TR" sz="1100" dirty="0" smtClean="0">
                          <a:latin typeface="Arial" pitchFamily="34" charset="0"/>
                          <a:ea typeface="Times New Roman"/>
                          <a:cs typeface="Arial" pitchFamily="34" charset="0"/>
                        </a:rPr>
                        <a:t>Eğitim Tesisi, Misafirhane ve</a:t>
                      </a:r>
                    </a:p>
                    <a:p>
                      <a:pPr marL="66675">
                        <a:spcAft>
                          <a:spcPts val="0"/>
                        </a:spcAft>
                      </a:pPr>
                      <a:r>
                        <a:rPr lang="tr-TR" sz="1100" dirty="0" smtClean="0">
                          <a:latin typeface="Arial" pitchFamily="34" charset="0"/>
                          <a:ea typeface="Times New Roman"/>
                          <a:cs typeface="Arial" pitchFamily="34" charset="0"/>
                        </a:rPr>
                        <a:t>Kamp Tahsisi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Başvuru formu</a:t>
                      </a:r>
                    </a:p>
                    <a:p>
                      <a:pPr marL="130175">
                        <a:spcBef>
                          <a:spcPts val="0"/>
                        </a:spcBef>
                        <a:spcAft>
                          <a:spcPts val="0"/>
                        </a:spcAft>
                      </a:pPr>
                      <a:r>
                        <a:rPr lang="tr-TR" sz="1100" dirty="0" smtClean="0">
                          <a:latin typeface="Arial" pitchFamily="34" charset="0"/>
                          <a:ea typeface="Times New Roman"/>
                          <a:cs typeface="Arial" pitchFamily="34" charset="0"/>
                        </a:rPr>
                        <a:t>2- Emekli tanıtım kartı</a:t>
                      </a:r>
                    </a:p>
                    <a:p>
                      <a:pPr marL="130175">
                        <a:spcBef>
                          <a:spcPts val="0"/>
                        </a:spcBef>
                        <a:spcAft>
                          <a:spcPts val="0"/>
                        </a:spcAft>
                      </a:pPr>
                      <a:r>
                        <a:rPr lang="tr-TR" sz="1100" dirty="0" smtClean="0">
                          <a:latin typeface="Arial" pitchFamily="34" charset="0"/>
                          <a:ea typeface="Times New Roman"/>
                          <a:cs typeface="Arial" pitchFamily="34" charset="0"/>
                        </a:rPr>
                        <a:t>3- Kamp ücretinin 1/3 nün yatırıldığına dair dekont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AY</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DESTEK HİZMETLERİ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spcAft>
                          <a:spcPts val="0"/>
                        </a:spcAft>
                      </a:pPr>
                      <a:r>
                        <a:rPr lang="tr-TR" sz="1100" dirty="0" smtClean="0">
                          <a:latin typeface="Arial" pitchFamily="34" charset="0"/>
                          <a:ea typeface="Times New Roman"/>
                          <a:cs typeface="Arial" pitchFamily="34" charset="0"/>
                        </a:rPr>
                        <a:t>Modül/Ders Kitapları</a:t>
                      </a:r>
                    </a:p>
                    <a:p>
                      <a:pPr marL="66675">
                        <a:spcAft>
                          <a:spcPts val="0"/>
                        </a:spcAft>
                      </a:pPr>
                      <a:r>
                        <a:rPr lang="tr-TR" sz="1100" dirty="0" smtClean="0">
                          <a:latin typeface="Arial" pitchFamily="34" charset="0"/>
                          <a:ea typeface="Times New Roman"/>
                          <a:cs typeface="Arial" pitchFamily="34" charset="0"/>
                        </a:rPr>
                        <a:t>(Ders Kitapları Bayilik Talebi)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Dilekçe</a:t>
                      </a:r>
                    </a:p>
                    <a:p>
                      <a:pPr marL="130175">
                        <a:spcBef>
                          <a:spcPts val="0"/>
                        </a:spcBef>
                        <a:spcAft>
                          <a:spcPts val="0"/>
                        </a:spcAft>
                      </a:pPr>
                      <a:r>
                        <a:rPr lang="tr-TR" sz="1100" dirty="0" smtClean="0">
                          <a:latin typeface="Arial" pitchFamily="34" charset="0"/>
                          <a:ea typeface="Times New Roman"/>
                          <a:cs typeface="Arial" pitchFamily="34" charset="0"/>
                        </a:rPr>
                        <a:t>2- Nüfus cüzdanı örneği</a:t>
                      </a:r>
                    </a:p>
                    <a:p>
                      <a:pPr marL="130175">
                        <a:spcBef>
                          <a:spcPts val="0"/>
                        </a:spcBef>
                        <a:spcAft>
                          <a:spcPts val="0"/>
                        </a:spcAft>
                      </a:pPr>
                      <a:r>
                        <a:rPr lang="tr-TR" sz="1100" dirty="0" smtClean="0">
                          <a:latin typeface="Arial" pitchFamily="34" charset="0"/>
                          <a:ea typeface="Times New Roman"/>
                          <a:cs typeface="Arial" pitchFamily="34" charset="0"/>
                        </a:rPr>
                        <a:t>3- Ticari uğraş belgesi</a:t>
                      </a:r>
                    </a:p>
                    <a:p>
                      <a:pPr marL="130175">
                        <a:spcBef>
                          <a:spcPts val="0"/>
                        </a:spcBef>
                        <a:spcAft>
                          <a:spcPts val="0"/>
                        </a:spcAft>
                      </a:pPr>
                      <a:r>
                        <a:rPr lang="tr-TR" sz="1100" dirty="0" smtClean="0">
                          <a:latin typeface="Arial" pitchFamily="34" charset="0"/>
                          <a:ea typeface="Times New Roman"/>
                          <a:cs typeface="Arial" pitchFamily="34" charset="0"/>
                        </a:rPr>
                        <a:t>4- Fotoğraf</a:t>
                      </a:r>
                    </a:p>
                    <a:p>
                      <a:pPr marL="130175">
                        <a:spcBef>
                          <a:spcPts val="0"/>
                        </a:spcBef>
                        <a:spcAft>
                          <a:spcPts val="0"/>
                        </a:spcAft>
                      </a:pPr>
                      <a:r>
                        <a:rPr lang="tr-TR" sz="1100" dirty="0" smtClean="0">
                          <a:latin typeface="Arial" pitchFamily="34" charset="0"/>
                          <a:ea typeface="Times New Roman"/>
                          <a:cs typeface="Arial" pitchFamily="34" charset="0"/>
                        </a:rPr>
                        <a:t>5- Noterden tasdikli yüklenme senedi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AY</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DESTEK HİZMETLERİ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Sosyal Yardımlar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Dilekçe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auto" latinLnBrk="0" hangingPunct="1">
                        <a:lnSpc>
                          <a:spcPts val="1000"/>
                        </a:lnSpc>
                        <a:spcBef>
                          <a:spcPts val="0"/>
                        </a:spcBef>
                        <a:spcAft>
                          <a:spcPts val="0"/>
                        </a:spcAft>
                        <a:buClrTx/>
                        <a:buSzTx/>
                        <a:buFontTx/>
                        <a:buNone/>
                        <a:tabLst/>
                        <a:defRPr/>
                      </a:pPr>
                      <a:r>
                        <a:rPr lang="en-US" sz="1100" dirty="0" smtClean="0">
                          <a:latin typeface="Arial"/>
                          <a:ea typeface="Arial"/>
                        </a:rPr>
                        <a:t>3</a:t>
                      </a:r>
                      <a:r>
                        <a:rPr lang="en-US" sz="1100" spc="30" dirty="0" smtClean="0">
                          <a:latin typeface="Arial"/>
                          <a:ea typeface="Arial"/>
                        </a:rPr>
                        <a:t> </a:t>
                      </a:r>
                      <a:r>
                        <a:rPr lang="en-US" sz="1100" dirty="0" smtClean="0">
                          <a:latin typeface="Arial"/>
                          <a:ea typeface="Arial"/>
                        </a:rPr>
                        <a:t>AY</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a:t>
                      </a:r>
                      <a:r>
                        <a:rPr lang="tr-TR" sz="1800" b="1" i="0" u="none" strike="noStrike" baseline="0" dirty="0" smtClean="0">
                          <a:solidFill>
                            <a:srgbClr val="000000"/>
                          </a:solidFill>
                          <a:latin typeface="Arial" pitchFamily="34" charset="0"/>
                          <a:cs typeface="Arial" pitchFamily="34" charset="0"/>
                        </a:rPr>
                        <a:t> EĞİTİM VE REHBERLİK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Evde Özel Eğitime Muhtaç Öğrencilerle İlgili İşlemler (Evde Özel Eğitim Hizmetleri)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5730">
                        <a:spcAft>
                          <a:spcPts val="0"/>
                        </a:spcAft>
                      </a:pPr>
                      <a:r>
                        <a:rPr lang="tr-TR" sz="1100" dirty="0" smtClean="0">
                          <a:latin typeface="Arial" pitchFamily="34" charset="0"/>
                          <a:ea typeface="Times New Roman"/>
                          <a:cs typeface="Arial" pitchFamily="34" charset="0"/>
                        </a:rPr>
                        <a:t>1- Dilekçe</a:t>
                      </a:r>
                    </a:p>
                    <a:p>
                      <a:pPr marL="125730">
                        <a:spcAft>
                          <a:spcPts val="0"/>
                        </a:spcAft>
                      </a:pPr>
                      <a:r>
                        <a:rPr lang="tr-TR" sz="1100" dirty="0" smtClean="0">
                          <a:latin typeface="Arial" pitchFamily="34" charset="0"/>
                          <a:ea typeface="Times New Roman"/>
                          <a:cs typeface="Arial" pitchFamily="34" charset="0"/>
                        </a:rPr>
                        <a:t>2- Süreğen hastalığının bulunduğunu belirten sağlık raporu</a:t>
                      </a:r>
                    </a:p>
                    <a:p>
                      <a:pPr marL="125730">
                        <a:spcAft>
                          <a:spcPts val="0"/>
                        </a:spcAft>
                      </a:pPr>
                      <a:r>
                        <a:rPr lang="tr-TR" sz="1100" dirty="0" smtClean="0">
                          <a:latin typeface="Arial" pitchFamily="34" charset="0"/>
                          <a:ea typeface="Times New Roman"/>
                          <a:cs typeface="Arial" pitchFamily="34" charset="0"/>
                        </a:rPr>
                        <a:t>3- Okuldan alınan inceleme yazısı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30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İNŞAAT</a:t>
                      </a:r>
                      <a:r>
                        <a:rPr lang="tr-TR" sz="1800" b="1" i="0" u="none" strike="noStrike" baseline="0" dirty="0" smtClean="0">
                          <a:solidFill>
                            <a:srgbClr val="000000"/>
                          </a:solidFill>
                          <a:latin typeface="Arial" pitchFamily="34" charset="0"/>
                          <a:cs typeface="Arial" pitchFamily="34" charset="0"/>
                        </a:rPr>
                        <a:t> VE EMLAK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Halk Katkılarına Ait İşlemler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Aft>
                          <a:spcPts val="0"/>
                        </a:spcAft>
                      </a:pPr>
                      <a:r>
                        <a:rPr lang="tr-TR" sz="1100" dirty="0" smtClean="0">
                          <a:latin typeface="Arial" pitchFamily="34" charset="0"/>
                          <a:ea typeface="Times New Roman"/>
                          <a:cs typeface="Arial" pitchFamily="34" charset="0"/>
                        </a:rPr>
                        <a:t>1- Dilekçe</a:t>
                      </a:r>
                    </a:p>
                    <a:p>
                      <a:pPr marL="130175">
                        <a:spcAft>
                          <a:spcPts val="0"/>
                        </a:spcAft>
                      </a:pPr>
                      <a:r>
                        <a:rPr lang="tr-TR" sz="1100" dirty="0" smtClean="0">
                          <a:latin typeface="Arial" pitchFamily="34" charset="0"/>
                          <a:ea typeface="Times New Roman"/>
                          <a:cs typeface="Arial" pitchFamily="34" charset="0"/>
                        </a:rPr>
                        <a:t>2- Arsa/arazi veya okula ilişkin bilgi ve belgeleri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 SAAT</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İNŞAAT</a:t>
                      </a:r>
                      <a:r>
                        <a:rPr lang="tr-TR" sz="1800" b="1" i="0" u="none" strike="noStrike" baseline="0" dirty="0" smtClean="0">
                          <a:solidFill>
                            <a:srgbClr val="000000"/>
                          </a:solidFill>
                          <a:latin typeface="Arial" pitchFamily="34" charset="0"/>
                          <a:cs typeface="Arial" pitchFamily="34" charset="0"/>
                        </a:rPr>
                        <a:t> VE EMLAK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spcAft>
                          <a:spcPts val="0"/>
                        </a:spcAft>
                      </a:pPr>
                      <a:r>
                        <a:rPr lang="tr-TR" sz="1100" dirty="0" smtClean="0">
                          <a:latin typeface="Arial" pitchFamily="34" charset="0"/>
                          <a:ea typeface="Times New Roman"/>
                          <a:cs typeface="Arial" pitchFamily="34" charset="0"/>
                        </a:rPr>
                        <a:t>Okul ve Kurum Yapımı İçin</a:t>
                      </a:r>
                    </a:p>
                    <a:p>
                      <a:pPr marL="66675">
                        <a:spcAft>
                          <a:spcPts val="0"/>
                        </a:spcAft>
                      </a:pPr>
                      <a:r>
                        <a:rPr lang="tr-TR" sz="1100" dirty="0" smtClean="0">
                          <a:latin typeface="Arial" pitchFamily="34" charset="0"/>
                          <a:ea typeface="Times New Roman"/>
                          <a:cs typeface="Arial" pitchFamily="34" charset="0"/>
                        </a:rPr>
                        <a:t>Arsa Temini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Dilekçe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 SAAT</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İNŞAAT</a:t>
                      </a:r>
                      <a:r>
                        <a:rPr lang="tr-TR" sz="1800" b="1" i="0" u="none" strike="noStrike" baseline="0" dirty="0" smtClean="0">
                          <a:solidFill>
                            <a:srgbClr val="000000"/>
                          </a:solidFill>
                          <a:latin typeface="Arial" pitchFamily="34" charset="0"/>
                          <a:cs typeface="Arial" pitchFamily="34" charset="0"/>
                        </a:rPr>
                        <a:t> VE EMLAK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Bilgisayarlı Eğitime Destek Projesi Kapsamında KDV İstisna Belgesinin Verilmesi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Nüfus cüzdanı aslı</a:t>
                      </a:r>
                    </a:p>
                    <a:p>
                      <a:pPr marL="130175">
                        <a:spcBef>
                          <a:spcPts val="0"/>
                        </a:spcBef>
                        <a:spcAft>
                          <a:spcPts val="0"/>
                        </a:spcAft>
                      </a:pPr>
                      <a:r>
                        <a:rPr lang="tr-TR" sz="1100" dirty="0" smtClean="0">
                          <a:latin typeface="Arial" pitchFamily="34" charset="0"/>
                          <a:ea typeface="Times New Roman"/>
                          <a:cs typeface="Arial" pitchFamily="34" charset="0"/>
                        </a:rPr>
                        <a:t>2- Vergi dairesi ve vergi numarasının beyanı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15 DAKİKA</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Okulunun Açılmasına İlişkin Başvuruların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050" dirty="0" smtClean="0">
                          <a:latin typeface="Arial" pitchFamily="34" charset="0"/>
                          <a:ea typeface="Times New Roman"/>
                          <a:cs typeface="Arial" pitchFamily="34" charset="0"/>
                        </a:rPr>
                        <a:t>1- Form dilekçe (Ek-1)</a:t>
                      </a:r>
                    </a:p>
                    <a:p>
                      <a:pPr marL="130175">
                        <a:spcBef>
                          <a:spcPts val="0"/>
                        </a:spcBef>
                        <a:spcAft>
                          <a:spcPts val="0"/>
                        </a:spcAft>
                      </a:pPr>
                      <a:r>
                        <a:rPr lang="tr-TR" sz="1050" dirty="0" smtClean="0">
                          <a:latin typeface="Arial" pitchFamily="34" charset="0"/>
                          <a:ea typeface="Times New Roman"/>
                          <a:cs typeface="Arial" pitchFamily="34" charset="0"/>
                        </a:rPr>
                        <a:t>2- Kurucu/Kurucu temsilcisine ait adli sicil beyanı</a:t>
                      </a:r>
                    </a:p>
                    <a:p>
                      <a:pPr marL="130175">
                        <a:spcBef>
                          <a:spcPts val="0"/>
                        </a:spcBef>
                        <a:spcAft>
                          <a:spcPts val="0"/>
                        </a:spcAft>
                      </a:pPr>
                      <a:r>
                        <a:rPr lang="tr-TR" sz="1050" dirty="0" smtClean="0">
                          <a:latin typeface="Arial" pitchFamily="34" charset="0"/>
                          <a:ea typeface="Times New Roman"/>
                          <a:cs typeface="Arial" pitchFamily="34" charset="0"/>
                        </a:rPr>
                        <a:t>3- Kurucu tüzel kişi ise Türkiye Ticaret Sicili Gazetesi'nde yayımlanan ana sözleşme, tüzük ya da vakıf senedi</a:t>
                      </a:r>
                    </a:p>
                    <a:p>
                      <a:pPr marL="130175">
                        <a:spcBef>
                          <a:spcPts val="0"/>
                        </a:spcBef>
                        <a:spcAft>
                          <a:spcPts val="0"/>
                        </a:spcAft>
                      </a:pPr>
                      <a:r>
                        <a:rPr lang="tr-TR" sz="1050" dirty="0" smtClean="0">
                          <a:latin typeface="Arial" pitchFamily="34" charset="0"/>
                          <a:ea typeface="Times New Roman"/>
                          <a:cs typeface="Arial" pitchFamily="34" charset="0"/>
                        </a:rPr>
                        <a:t>4- Kurucu temsilcisinin kurumu açma, kapatma, devir ve benzeri işlemleri yürütme yetkisine sahip olduğunun belirlendiği yönetim kurulu kararı</a:t>
                      </a:r>
                    </a:p>
                    <a:p>
                      <a:pPr marL="130175">
                        <a:spcBef>
                          <a:spcPts val="0"/>
                        </a:spcBef>
                        <a:spcAft>
                          <a:spcPts val="0"/>
                        </a:spcAft>
                      </a:pPr>
                      <a:r>
                        <a:rPr lang="tr-TR" sz="1050" dirty="0" smtClean="0">
                          <a:latin typeface="Arial" pitchFamily="34" charset="0"/>
                          <a:ea typeface="Times New Roman"/>
                          <a:cs typeface="Arial" pitchFamily="34" charset="0"/>
                        </a:rPr>
                        <a:t>5- Kullanılacak her kat ve bahçe için  ayrı ayrı 3 adet yerleşim planı  (35x50 cm veya A3 ebatlarında)</a:t>
                      </a:r>
                    </a:p>
                    <a:p>
                      <a:pPr marL="130175">
                        <a:spcBef>
                          <a:spcPts val="0"/>
                        </a:spcBef>
                        <a:spcAft>
                          <a:spcPts val="0"/>
                        </a:spcAft>
                      </a:pPr>
                      <a:r>
                        <a:rPr lang="tr-TR" sz="1050" dirty="0" smtClean="0">
                          <a:latin typeface="Arial" pitchFamily="34" charset="0"/>
                          <a:ea typeface="Times New Roman"/>
                          <a:cs typeface="Arial" pitchFamily="34" charset="0"/>
                        </a:rPr>
                        <a:t>6- Resmi benzeri okulların tabi olduğu yönetmeliği uygulamak isteyen okulların kurucusunun yazılı beyanı, resmi benzeri okulların tabi oldukları yönetmeliklerden  farklı uygulama yapmak isteyen okullar için Bakanlıkça onaylanmak üzere hazırlanan üç nüsha kurum yönetmeliği taslağı ve CD'si veya kurucunun daha önce açılış izni almış başka bir okulu için Bakanlıkça onaylanmış kurum yönetmeliğini uygulayacağına  ilişkin yazılı beyanı </a:t>
                      </a:r>
                    </a:p>
                    <a:p>
                      <a:pPr marL="130175">
                        <a:spcBef>
                          <a:spcPts val="0"/>
                        </a:spcBef>
                        <a:spcAft>
                          <a:spcPts val="0"/>
                        </a:spcAft>
                      </a:pPr>
                      <a:r>
                        <a:rPr lang="tr-TR" sz="1050" dirty="0" smtClean="0">
                          <a:latin typeface="Arial" pitchFamily="34" charset="0"/>
                          <a:ea typeface="Times New Roman"/>
                          <a:cs typeface="Arial" pitchFamily="34" charset="0"/>
                        </a:rPr>
                        <a:t>DEVAMI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7738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Okulunun Açılmasına İlişkin Başvuruların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4955" marR="320675" indent="-144780">
                        <a:lnSpc>
                          <a:spcPct val="108000"/>
                        </a:lnSpc>
                        <a:spcBef>
                          <a:spcPts val="0"/>
                        </a:spcBef>
                        <a:spcAft>
                          <a:spcPts val="0"/>
                        </a:spcAft>
                      </a:pPr>
                      <a:r>
                        <a:rPr lang="tr-TR" sz="1000" dirty="0" smtClean="0">
                          <a:latin typeface="Arial" pitchFamily="34" charset="0"/>
                          <a:ea typeface="Times New Roman"/>
                          <a:cs typeface="Arial" pitchFamily="34" charset="0"/>
                        </a:rPr>
                        <a:t>7- Kurum binası kurucuya ait ise tapu senedinin aslı ve örneği, kurum binası kiralık ise okullarda öğretim süresi kadar düzenlenmiş kira sözleşmesinin aslı</a:t>
                      </a:r>
                    </a:p>
                    <a:p>
                      <a:pPr marL="274955" marR="320675" indent="-144780">
                        <a:lnSpc>
                          <a:spcPct val="108000"/>
                        </a:lnSpc>
                        <a:spcBef>
                          <a:spcPts val="0"/>
                        </a:spcBef>
                        <a:spcAft>
                          <a:spcPts val="0"/>
                        </a:spcAft>
                      </a:pPr>
                      <a:r>
                        <a:rPr lang="tr-TR" sz="1000" dirty="0" smtClean="0">
                          <a:latin typeface="Arial" pitchFamily="34" charset="0"/>
                          <a:ea typeface="Times New Roman"/>
                          <a:cs typeface="Arial" pitchFamily="34" charset="0"/>
                        </a:rPr>
                        <a:t>8- Yönetici çalışma izin teklifi</a:t>
                      </a:r>
                    </a:p>
                    <a:p>
                      <a:pPr marL="274955" marR="320675" indent="-144780">
                        <a:lnSpc>
                          <a:spcPct val="108000"/>
                        </a:lnSpc>
                        <a:spcBef>
                          <a:spcPts val="0"/>
                        </a:spcBef>
                        <a:spcAft>
                          <a:spcPts val="0"/>
                        </a:spcAft>
                      </a:pPr>
                      <a:r>
                        <a:rPr lang="tr-TR" sz="1000" dirty="0" smtClean="0">
                          <a:latin typeface="Arial" pitchFamily="34" charset="0"/>
                          <a:ea typeface="Times New Roman"/>
                          <a:cs typeface="Arial" pitchFamily="34" charset="0"/>
                        </a:rPr>
                        <a:t>9- Öğretime başlamadan önce gerekli tüm personelin atamasının yapılacağına dair kurucu/kurucu temsilcisinin yazılı beyanı</a:t>
                      </a:r>
                    </a:p>
                    <a:p>
                      <a:pPr marL="274955" marR="320675" indent="-144780">
                        <a:lnSpc>
                          <a:spcPct val="108000"/>
                        </a:lnSpc>
                        <a:spcBef>
                          <a:spcPts val="0"/>
                        </a:spcBef>
                        <a:spcAft>
                          <a:spcPts val="0"/>
                        </a:spcAft>
                      </a:pPr>
                      <a:r>
                        <a:rPr lang="tr-TR" sz="1000" dirty="0" smtClean="0">
                          <a:latin typeface="Arial" pitchFamily="34" charset="0"/>
                          <a:ea typeface="Times New Roman"/>
                          <a:cs typeface="Arial" pitchFamily="34" charset="0"/>
                        </a:rPr>
                        <a:t>10-Sağlık meslek lisesi açacakların, okulun açılacağı ildeki hastanede öğrencilerinin eğitim göreceği alana uygun stajlarını yapacaklarına ilişkin hastane yönetimi ile yapılan protokol</a:t>
                      </a:r>
                    </a:p>
                    <a:p>
                      <a:pPr marL="274955" marR="320675" indent="-144780">
                        <a:lnSpc>
                          <a:spcPct val="108000"/>
                        </a:lnSpc>
                        <a:spcBef>
                          <a:spcPts val="0"/>
                        </a:spcBef>
                        <a:spcAft>
                          <a:spcPts val="0"/>
                        </a:spcAft>
                      </a:pPr>
                      <a:r>
                        <a:rPr lang="tr-TR" sz="1000" dirty="0" smtClean="0">
                          <a:latin typeface="Arial" pitchFamily="34" charset="0"/>
                          <a:ea typeface="Times New Roman"/>
                          <a:cs typeface="Arial" pitchFamily="34" charset="0"/>
                        </a:rPr>
                        <a:t>11-Kurum açılacak binanın sağlam ve dayanıklı olduğuna ilişkin; çevre ve şehircilik il müdürlükleri, yapının proje müellifleri ya da yetkili serbest proje büroları veya üniversitelerin ilgili bölümlerince düzenlenen teknik</a:t>
                      </a:r>
                    </a:p>
                    <a:p>
                      <a:pPr marL="274955" marR="320675" indent="-144780">
                        <a:lnSpc>
                          <a:spcPct val="108000"/>
                        </a:lnSpc>
                        <a:spcBef>
                          <a:spcPts val="0"/>
                        </a:spcBef>
                        <a:spcAft>
                          <a:spcPts val="0"/>
                        </a:spcAft>
                      </a:pPr>
                      <a:r>
                        <a:rPr lang="tr-TR" sz="1000" dirty="0" smtClean="0">
                          <a:latin typeface="Arial" pitchFamily="34" charset="0"/>
                          <a:ea typeface="Times New Roman"/>
                          <a:cs typeface="Arial" pitchFamily="34" charset="0"/>
                        </a:rPr>
                        <a:t>12-İl Sağlık Müdürlüğünce düzenlenecek olan, binanın ve çevresinin sağlık yönünden uygun olduğuna ilişkin rapor</a:t>
                      </a:r>
                    </a:p>
                    <a:p>
                      <a:pPr marL="274955" marR="320675" indent="-144780">
                        <a:lnSpc>
                          <a:spcPct val="108000"/>
                        </a:lnSpc>
                        <a:spcBef>
                          <a:spcPts val="0"/>
                        </a:spcBef>
                        <a:spcAft>
                          <a:spcPts val="0"/>
                        </a:spcAft>
                      </a:pPr>
                      <a:r>
                        <a:rPr lang="tr-TR" sz="1000" dirty="0" smtClean="0">
                          <a:latin typeface="Arial" pitchFamily="34" charset="0"/>
                          <a:ea typeface="Times New Roman"/>
                          <a:cs typeface="Arial" pitchFamily="34" charset="0"/>
                        </a:rPr>
                        <a:t>13-İtfaiye Müdürlüğünce düzenlenecek olan binada yangına karşı ilgili mevzuata göre gerekli önlemlerin alındığına ilişkin rapor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11"/>
        </p:xfrm>
        <a:graphic>
          <a:graphicData uri="http://schemas.openxmlformats.org/drawingml/2006/table">
            <a:tbl>
              <a:tblPr/>
              <a:tblGrid>
                <a:gridCol w="364394"/>
                <a:gridCol w="2186358"/>
                <a:gridCol w="5235828"/>
                <a:gridCol w="1213420"/>
              </a:tblGrid>
              <a:tr h="1069011">
                <a:tc gridSpan="4">
                  <a:txBody>
                    <a:bodyPr/>
                    <a:lstStyle/>
                    <a:p>
                      <a:pPr algn="ctr" fontAlgn="ctr"/>
                      <a:r>
                        <a:rPr lang="tr-TR" sz="1800" b="1" i="0" u="none" strike="noStrike" dirty="0">
                          <a:solidFill>
                            <a:srgbClr val="000000"/>
                          </a:solidFill>
                          <a:latin typeface="Arial"/>
                        </a:rPr>
                        <a:t>BİLECİK  VALİLİĞİ</a:t>
                      </a:r>
                    </a:p>
                    <a:p>
                      <a:pPr algn="ctr" fontAlgn="ctr"/>
                      <a:r>
                        <a:rPr lang="tr-TR" sz="1800" b="1" i="0" u="none" strike="noStrike" dirty="0">
                          <a:solidFill>
                            <a:srgbClr val="000000"/>
                          </a:solidFill>
                          <a:latin typeface="Arial"/>
                        </a:rPr>
                        <a:t> İL MİLLÎ EĞİTİM MÜDÜRLÜĞÜ </a:t>
                      </a:r>
                      <a:endParaRPr lang="tr-TR" sz="1800" b="1" i="0" u="none" strike="noStrike" dirty="0" smtClean="0">
                        <a:solidFill>
                          <a:srgbClr val="000000"/>
                        </a:solidFill>
                        <a:latin typeface="Arial"/>
                      </a:endParaRPr>
                    </a:p>
                    <a:p>
                      <a:pPr algn="ctr" fontAlgn="ctr"/>
                      <a:r>
                        <a:rPr lang="tr-TR" sz="1800" b="1" i="0" u="none" strike="noStrike" dirty="0" smtClean="0">
                          <a:solidFill>
                            <a:srgbClr val="000000"/>
                          </a:solidFill>
                          <a:latin typeface="Arial"/>
                        </a:rPr>
                        <a:t>STRATEJİ </a:t>
                      </a:r>
                      <a:r>
                        <a:rPr lang="tr-TR" sz="1800" b="1" i="0" u="none" strike="noStrike" dirty="0">
                          <a:solidFill>
                            <a:srgbClr val="000000"/>
                          </a:solidFill>
                          <a:latin typeface="Arial"/>
                        </a:rPr>
                        <a:t>GELİŞTİRME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a:rPr>
                        <a:t>HİZMET </a:t>
                      </a:r>
                      <a:r>
                        <a:rPr lang="tr-TR" sz="1800" b="1" i="0" u="none" strike="noStrike" dirty="0">
                          <a:solidFill>
                            <a:srgbClr val="000000"/>
                          </a:solidFill>
                          <a:latin typeface="Arial"/>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a:rPr>
                        <a:t>S.N.</a:t>
                      </a:r>
                      <a:endParaRPr lang="tr-TR" sz="1200" b="1"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HİZMETİN TAMAMLANMA </a:t>
                      </a:r>
                      <a:r>
                        <a:rPr lang="tr-TR" sz="1200" b="1" i="0" u="none" strike="noStrike" dirty="0" smtClean="0">
                          <a:solidFill>
                            <a:srgbClr val="000000"/>
                          </a:solidFill>
                          <a:latin typeface="Arial"/>
                        </a:rPr>
                        <a:t>SÜRESİ</a:t>
                      </a:r>
                      <a:endParaRPr lang="tr-TR" sz="1200" b="1"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a:rPr>
                        <a:t>4</a:t>
                      </a:r>
                      <a:endParaRPr lang="tr-TR" sz="1100" b="0"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a:spcAft>
                          <a:spcPts val="0"/>
                        </a:spcAft>
                      </a:pPr>
                      <a:r>
                        <a:rPr lang="tr-TR" sz="1100" b="0" i="0" u="none" strike="noStrike" dirty="0" smtClean="0">
                          <a:solidFill>
                            <a:srgbClr val="000000"/>
                          </a:solidFill>
                          <a:latin typeface="Arial"/>
                        </a:rPr>
                        <a:t>İlama Bağlı Borçların</a:t>
                      </a:r>
                    </a:p>
                    <a:p>
                      <a:pPr marL="66040">
                        <a:spcAft>
                          <a:spcPts val="0"/>
                        </a:spcAft>
                      </a:pPr>
                      <a:r>
                        <a:rPr lang="tr-TR" sz="1100" b="0" i="0" u="none" strike="noStrike" dirty="0" smtClean="0">
                          <a:solidFill>
                            <a:srgbClr val="000000"/>
                          </a:solidFill>
                          <a:latin typeface="Arial"/>
                        </a:rPr>
                        <a:t>Ödenmesi</a:t>
                      </a:r>
                    </a:p>
                    <a:p>
                      <a:pPr marL="66040">
                        <a:spcAft>
                          <a:spcPts val="0"/>
                        </a:spcAft>
                      </a:pPr>
                      <a:endParaRPr lang="tr-TR" sz="1100" b="0"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lgn="l" defTabSz="914330" rtl="0" eaLnBrk="1" latinLnBrk="0" hangingPunct="1">
                        <a:spcBef>
                          <a:spcPts val="0"/>
                        </a:spcBef>
                        <a:spcAft>
                          <a:spcPts val="0"/>
                        </a:spcAft>
                      </a:pPr>
                      <a:r>
                        <a:rPr lang="tr-TR" sz="1100" kern="1200" dirty="0" smtClean="0">
                          <a:solidFill>
                            <a:schemeClr val="tx1"/>
                          </a:solidFill>
                          <a:latin typeface="Arial" pitchFamily="34" charset="0"/>
                          <a:ea typeface="Arial"/>
                          <a:cs typeface="Arial" pitchFamily="34" charset="0"/>
                        </a:rPr>
                        <a:t>1- Dilekçe</a:t>
                      </a:r>
                    </a:p>
                    <a:p>
                      <a:pPr marL="130175" algn="l" defTabSz="914330" rtl="0" eaLnBrk="1" latinLnBrk="0" hangingPunct="1">
                        <a:spcBef>
                          <a:spcPts val="0"/>
                        </a:spcBef>
                        <a:spcAft>
                          <a:spcPts val="0"/>
                        </a:spcAft>
                      </a:pPr>
                      <a:r>
                        <a:rPr lang="tr-TR" sz="1100" kern="1200" dirty="0" smtClean="0">
                          <a:solidFill>
                            <a:schemeClr val="tx1"/>
                          </a:solidFill>
                          <a:latin typeface="Arial" pitchFamily="34" charset="0"/>
                          <a:ea typeface="Arial"/>
                          <a:cs typeface="Arial" pitchFamily="34" charset="0"/>
                        </a:rPr>
                        <a:t>2- Mahkeme kararı</a:t>
                      </a:r>
                    </a:p>
                    <a:p>
                      <a:pPr marL="130175" algn="l" defTabSz="914330" rtl="0" eaLnBrk="1" latinLnBrk="0" hangingPunct="1">
                        <a:spcBef>
                          <a:spcPts val="0"/>
                        </a:spcBef>
                        <a:spcAft>
                          <a:spcPts val="0"/>
                        </a:spcAft>
                      </a:pPr>
                      <a:r>
                        <a:rPr lang="tr-TR" sz="1100" kern="1200" dirty="0" smtClean="0">
                          <a:solidFill>
                            <a:schemeClr val="tx1"/>
                          </a:solidFill>
                          <a:latin typeface="Arial" pitchFamily="34" charset="0"/>
                          <a:ea typeface="Arial"/>
                          <a:cs typeface="Arial" pitchFamily="34" charset="0"/>
                        </a:rPr>
                        <a:t>3- Fatura/Serbest meslek makbuzu</a:t>
                      </a:r>
                    </a:p>
                    <a:p>
                      <a:pPr marL="130175" algn="l" defTabSz="914330" rtl="0" eaLnBrk="1" latinLnBrk="0" hangingPunct="1">
                        <a:spcBef>
                          <a:spcPts val="0"/>
                        </a:spcBef>
                        <a:spcAft>
                          <a:spcPts val="0"/>
                        </a:spcAft>
                      </a:pPr>
                      <a:r>
                        <a:rPr lang="tr-TR" sz="1100" kern="1200" dirty="0" smtClean="0">
                          <a:solidFill>
                            <a:schemeClr val="tx1"/>
                          </a:solidFill>
                          <a:latin typeface="Arial" pitchFamily="34" charset="0"/>
                          <a:ea typeface="Arial"/>
                          <a:cs typeface="Arial" pitchFamily="34" charset="0"/>
                        </a:rPr>
                        <a:t>4- İkinci şahıslarda vekaletname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ctr" latinLnBrk="0" hangingPunct="1">
                        <a:lnSpc>
                          <a:spcPct val="100000"/>
                        </a:lnSpc>
                        <a:spcBef>
                          <a:spcPts val="0"/>
                        </a:spcBef>
                        <a:spcAft>
                          <a:spcPts val="0"/>
                        </a:spcAft>
                        <a:buClrTx/>
                        <a:buSzTx/>
                        <a:buFontTx/>
                        <a:buNone/>
                        <a:tabLst/>
                        <a:defRPr/>
                      </a:pPr>
                      <a:r>
                        <a:rPr lang="en-US" sz="1100" dirty="0" smtClean="0">
                          <a:latin typeface="Arial"/>
                          <a:ea typeface="Arial"/>
                        </a:rPr>
                        <a:t>2</a:t>
                      </a:r>
                      <a:r>
                        <a:rPr lang="en-US" sz="1100" spc="30" dirty="0" smtClean="0">
                          <a:latin typeface="Arial"/>
                          <a:ea typeface="Arial"/>
                        </a:rPr>
                        <a:t> </a:t>
                      </a:r>
                      <a:r>
                        <a:rPr lang="en-US" sz="1100" dirty="0" smtClean="0">
                          <a:latin typeface="Arial"/>
                          <a:ea typeface="Arial"/>
                        </a:rPr>
                        <a:t>İŞ</a:t>
                      </a:r>
                      <a:r>
                        <a:rPr lang="en-US" sz="1100" spc="45" dirty="0" smtClean="0">
                          <a:latin typeface="Arial"/>
                          <a:ea typeface="Arial"/>
                        </a:rPr>
                        <a:t> </a:t>
                      </a:r>
                      <a:r>
                        <a:rPr lang="en-US" sz="1100" dirty="0" smtClean="0">
                          <a:latin typeface="Arial"/>
                          <a:ea typeface="Arial"/>
                        </a:rPr>
                        <a:t>GÜNÜ</a:t>
                      </a:r>
                      <a:endParaRPr lang="tr-TR" sz="1100" b="0"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Okulunun Devredilmesine İlişkin Başvuruların Alınması</a:t>
                      </a:r>
                    </a:p>
                    <a:p>
                      <a:pPr marL="66040" marR="91440" indent="0" algn="l" defTabSz="914330" rtl="0" eaLnBrk="1" fontAlgn="auto" latinLnBrk="0" hangingPunct="1">
                        <a:lnSpc>
                          <a:spcPct val="110000"/>
                        </a:lnSpc>
                        <a:spcBef>
                          <a:spcPts val="0"/>
                        </a:spcBef>
                        <a:spcAft>
                          <a:spcPts val="0"/>
                        </a:spcAft>
                        <a:buClrTx/>
                        <a:buSzTx/>
                        <a:buFontTx/>
                        <a:buNone/>
                        <a:tabLst/>
                        <a:defRPr/>
                      </a:pP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Kurumu devir alan kurucu/kurucu temsilcisine ait dilekçe</a:t>
                      </a:r>
                    </a:p>
                    <a:p>
                      <a:pPr marL="130175">
                        <a:spcBef>
                          <a:spcPts val="0"/>
                        </a:spcBef>
                        <a:spcAft>
                          <a:spcPts val="0"/>
                        </a:spcAft>
                      </a:pPr>
                      <a:r>
                        <a:rPr lang="tr-TR" sz="1100" dirty="0" smtClean="0">
                          <a:latin typeface="Arial" pitchFamily="34" charset="0"/>
                          <a:ea typeface="Times New Roman"/>
                          <a:cs typeface="Arial" pitchFamily="34" charset="0"/>
                        </a:rPr>
                        <a:t>2- Kurumun borç ve alacaklarının vadesi gelmemiş olanlar da dahil olmak üzere, kurumu devralan veya devredilen gerçek kişi veya tüzel kişilik tarafından üstlenildiğini gösterir noterlikçe düzenlenen devir senedi</a:t>
                      </a:r>
                    </a:p>
                    <a:p>
                      <a:pPr marL="130175">
                        <a:spcBef>
                          <a:spcPts val="0"/>
                        </a:spcBef>
                        <a:spcAft>
                          <a:spcPts val="0"/>
                        </a:spcAft>
                      </a:pPr>
                      <a:r>
                        <a:rPr lang="tr-TR" sz="1100" dirty="0" smtClean="0">
                          <a:latin typeface="Arial" pitchFamily="34" charset="0"/>
                          <a:ea typeface="Times New Roman"/>
                          <a:cs typeface="Arial" pitchFamily="34" charset="0"/>
                        </a:rPr>
                        <a:t>3- Yeni kurucu/kurucu temsilcisine ait adli sicil kaydının bulunmadığına dair yazılı  beyan</a:t>
                      </a:r>
                    </a:p>
                    <a:p>
                      <a:pPr marL="130175">
                        <a:spcBef>
                          <a:spcPts val="0"/>
                        </a:spcBef>
                        <a:spcAft>
                          <a:spcPts val="0"/>
                        </a:spcAft>
                      </a:pPr>
                      <a:r>
                        <a:rPr lang="tr-TR" sz="1100" dirty="0" smtClean="0">
                          <a:latin typeface="Arial" pitchFamily="34" charset="0"/>
                          <a:ea typeface="Times New Roman"/>
                          <a:cs typeface="Arial" pitchFamily="34" charset="0"/>
                        </a:rPr>
                        <a:t>4- Kurum binası kurucuya ait ise tapu senedinin aslı ve örneği, kurum binası kiralık ise okullarda öğretim süresi kadar düzenlenmiş kira sözleşmesinin aslı</a:t>
                      </a:r>
                    </a:p>
                    <a:p>
                      <a:pPr marL="130175">
                        <a:spcBef>
                          <a:spcPts val="0"/>
                        </a:spcBef>
                        <a:spcAft>
                          <a:spcPts val="0"/>
                        </a:spcAft>
                      </a:pPr>
                      <a:r>
                        <a:rPr lang="tr-TR" sz="1100" dirty="0" smtClean="0">
                          <a:latin typeface="Arial" pitchFamily="34" charset="0"/>
                          <a:ea typeface="Times New Roman"/>
                          <a:cs typeface="Arial" pitchFamily="34" charset="0"/>
                        </a:rPr>
                        <a:t>-DEVAMI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Okulunun Devredilmesine İlişkin Başvuruların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5- Tüzel kişi ise Türkiye Ticaret Sicili Gazetesi'nde yayımlanan ana sözleşmesi,</a:t>
                      </a:r>
                    </a:p>
                    <a:p>
                      <a:pPr marL="130175">
                        <a:spcBef>
                          <a:spcPts val="0"/>
                        </a:spcBef>
                        <a:spcAft>
                          <a:spcPts val="0"/>
                        </a:spcAft>
                      </a:pPr>
                      <a:r>
                        <a:rPr lang="tr-TR" sz="1100" dirty="0" smtClean="0">
                          <a:latin typeface="Arial" pitchFamily="34" charset="0"/>
                          <a:ea typeface="Times New Roman"/>
                          <a:cs typeface="Arial" pitchFamily="34" charset="0"/>
                        </a:rPr>
                        <a:t>   tüzük ya da vakıf senedi</a:t>
                      </a:r>
                    </a:p>
                    <a:p>
                      <a:pPr marL="130175">
                        <a:spcBef>
                          <a:spcPts val="0"/>
                        </a:spcBef>
                        <a:spcAft>
                          <a:spcPts val="0"/>
                        </a:spcAft>
                      </a:pPr>
                      <a:r>
                        <a:rPr lang="tr-TR" sz="1100" dirty="0" smtClean="0">
                          <a:latin typeface="Arial" pitchFamily="34" charset="0"/>
                          <a:ea typeface="Times New Roman"/>
                          <a:cs typeface="Arial" pitchFamily="34" charset="0"/>
                        </a:rPr>
                        <a:t>6- Kurucu temsilcisinin kurumu açma, kapatma, devir ve benzeri işlemleri yürütme yetkisine sahip olduğunun belirlendiği yönetim kurulu kararı</a:t>
                      </a:r>
                    </a:p>
                    <a:p>
                      <a:pPr marL="130175">
                        <a:spcBef>
                          <a:spcPts val="0"/>
                        </a:spcBef>
                        <a:spcAft>
                          <a:spcPts val="0"/>
                        </a:spcAft>
                      </a:pPr>
                      <a:r>
                        <a:rPr lang="tr-TR" sz="1100" dirty="0" smtClean="0">
                          <a:latin typeface="Arial" pitchFamily="34" charset="0"/>
                          <a:ea typeface="Times New Roman"/>
                          <a:cs typeface="Arial" pitchFamily="34" charset="0"/>
                        </a:rPr>
                        <a:t>7- Eğitim personeli ile diğer personelin görevlendirme teklifleri ve yenilenen iş sözleşmeleri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spcBef>
                          <a:spcPts val="55"/>
                        </a:spcBef>
                        <a:spcAft>
                          <a:spcPts val="0"/>
                        </a:spcAft>
                      </a:pPr>
                      <a:r>
                        <a:rPr lang="tr-TR" sz="1100" dirty="0" smtClean="0">
                          <a:latin typeface="Arial" pitchFamily="34" charset="0"/>
                          <a:ea typeface="Times New Roman"/>
                          <a:cs typeface="Arial" pitchFamily="34" charset="0"/>
                        </a:rPr>
                        <a:t>Özel Okul ve Özel Eğitim Okulunun İsim Değişikliği</a:t>
                      </a:r>
                    </a:p>
                    <a:p>
                      <a:pPr marL="66675">
                        <a:spcBef>
                          <a:spcPts val="55"/>
                        </a:spcBef>
                        <a:spcAft>
                          <a:spcPts val="0"/>
                        </a:spcAft>
                      </a:pPr>
                      <a:r>
                        <a:rPr lang="tr-TR" sz="1100" dirty="0" smtClean="0">
                          <a:latin typeface="Arial" pitchFamily="34" charset="0"/>
                          <a:ea typeface="Times New Roman"/>
                          <a:cs typeface="Arial" pitchFamily="34" charset="0"/>
                        </a:rPr>
                        <a:t>İsteklerinin Alınması</a:t>
                      </a:r>
                    </a:p>
                    <a:p>
                      <a:pPr marL="66675">
                        <a:spcBef>
                          <a:spcPts val="55"/>
                        </a:spcBef>
                        <a:spcAft>
                          <a:spcPts val="0"/>
                        </a:spcAft>
                      </a:pP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 Kurucu/kurucu temsilcisinin dilekçesi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2- Yönetim kurulu kararı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3- Marka isim kullanılacaksa marka tescil belgesi ile isim hakkı sözleşmesi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Okulunun Kurucu/Kurucu Temsilcisi  İsteğiyle Kapatılması Teklifinin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Kurucu/kurucu temsilcisinin dilekçesi</a:t>
                      </a:r>
                    </a:p>
                    <a:p>
                      <a:pPr marL="130175">
                        <a:spcBef>
                          <a:spcPts val="0"/>
                        </a:spcBef>
                        <a:spcAft>
                          <a:spcPts val="0"/>
                        </a:spcAft>
                      </a:pPr>
                      <a:r>
                        <a:rPr lang="tr-TR" sz="1100" dirty="0" smtClean="0">
                          <a:latin typeface="Arial" pitchFamily="34" charset="0"/>
                          <a:ea typeface="Times New Roman"/>
                          <a:cs typeface="Arial" pitchFamily="34" charset="0"/>
                        </a:rPr>
                        <a:t>2- Eğitim personeli ve diğer personel ile öğrencilere en az üç ay öncesinden yazılan duyuru yazısı</a:t>
                      </a:r>
                    </a:p>
                    <a:p>
                      <a:pPr marL="130175">
                        <a:spcBef>
                          <a:spcPts val="0"/>
                        </a:spcBef>
                        <a:spcAft>
                          <a:spcPts val="0"/>
                        </a:spcAft>
                      </a:pPr>
                      <a:r>
                        <a:rPr lang="tr-TR" sz="1100" dirty="0" smtClean="0">
                          <a:latin typeface="Arial" pitchFamily="34" charset="0"/>
                          <a:ea typeface="Times New Roman"/>
                          <a:cs typeface="Arial" pitchFamily="34" charset="0"/>
                        </a:rPr>
                        <a:t>3- Yönetici ve eğitim personelinin istifa dilekçeleri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15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Okulunun Kurum Nakli İsteğinin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050" dirty="0" smtClean="0">
                          <a:latin typeface="Arial" pitchFamily="34" charset="0"/>
                          <a:ea typeface="Times New Roman"/>
                          <a:cs typeface="Arial" pitchFamily="34" charset="0"/>
                        </a:rPr>
                        <a:t>1- Kurucu /kurucu temsilcisinin konuya ilişkin ayrıntılı dilekçesi</a:t>
                      </a:r>
                    </a:p>
                    <a:p>
                      <a:pPr marL="130175">
                        <a:spcBef>
                          <a:spcPts val="0"/>
                        </a:spcBef>
                        <a:spcAft>
                          <a:spcPts val="0"/>
                        </a:spcAft>
                      </a:pPr>
                      <a:r>
                        <a:rPr lang="tr-TR" sz="1050" dirty="0" smtClean="0">
                          <a:latin typeface="Arial" pitchFamily="34" charset="0"/>
                          <a:ea typeface="Times New Roman"/>
                          <a:cs typeface="Arial" pitchFamily="34" charset="0"/>
                        </a:rPr>
                        <a:t>2- Okullar için en az öğretim yılı süresi kadar yapılan kira sözleşmesi veya tapu örneği (aslı ya da tasdikli örneği)</a:t>
                      </a:r>
                    </a:p>
                    <a:p>
                      <a:pPr marL="130175">
                        <a:spcBef>
                          <a:spcPts val="0"/>
                        </a:spcBef>
                        <a:spcAft>
                          <a:spcPts val="0"/>
                        </a:spcAft>
                      </a:pPr>
                      <a:r>
                        <a:rPr lang="tr-TR" sz="1050" dirty="0" smtClean="0">
                          <a:latin typeface="Arial" pitchFamily="34" charset="0"/>
                          <a:ea typeface="Times New Roman"/>
                          <a:cs typeface="Arial" pitchFamily="34" charset="0"/>
                        </a:rPr>
                        <a:t>3- Kullanılacak her kat ve bahçe için ayrı ayrı 3 adet yerleşim planı (35x50cm veya A3 ebadında)</a:t>
                      </a:r>
                    </a:p>
                    <a:p>
                      <a:pPr marL="130175">
                        <a:spcBef>
                          <a:spcPts val="0"/>
                        </a:spcBef>
                        <a:spcAft>
                          <a:spcPts val="0"/>
                        </a:spcAft>
                      </a:pPr>
                      <a:r>
                        <a:rPr lang="tr-TR" sz="1050" dirty="0" smtClean="0">
                          <a:latin typeface="Arial" pitchFamily="34" charset="0"/>
                          <a:ea typeface="Times New Roman"/>
                          <a:cs typeface="Arial" pitchFamily="34" charset="0"/>
                        </a:rPr>
                        <a:t>4- Mevcut binada bulunan araç ve gereci yeni binaya taşıyacağına ve eksik araç ve gereci tamamlayacağına ilişkin kurucu/kurucu temsilcisine ait yazılı beyan</a:t>
                      </a:r>
                    </a:p>
                    <a:p>
                      <a:pPr marL="130175">
                        <a:spcBef>
                          <a:spcPts val="0"/>
                        </a:spcBef>
                        <a:spcAft>
                          <a:spcPts val="0"/>
                        </a:spcAft>
                      </a:pPr>
                      <a:r>
                        <a:rPr lang="tr-TR" sz="1050" dirty="0" smtClean="0">
                          <a:latin typeface="Arial" pitchFamily="34" charset="0"/>
                          <a:ea typeface="Times New Roman"/>
                          <a:cs typeface="Arial" pitchFamily="34" charset="0"/>
                        </a:rPr>
                        <a:t>5- Kurum açılacak binanın sağlam ve dayanıklı olduğuna ilişkin; çevre ve şehircilik il müdürlükleri, yapının proje müellifleri ya da yetkili serbest proje büroları veya üniversitelerin ilgili bölümlerince düzenlenen teknik</a:t>
                      </a:r>
                    </a:p>
                    <a:p>
                      <a:pPr marL="130175">
                        <a:spcBef>
                          <a:spcPts val="0"/>
                        </a:spcBef>
                        <a:spcAft>
                          <a:spcPts val="0"/>
                        </a:spcAft>
                      </a:pPr>
                      <a:r>
                        <a:rPr lang="tr-TR" sz="1050" dirty="0" smtClean="0">
                          <a:latin typeface="Arial" pitchFamily="34" charset="0"/>
                          <a:ea typeface="Times New Roman"/>
                          <a:cs typeface="Arial" pitchFamily="34" charset="0"/>
                        </a:rPr>
                        <a:t>6- İl Sağlık Müdürlüğünce düzenlenecek olan, binanın ve çevresinin sağlık yönünden uygun olduğuna ilişkin rapor</a:t>
                      </a:r>
                    </a:p>
                    <a:p>
                      <a:pPr marL="130175">
                        <a:spcBef>
                          <a:spcPts val="0"/>
                        </a:spcBef>
                        <a:spcAft>
                          <a:spcPts val="0"/>
                        </a:spcAft>
                      </a:pPr>
                      <a:r>
                        <a:rPr lang="tr-TR" sz="1050" dirty="0" smtClean="0">
                          <a:latin typeface="Arial" pitchFamily="34" charset="0"/>
                          <a:ea typeface="Times New Roman"/>
                          <a:cs typeface="Arial" pitchFamily="34" charset="0"/>
                        </a:rPr>
                        <a:t>7- İtfaiye Müdürlüğünce düzenlenecek olan binada yangına karşı ilgili mevzuata göre gerekli önlemlerin alındığına ilişkin rapor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smtClean="0">
                          <a:solidFill>
                            <a:srgbClr val="000000"/>
                          </a:solidFill>
                          <a:latin typeface="Arial" pitchFamily="34" charset="0"/>
                          <a:cs typeface="Arial" pitchFamily="34" charset="0"/>
                        </a:rPr>
                        <a:t>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Okulunun Yerleşim Planı ve Kontenjan Değişikliği İsteğinin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Yapılacak değişiklikleri gösterir ayrıntılı kurucu/kurucu temsilcisi dilekçesi</a:t>
                      </a:r>
                    </a:p>
                    <a:p>
                      <a:pPr marL="130175">
                        <a:spcBef>
                          <a:spcPts val="0"/>
                        </a:spcBef>
                        <a:spcAft>
                          <a:spcPts val="0"/>
                        </a:spcAft>
                      </a:pPr>
                      <a:r>
                        <a:rPr lang="tr-TR" sz="1100" dirty="0" smtClean="0">
                          <a:latin typeface="Arial" pitchFamily="34" charset="0"/>
                          <a:ea typeface="Times New Roman"/>
                          <a:cs typeface="Arial" pitchFamily="34" charset="0"/>
                        </a:rPr>
                        <a:t>2- Kurumun son yerleşimini gösteren 3 adet yerleşim planı (35x50 cm veya A3 ebadında)</a:t>
                      </a:r>
                    </a:p>
                    <a:p>
                      <a:pPr marL="130175">
                        <a:spcBef>
                          <a:spcPts val="0"/>
                        </a:spcBef>
                        <a:spcAft>
                          <a:spcPts val="0"/>
                        </a:spcAft>
                      </a:pPr>
                      <a:r>
                        <a:rPr lang="tr-TR" sz="1100" dirty="0" smtClean="0">
                          <a:latin typeface="Arial" pitchFamily="34" charset="0"/>
                          <a:ea typeface="Times New Roman"/>
                          <a:cs typeface="Arial" pitchFamily="34" charset="0"/>
                        </a:rPr>
                        <a:t>3- Bir adet eski yerleşim planı</a:t>
                      </a:r>
                    </a:p>
                    <a:p>
                      <a:pPr marL="130175">
                        <a:spcBef>
                          <a:spcPts val="0"/>
                        </a:spcBef>
                        <a:spcAft>
                          <a:spcPts val="0"/>
                        </a:spcAft>
                      </a:pPr>
                      <a:r>
                        <a:rPr lang="tr-TR" sz="1100" dirty="0" smtClean="0">
                          <a:latin typeface="Arial" pitchFamily="34" charset="0"/>
                          <a:ea typeface="Times New Roman"/>
                          <a:cs typeface="Arial" pitchFamily="34" charset="0"/>
                        </a:rPr>
                        <a:t>4- Kat veya daire ilave edilecekse okullarda öğretim süresi kadar kira sözleşmesi veya tapu örneği (aslı ya da tasdikli örneği)</a:t>
                      </a:r>
                    </a:p>
                    <a:p>
                      <a:pPr marL="130175">
                        <a:spcBef>
                          <a:spcPts val="0"/>
                        </a:spcBef>
                        <a:spcAft>
                          <a:spcPts val="0"/>
                        </a:spcAft>
                      </a:pPr>
                      <a:r>
                        <a:rPr lang="tr-TR" sz="1100" dirty="0" smtClean="0">
                          <a:latin typeface="Arial" pitchFamily="34" charset="0"/>
                          <a:ea typeface="Times New Roman"/>
                          <a:cs typeface="Arial" pitchFamily="34" charset="0"/>
                        </a:rPr>
                        <a:t>5- Kurum açılacak binanın sağlam ve dayanıklı olduğuna ilişkin; çevre ve şehircilik il müdürlükleri, yapının proje müellifleri ya da yetkili serbest proje büroları veya üniversitelerin ilgili bölümlerince düzenlenen teknik</a:t>
                      </a:r>
                    </a:p>
                    <a:p>
                      <a:pPr marL="130175">
                        <a:spcBef>
                          <a:spcPts val="0"/>
                        </a:spcBef>
                        <a:spcAft>
                          <a:spcPts val="0"/>
                        </a:spcAft>
                      </a:pPr>
                      <a:r>
                        <a:rPr lang="tr-TR" sz="1100" dirty="0" smtClean="0">
                          <a:latin typeface="Arial" pitchFamily="34" charset="0"/>
                          <a:ea typeface="Times New Roman"/>
                          <a:cs typeface="Arial" pitchFamily="34" charset="0"/>
                        </a:rPr>
                        <a:t>6- İl Sağlık Müdürlüğünce düzenlenecek olan, binanın ve çevresinin sağlık yönünden uygun olduğuna ilişkin rapor </a:t>
                      </a:r>
                    </a:p>
                    <a:p>
                      <a:pPr marL="130175">
                        <a:spcBef>
                          <a:spcPts val="0"/>
                        </a:spcBef>
                        <a:spcAft>
                          <a:spcPts val="0"/>
                        </a:spcAft>
                      </a:pPr>
                      <a:r>
                        <a:rPr lang="tr-TR" sz="1100" dirty="0" smtClean="0">
                          <a:latin typeface="Arial" pitchFamily="34" charset="0"/>
                          <a:ea typeface="Times New Roman"/>
                          <a:cs typeface="Arial" pitchFamily="34" charset="0"/>
                        </a:rPr>
                        <a:t>7- İtfaiye Müdürlüğünce düzenlenecek olan binada yangına karşı ilgili mevzuata göre gerekli önlemlerin alındığına ilişkin rapor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Okulunda Kurucu Temsilcisi Değişikliği İsteği Teklifinin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445"/>
                        </a:spcBef>
                        <a:spcAft>
                          <a:spcPts val="0"/>
                        </a:spcAft>
                      </a:pPr>
                      <a:r>
                        <a:rPr lang="tr-TR" sz="1100" dirty="0" smtClean="0">
                          <a:latin typeface="Arial" pitchFamily="34" charset="0"/>
                          <a:ea typeface="Times New Roman"/>
                          <a:cs typeface="Arial" pitchFamily="34" charset="0"/>
                        </a:rPr>
                        <a:t>1- Kurucu temsilcisi değişikliği isteğine ilişkin yazı</a:t>
                      </a:r>
                    </a:p>
                    <a:p>
                      <a:pPr marL="130175">
                        <a:spcBef>
                          <a:spcPts val="445"/>
                        </a:spcBef>
                        <a:spcAft>
                          <a:spcPts val="0"/>
                        </a:spcAft>
                      </a:pPr>
                      <a:r>
                        <a:rPr lang="tr-TR" sz="1100" dirty="0" smtClean="0">
                          <a:latin typeface="Arial" pitchFamily="34" charset="0"/>
                          <a:ea typeface="Times New Roman"/>
                          <a:cs typeface="Arial" pitchFamily="34" charset="0"/>
                        </a:rPr>
                        <a:t>2- Kurucu temsilcisinin kurumu açma, kapatma, devir ve benzeri işlemleri yürütme yetkisine sahip olduğunun belirlendiği yönetim kurulu kararı</a:t>
                      </a:r>
                    </a:p>
                    <a:p>
                      <a:pPr marL="130175">
                        <a:spcBef>
                          <a:spcPts val="445"/>
                        </a:spcBef>
                        <a:spcAft>
                          <a:spcPts val="0"/>
                        </a:spcAft>
                      </a:pPr>
                      <a:r>
                        <a:rPr lang="tr-TR" sz="1100" dirty="0" smtClean="0">
                          <a:latin typeface="Arial" pitchFamily="34" charset="0"/>
                          <a:ea typeface="Times New Roman"/>
                          <a:cs typeface="Arial" pitchFamily="34" charset="0"/>
                        </a:rPr>
                        <a:t>3- Yeni kurucu temsilcisine ait adli sicil kaydının bulunmadığına dair yazılı beyan veya belge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Kültürel, Bilgi, Beceri, Proje ve Benzeri Yarışmalarla İlgili İşlemlerin Yapılması (Özel)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Kurum Müdürlüğünün yazısı</a:t>
                      </a:r>
                    </a:p>
                    <a:p>
                      <a:pPr marL="130175">
                        <a:spcBef>
                          <a:spcPts val="0"/>
                        </a:spcBef>
                        <a:spcAft>
                          <a:spcPts val="0"/>
                        </a:spcAft>
                      </a:pPr>
                      <a:r>
                        <a:rPr lang="tr-TR" sz="1100" dirty="0" smtClean="0">
                          <a:latin typeface="Arial" pitchFamily="34" charset="0"/>
                          <a:ea typeface="Times New Roman"/>
                          <a:cs typeface="Arial" pitchFamily="34" charset="0"/>
                        </a:rPr>
                        <a:t>2- Şartname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Okullarının Teşvikten Yararlanma İsteklerinin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Dilekçe</a:t>
                      </a:r>
                    </a:p>
                    <a:p>
                      <a:pPr marL="130175">
                        <a:spcBef>
                          <a:spcPts val="0"/>
                        </a:spcBef>
                        <a:spcAft>
                          <a:spcPts val="0"/>
                        </a:spcAft>
                      </a:pPr>
                      <a:r>
                        <a:rPr lang="tr-TR" sz="1100" dirty="0" smtClean="0">
                          <a:latin typeface="Arial" pitchFamily="34" charset="0"/>
                          <a:ea typeface="Times New Roman"/>
                          <a:cs typeface="Arial" pitchFamily="34" charset="0"/>
                        </a:rPr>
                        <a:t>2- 06 Mayıs 1998 tarihli ve 23334 sayılı Resmî Gazete'de yayımlanan Yatırımlarda Devlet Yardımları ve Yatırımları Teşviki Hakkında Kararın Uygulanmasına  İlişkin Tebliğ ekinde yer alan Yatırım Bilgi Formu </a:t>
                      </a:r>
                    </a:p>
                    <a:p>
                      <a:pPr marL="130175">
                        <a:spcBef>
                          <a:spcPts val="0"/>
                        </a:spcBef>
                        <a:spcAft>
                          <a:spcPts val="0"/>
                        </a:spcAft>
                      </a:pPr>
                      <a:r>
                        <a:rPr lang="tr-TR" sz="1100" dirty="0" smtClean="0">
                          <a:latin typeface="Arial" pitchFamily="34" charset="0"/>
                          <a:ea typeface="Times New Roman"/>
                          <a:cs typeface="Arial" pitchFamily="34" charset="0"/>
                        </a:rPr>
                        <a:t>3- Talep sahibi tüzel kişilik ise, özel öğretim kurumu açılacağına dair hüküm ihtiva eden Türkiye Ticaret Sicili Gazetesi'nde yayımlanmış veya </a:t>
                      </a:r>
                      <a:r>
                        <a:rPr lang="tr-TR" sz="1100" dirty="0" err="1" smtClean="0">
                          <a:latin typeface="Arial" pitchFamily="34" charset="0"/>
                          <a:ea typeface="Times New Roman"/>
                          <a:cs typeface="Arial" pitchFamily="34" charset="0"/>
                        </a:rPr>
                        <a:t>noterlikce</a:t>
                      </a:r>
                      <a:r>
                        <a:rPr lang="tr-TR" sz="1100" dirty="0" smtClean="0">
                          <a:latin typeface="Arial" pitchFamily="34" charset="0"/>
                          <a:ea typeface="Times New Roman"/>
                          <a:cs typeface="Arial" pitchFamily="34" charset="0"/>
                        </a:rPr>
                        <a:t> onaylanmış, tüzük, vakıf senedi veya ana sözleşme</a:t>
                      </a:r>
                    </a:p>
                    <a:p>
                      <a:pPr marL="130175">
                        <a:spcBef>
                          <a:spcPts val="0"/>
                        </a:spcBef>
                        <a:spcAft>
                          <a:spcPts val="0"/>
                        </a:spcAft>
                      </a:pPr>
                      <a:r>
                        <a:rPr lang="tr-TR" sz="1100" dirty="0" smtClean="0">
                          <a:latin typeface="Arial" pitchFamily="34" charset="0"/>
                          <a:ea typeface="Times New Roman"/>
                          <a:cs typeface="Arial" pitchFamily="34" charset="0"/>
                        </a:rPr>
                        <a:t>4- Kurucu temsilcisi seçimine ilişkin tüzel kişiliğin (şirket, vakıf, vb.) yönetim kurulu kararının ilgili sayfasının noter tasdikli örneği (Kurucu temsilcisi 5580 sayılı Özel Öğretim Kurumları Kanunu hükümleri gereği bir kişi olacak ve kurumu Bakanlığımıza ve diğer kurum kuruluşlara karşı temsile yetkili olacaktır.)</a:t>
                      </a:r>
                    </a:p>
                    <a:p>
                      <a:pPr marL="130175">
                        <a:spcBef>
                          <a:spcPts val="0"/>
                        </a:spcBef>
                        <a:spcAft>
                          <a:spcPts val="0"/>
                        </a:spcAft>
                      </a:pPr>
                      <a:r>
                        <a:rPr lang="tr-TR" sz="1100" dirty="0" smtClean="0">
                          <a:latin typeface="Arial" pitchFamily="34" charset="0"/>
                          <a:ea typeface="Times New Roman"/>
                          <a:cs typeface="Arial" pitchFamily="34" charset="0"/>
                        </a:rPr>
                        <a:t>5- Kurucu temsilcisinin nüfus cüzdanı sureti ve noter onaylı imza sirküleri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30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9</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Okullarının Teşvikten Yararlanma İsteklerinin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6- Taahhütname</a:t>
                      </a:r>
                    </a:p>
                    <a:p>
                      <a:pPr marL="130175">
                        <a:spcBef>
                          <a:spcPts val="0"/>
                        </a:spcBef>
                        <a:spcAft>
                          <a:spcPts val="0"/>
                        </a:spcAft>
                      </a:pPr>
                      <a:r>
                        <a:rPr lang="tr-TR" sz="1100" dirty="0" smtClean="0">
                          <a:latin typeface="Arial" pitchFamily="34" charset="0"/>
                          <a:ea typeface="Times New Roman"/>
                          <a:cs typeface="Arial" pitchFamily="34" charset="0"/>
                        </a:rPr>
                        <a:t>7-Okulun yapılacak olduğu İl Valiliğinin yatırımcının "</a:t>
                      </a:r>
                      <a:r>
                        <a:rPr lang="tr-TR" sz="1100" dirty="0" err="1" smtClean="0">
                          <a:latin typeface="Arial" pitchFamily="34" charset="0"/>
                          <a:ea typeface="Times New Roman"/>
                          <a:cs typeface="Arial" pitchFamily="34" charset="0"/>
                        </a:rPr>
                        <a:t>Teşvikden</a:t>
                      </a:r>
                      <a:r>
                        <a:rPr lang="tr-TR" sz="1100" dirty="0" smtClean="0">
                          <a:latin typeface="Arial" pitchFamily="34" charset="0"/>
                          <a:ea typeface="Times New Roman"/>
                          <a:cs typeface="Arial" pitchFamily="34" charset="0"/>
                        </a:rPr>
                        <a:t> faydalanarak özel okul yatırımı yapmasında sakınca bulunmadığına"  dair uygun görüş yazısı. (Bu yazı doğrudan ilgili İl Valiliği'nden alınabileceği gibi, başvuru sonunda Özel Öğretim Kurumları Genel Müdürlüğü'nce de ilgili Valilikten istenebilmektedir.)</a:t>
                      </a:r>
                    </a:p>
                    <a:p>
                      <a:pPr marL="130175">
                        <a:spcBef>
                          <a:spcPts val="0"/>
                        </a:spcBef>
                        <a:spcAft>
                          <a:spcPts val="0"/>
                        </a:spcAft>
                      </a:pPr>
                      <a:r>
                        <a:rPr lang="tr-TR" sz="1100" dirty="0" smtClean="0">
                          <a:latin typeface="Arial" pitchFamily="34" charset="0"/>
                          <a:ea typeface="Times New Roman"/>
                          <a:cs typeface="Arial" pitchFamily="34" charset="0"/>
                        </a:rPr>
                        <a:t>8- Çevre ve Orman Bakanlığından alınacak "Çevresel Etki Değerlendirmesi  Olumlu" kararı veya "Çevresel Etki Değerlendirmesi  Gerekli Değildir" kararı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30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11"/>
        </p:xfrm>
        <a:graphic>
          <a:graphicData uri="http://schemas.openxmlformats.org/drawingml/2006/table">
            <a:tbl>
              <a:tblPr/>
              <a:tblGrid>
                <a:gridCol w="364394"/>
                <a:gridCol w="2186358"/>
                <a:gridCol w="5235828"/>
                <a:gridCol w="1213420"/>
              </a:tblGrid>
              <a:tr h="1069011">
                <a:tc gridSpan="4">
                  <a:txBody>
                    <a:bodyPr/>
                    <a:lstStyle/>
                    <a:p>
                      <a:pPr algn="ctr" fontAlgn="ctr"/>
                      <a:r>
                        <a:rPr lang="tr-TR" sz="1800" b="1" i="0" u="none" strike="noStrike" dirty="0">
                          <a:solidFill>
                            <a:srgbClr val="000000"/>
                          </a:solidFill>
                          <a:latin typeface="Arial"/>
                        </a:rPr>
                        <a:t>BİLECİK  VALİLİĞİ</a:t>
                      </a:r>
                    </a:p>
                    <a:p>
                      <a:pPr algn="ctr" fontAlgn="ctr"/>
                      <a:r>
                        <a:rPr lang="tr-TR" sz="1800" b="1" i="0" u="none" strike="noStrike" dirty="0">
                          <a:solidFill>
                            <a:srgbClr val="000000"/>
                          </a:solidFill>
                          <a:latin typeface="Arial"/>
                        </a:rPr>
                        <a:t> İL MİLLÎ EĞİTİM MÜDÜRLÜĞÜ </a:t>
                      </a:r>
                      <a:endParaRPr lang="tr-TR" sz="1800" b="1" i="0" u="none" strike="noStrike" dirty="0" smtClean="0">
                        <a:solidFill>
                          <a:srgbClr val="000000"/>
                        </a:solidFill>
                        <a:latin typeface="Arial"/>
                      </a:endParaRPr>
                    </a:p>
                    <a:p>
                      <a:pPr algn="ctr" fontAlgn="ctr"/>
                      <a:r>
                        <a:rPr lang="tr-TR" sz="1800" b="1" i="0" u="none" strike="noStrike" dirty="0" smtClean="0">
                          <a:solidFill>
                            <a:srgbClr val="000000"/>
                          </a:solidFill>
                          <a:latin typeface="Arial"/>
                        </a:rPr>
                        <a:t>STRATEJİ </a:t>
                      </a:r>
                      <a:r>
                        <a:rPr lang="tr-TR" sz="1800" b="1" i="0" u="none" strike="noStrike" dirty="0">
                          <a:solidFill>
                            <a:srgbClr val="000000"/>
                          </a:solidFill>
                          <a:latin typeface="Arial"/>
                        </a:rPr>
                        <a:t>GELİŞTİRME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a:rPr>
                        <a:t>HİZMET </a:t>
                      </a:r>
                      <a:r>
                        <a:rPr lang="tr-TR" sz="1800" b="1" i="0" u="none" strike="noStrike" dirty="0">
                          <a:solidFill>
                            <a:srgbClr val="000000"/>
                          </a:solidFill>
                          <a:latin typeface="Arial"/>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a:rPr>
                        <a:t>S.N.</a:t>
                      </a:r>
                      <a:endParaRPr lang="tr-TR" sz="1200" b="1"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HİZMETİN TAMAMLANMA </a:t>
                      </a:r>
                      <a:r>
                        <a:rPr lang="tr-TR" sz="1200" b="1" i="0" u="none" strike="noStrike" dirty="0" smtClean="0">
                          <a:solidFill>
                            <a:srgbClr val="000000"/>
                          </a:solidFill>
                          <a:latin typeface="Arial"/>
                        </a:rPr>
                        <a:t>SÜRESİ</a:t>
                      </a:r>
                      <a:endParaRPr lang="tr-TR" sz="1200" b="1"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a:rPr>
                        <a:t>5</a:t>
                      </a:r>
                      <a:endParaRPr lang="tr-TR" sz="1100" b="0"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0" indent="0" algn="l" defTabSz="914330" rtl="0" eaLnBrk="1" fontAlgn="auto" latinLnBrk="0" hangingPunct="1">
                        <a:lnSpc>
                          <a:spcPct val="100000"/>
                        </a:lnSpc>
                        <a:spcBef>
                          <a:spcPts val="0"/>
                        </a:spcBef>
                        <a:spcAft>
                          <a:spcPts val="0"/>
                        </a:spcAft>
                        <a:buClrTx/>
                        <a:buSzTx/>
                        <a:buFontTx/>
                        <a:buNone/>
                        <a:tabLst/>
                        <a:defRPr/>
                      </a:pPr>
                      <a:r>
                        <a:rPr lang="tr-TR" sz="1100" b="0" i="0" u="none" strike="noStrike" dirty="0" smtClean="0">
                          <a:solidFill>
                            <a:srgbClr val="000000"/>
                          </a:solidFill>
                          <a:latin typeface="Arial"/>
                        </a:rPr>
                        <a:t>İstatistiki değerlere ilişkin bilgi talepleri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10"/>
                        </a:spcBef>
                        <a:spcAft>
                          <a:spcPts val="0"/>
                        </a:spcAft>
                        <a:buClrTx/>
                        <a:buSzTx/>
                        <a:buFontTx/>
                        <a:buNone/>
                        <a:tabLst/>
                        <a:defRPr/>
                      </a:pPr>
                      <a:r>
                        <a:rPr lang="tr-TR" sz="1100" b="0" i="0" u="none" strike="noStrike" dirty="0" smtClean="0">
                          <a:solidFill>
                            <a:srgbClr val="000000"/>
                          </a:solidFill>
                          <a:latin typeface="Arial"/>
                        </a:rPr>
                        <a:t>1- Dilekçe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ctr" latinLnBrk="0" hangingPunct="1">
                        <a:lnSpc>
                          <a:spcPct val="100000"/>
                        </a:lnSpc>
                        <a:spcBef>
                          <a:spcPts val="0"/>
                        </a:spcBef>
                        <a:spcAft>
                          <a:spcPts val="0"/>
                        </a:spcAft>
                        <a:buClrTx/>
                        <a:buSzTx/>
                        <a:buFontTx/>
                        <a:buNone/>
                        <a:tabLst/>
                        <a:defRPr/>
                      </a:pPr>
                      <a:r>
                        <a:rPr lang="en-US" sz="1100" dirty="0" smtClean="0">
                          <a:latin typeface="Arial"/>
                          <a:ea typeface="Arial"/>
                        </a:rPr>
                        <a:t>1</a:t>
                      </a:r>
                      <a:r>
                        <a:rPr lang="en-US" sz="1100" spc="30" dirty="0" smtClean="0">
                          <a:latin typeface="Arial"/>
                          <a:ea typeface="Arial"/>
                        </a:rPr>
                        <a:t> </a:t>
                      </a:r>
                      <a:r>
                        <a:rPr lang="en-US" sz="1100" dirty="0" smtClean="0">
                          <a:latin typeface="Arial"/>
                          <a:ea typeface="Arial"/>
                        </a:rPr>
                        <a:t>HAFTA</a:t>
                      </a:r>
                      <a:endParaRPr lang="tr-TR" sz="1100" b="0"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10</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Okullarında Görevli Eğitim Personelinin Yurt Dışı Çıkış İzin İsteklerinin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Yurt dışı izni çıkış istek formu</a:t>
                      </a:r>
                    </a:p>
                    <a:p>
                      <a:pPr marL="130175">
                        <a:spcBef>
                          <a:spcPts val="0"/>
                        </a:spcBef>
                        <a:spcAft>
                          <a:spcPts val="0"/>
                        </a:spcAft>
                      </a:pPr>
                      <a:r>
                        <a:rPr lang="tr-TR" sz="1100" dirty="0" smtClean="0">
                          <a:latin typeface="Arial" pitchFamily="34" charset="0"/>
                          <a:ea typeface="Times New Roman"/>
                          <a:cs typeface="Arial" pitchFamily="34" charset="0"/>
                        </a:rPr>
                        <a:t>2- Kurumun istek yazısı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Okullarında Görevlendirilecek Yönetici Teklifinin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İş sözleşmesi</a:t>
                      </a:r>
                    </a:p>
                    <a:p>
                      <a:pPr marL="130175">
                        <a:spcBef>
                          <a:spcPts val="0"/>
                        </a:spcBef>
                        <a:spcAft>
                          <a:spcPts val="0"/>
                        </a:spcAft>
                      </a:pPr>
                      <a:r>
                        <a:rPr lang="tr-TR" sz="1100" dirty="0" smtClean="0">
                          <a:latin typeface="Arial" pitchFamily="34" charset="0"/>
                          <a:ea typeface="Times New Roman"/>
                          <a:cs typeface="Arial" pitchFamily="34" charset="0"/>
                        </a:rPr>
                        <a:t>2- Adli sicil beyanı</a:t>
                      </a:r>
                    </a:p>
                    <a:p>
                      <a:pPr marL="130175">
                        <a:spcBef>
                          <a:spcPts val="0"/>
                        </a:spcBef>
                        <a:spcAft>
                          <a:spcPts val="0"/>
                        </a:spcAft>
                      </a:pPr>
                      <a:r>
                        <a:rPr lang="tr-TR" sz="1100" dirty="0" smtClean="0">
                          <a:latin typeface="Arial" pitchFamily="34" charset="0"/>
                          <a:ea typeface="Times New Roman"/>
                          <a:cs typeface="Arial" pitchFamily="34" charset="0"/>
                        </a:rPr>
                        <a:t>3- Diploma veya diploma yerine geçen belgenin aslı ve fotokopisi</a:t>
                      </a:r>
                    </a:p>
                    <a:p>
                      <a:pPr marL="130175">
                        <a:spcBef>
                          <a:spcPts val="0"/>
                        </a:spcBef>
                        <a:spcAft>
                          <a:spcPts val="0"/>
                        </a:spcAft>
                      </a:pPr>
                      <a:r>
                        <a:rPr lang="tr-TR" sz="1100" dirty="0" smtClean="0">
                          <a:latin typeface="Arial" pitchFamily="34" charset="0"/>
                          <a:ea typeface="Times New Roman"/>
                          <a:cs typeface="Arial" pitchFamily="34" charset="0"/>
                        </a:rPr>
                        <a:t>4- Daha önce özel öğretim kurumunda görev yapmış ise ayrılma onayı</a:t>
                      </a:r>
                    </a:p>
                    <a:p>
                      <a:pPr marL="130175">
                        <a:spcBef>
                          <a:spcPts val="0"/>
                        </a:spcBef>
                        <a:spcAft>
                          <a:spcPts val="0"/>
                        </a:spcAft>
                      </a:pPr>
                      <a:r>
                        <a:rPr lang="tr-TR" sz="1100" dirty="0" smtClean="0">
                          <a:latin typeface="Arial" pitchFamily="34" charset="0"/>
                          <a:ea typeface="Times New Roman"/>
                          <a:cs typeface="Arial" pitchFamily="34" charset="0"/>
                        </a:rPr>
                        <a:t>5- En az iki yıl asıl görevli olarak öğretmenlik yaptığını gösterir hizmet cetveli ya da belgeleri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Okullarında Görevlendirilecek Eğitim Personeli Teklifinin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İş sözleşmesi</a:t>
                      </a:r>
                    </a:p>
                    <a:p>
                      <a:pPr marL="130175">
                        <a:spcBef>
                          <a:spcPts val="0"/>
                        </a:spcBef>
                        <a:spcAft>
                          <a:spcPts val="0"/>
                        </a:spcAft>
                      </a:pPr>
                      <a:r>
                        <a:rPr lang="tr-TR" sz="1100" dirty="0" smtClean="0">
                          <a:latin typeface="Arial" pitchFamily="34" charset="0"/>
                          <a:ea typeface="Times New Roman"/>
                          <a:cs typeface="Arial" pitchFamily="34" charset="0"/>
                        </a:rPr>
                        <a:t>2- Adli sicil beyanı</a:t>
                      </a:r>
                    </a:p>
                    <a:p>
                      <a:pPr marL="130175">
                        <a:spcBef>
                          <a:spcPts val="0"/>
                        </a:spcBef>
                        <a:spcAft>
                          <a:spcPts val="0"/>
                        </a:spcAft>
                      </a:pPr>
                      <a:r>
                        <a:rPr lang="tr-TR" sz="1100" dirty="0" smtClean="0">
                          <a:latin typeface="Arial" pitchFamily="34" charset="0"/>
                          <a:ea typeface="Times New Roman"/>
                          <a:cs typeface="Arial" pitchFamily="34" charset="0"/>
                        </a:rPr>
                        <a:t>3- Diploma veya diploma yerine geçen belgenin aslı ve fotokopisi</a:t>
                      </a:r>
                    </a:p>
                    <a:p>
                      <a:pPr marL="130175">
                        <a:spcBef>
                          <a:spcPts val="0"/>
                        </a:spcBef>
                        <a:spcAft>
                          <a:spcPts val="0"/>
                        </a:spcAft>
                      </a:pPr>
                      <a:r>
                        <a:rPr lang="tr-TR" sz="1100" dirty="0" smtClean="0">
                          <a:latin typeface="Arial" pitchFamily="34" charset="0"/>
                          <a:ea typeface="Times New Roman"/>
                          <a:cs typeface="Arial" pitchFamily="34" charset="0"/>
                        </a:rPr>
                        <a:t>4- Öğretmen olarak görevlendirileceklerden, ortaöğretim alan öğretmenliği tezsiz yüksek lisans ya da pedagojik formasyon programı başarı belgesinin aslı veya kurumca onaylı sureti</a:t>
                      </a:r>
                    </a:p>
                    <a:p>
                      <a:pPr marL="130175">
                        <a:spcBef>
                          <a:spcPts val="0"/>
                        </a:spcBef>
                        <a:spcAft>
                          <a:spcPts val="0"/>
                        </a:spcAft>
                      </a:pPr>
                      <a:r>
                        <a:rPr lang="tr-TR" sz="1100" dirty="0" smtClean="0">
                          <a:latin typeface="Arial" pitchFamily="34" charset="0"/>
                          <a:ea typeface="Times New Roman"/>
                          <a:cs typeface="Arial" pitchFamily="34" charset="0"/>
                        </a:rPr>
                        <a:t>5- Daha önce resmi veya özel öğretim kurumlarında eğitim personeli olarak çalışmış olanlardan en son görev yerinden ayrılışını gösterir belge</a:t>
                      </a:r>
                    </a:p>
                    <a:p>
                      <a:pPr marL="130175">
                        <a:spcBef>
                          <a:spcPts val="0"/>
                        </a:spcBef>
                        <a:spcAft>
                          <a:spcPts val="0"/>
                        </a:spcAft>
                      </a:pPr>
                      <a:r>
                        <a:rPr lang="tr-TR" sz="1100" dirty="0" smtClean="0">
                          <a:latin typeface="Arial" pitchFamily="34" charset="0"/>
                          <a:ea typeface="Times New Roman"/>
                          <a:cs typeface="Arial" pitchFamily="34" charset="0"/>
                        </a:rPr>
                        <a:t>6- İlk defa görev alacaklar hariç, hizmet sınıfında daha önce yaptığı görevleri gösterir hizmet belgesi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4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Okullarında Görevlendirilecek Ders Saat Ücretli Eğitim Personeli Teklifinin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İş sözleşmesi</a:t>
                      </a:r>
                    </a:p>
                    <a:p>
                      <a:pPr marL="130175">
                        <a:spcBef>
                          <a:spcPts val="0"/>
                        </a:spcBef>
                        <a:spcAft>
                          <a:spcPts val="0"/>
                        </a:spcAft>
                      </a:pPr>
                      <a:r>
                        <a:rPr lang="tr-TR" sz="1100" dirty="0" smtClean="0">
                          <a:latin typeface="Arial" pitchFamily="34" charset="0"/>
                          <a:ea typeface="Times New Roman"/>
                          <a:cs typeface="Arial" pitchFamily="34" charset="0"/>
                        </a:rPr>
                        <a:t>2- Adli sicil beyanı</a:t>
                      </a:r>
                    </a:p>
                    <a:p>
                      <a:pPr marL="130175">
                        <a:spcBef>
                          <a:spcPts val="0"/>
                        </a:spcBef>
                        <a:spcAft>
                          <a:spcPts val="0"/>
                        </a:spcAft>
                      </a:pPr>
                      <a:r>
                        <a:rPr lang="tr-TR" sz="1100" dirty="0" smtClean="0">
                          <a:latin typeface="Arial" pitchFamily="34" charset="0"/>
                          <a:ea typeface="Times New Roman"/>
                          <a:cs typeface="Arial" pitchFamily="34" charset="0"/>
                        </a:rPr>
                        <a:t>3- Diploma veya diploma yerine geçen belgenin aslı ve fotokopisi</a:t>
                      </a:r>
                    </a:p>
                    <a:p>
                      <a:pPr marL="130175">
                        <a:spcBef>
                          <a:spcPts val="0"/>
                        </a:spcBef>
                        <a:spcAft>
                          <a:spcPts val="0"/>
                        </a:spcAft>
                      </a:pPr>
                      <a:r>
                        <a:rPr lang="tr-TR" sz="1100" dirty="0" smtClean="0">
                          <a:latin typeface="Arial" pitchFamily="34" charset="0"/>
                          <a:ea typeface="Times New Roman"/>
                          <a:cs typeface="Arial" pitchFamily="34" charset="0"/>
                        </a:rPr>
                        <a:t>4- Öğretmen olarak görevlendirileceklerden, ortaöğretim alan öğretmenliği tezsiz yüksek lisans ya da pedagojik formasyon programı başarı belgesinin aslı veya kurumca onaylı sureti</a:t>
                      </a:r>
                    </a:p>
                    <a:p>
                      <a:pPr marL="130175">
                        <a:spcBef>
                          <a:spcPts val="0"/>
                        </a:spcBef>
                        <a:spcAft>
                          <a:spcPts val="0"/>
                        </a:spcAft>
                      </a:pPr>
                      <a:r>
                        <a:rPr lang="tr-TR" sz="1100" dirty="0" smtClean="0">
                          <a:latin typeface="Arial" pitchFamily="34" charset="0"/>
                          <a:ea typeface="Times New Roman"/>
                          <a:cs typeface="Arial" pitchFamily="34" charset="0"/>
                        </a:rPr>
                        <a:t>5- Çalışmakta olduğu kurumca verilecek, girdiği ders saati sayısını da gösterir muvafakat belgesi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4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Okul ve Özel Eğitim Okullarında Görevli Eğitim Personelinin Görevden Ayrılma İsteği Tekliflerinin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Okul müdürlüğünün yazısı</a:t>
                      </a:r>
                    </a:p>
                    <a:p>
                      <a:pPr marL="130175">
                        <a:spcBef>
                          <a:spcPts val="0"/>
                        </a:spcBef>
                        <a:spcAft>
                          <a:spcPts val="0"/>
                        </a:spcAft>
                      </a:pPr>
                      <a:r>
                        <a:rPr lang="tr-TR" sz="1100" dirty="0" smtClean="0">
                          <a:latin typeface="Arial" pitchFamily="34" charset="0"/>
                          <a:ea typeface="Times New Roman"/>
                          <a:cs typeface="Arial" pitchFamily="34" charset="0"/>
                        </a:rPr>
                        <a:t>2- İstifa dilekçesi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4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Merkezlerinin Devir İşlemi Tekliflerinin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050" dirty="0" smtClean="0">
                          <a:latin typeface="Arial" pitchFamily="34" charset="0"/>
                          <a:ea typeface="Times New Roman"/>
                          <a:cs typeface="Arial" pitchFamily="34" charset="0"/>
                        </a:rPr>
                        <a:t>1- Kurumu devir alan kurucu/kurucu temsilcisine ait dilekçe</a:t>
                      </a:r>
                    </a:p>
                    <a:p>
                      <a:pPr marL="130175">
                        <a:spcBef>
                          <a:spcPts val="0"/>
                        </a:spcBef>
                        <a:spcAft>
                          <a:spcPts val="0"/>
                        </a:spcAft>
                      </a:pPr>
                      <a:r>
                        <a:rPr lang="tr-TR" sz="1050" dirty="0" smtClean="0">
                          <a:latin typeface="Arial" pitchFamily="34" charset="0"/>
                          <a:ea typeface="Times New Roman"/>
                          <a:cs typeface="Arial" pitchFamily="34" charset="0"/>
                        </a:rPr>
                        <a:t>2- Kurumun borç ve alacaklarının vadesi gelmemiş olanlar da dahil olmak üzere, kurumu devralan veya devredilen gerçek kişi veya tüzel kişilik tarafından üstlenildiğini gösterir noterlikçe düzenlenen devir senedi</a:t>
                      </a:r>
                    </a:p>
                    <a:p>
                      <a:pPr marL="130175">
                        <a:spcBef>
                          <a:spcPts val="0"/>
                        </a:spcBef>
                        <a:spcAft>
                          <a:spcPts val="0"/>
                        </a:spcAft>
                      </a:pPr>
                      <a:r>
                        <a:rPr lang="tr-TR" sz="1050" dirty="0" smtClean="0">
                          <a:latin typeface="Arial" pitchFamily="34" charset="0"/>
                          <a:ea typeface="Times New Roman"/>
                          <a:cs typeface="Arial" pitchFamily="34" charset="0"/>
                        </a:rPr>
                        <a:t>3- Yeni kurucu/kurucu temsilcisine ait adli sicil kaydının bulunmadığına dair yazılı beyan</a:t>
                      </a:r>
                    </a:p>
                    <a:p>
                      <a:pPr marL="130175">
                        <a:spcBef>
                          <a:spcPts val="0"/>
                        </a:spcBef>
                        <a:spcAft>
                          <a:spcPts val="0"/>
                        </a:spcAft>
                      </a:pPr>
                      <a:r>
                        <a:rPr lang="tr-TR" sz="1050" dirty="0" smtClean="0">
                          <a:latin typeface="Arial" pitchFamily="34" charset="0"/>
                          <a:ea typeface="Times New Roman"/>
                          <a:cs typeface="Arial" pitchFamily="34" charset="0"/>
                        </a:rPr>
                        <a:t>4- Kurum binası kurucuya ait ise tapu senedinin aslı ve örneği, kurum binası kiralık ise en az bir yıllık düzenlenmiş kira sözleşmesinin aslı</a:t>
                      </a:r>
                    </a:p>
                    <a:p>
                      <a:pPr marL="130175">
                        <a:spcBef>
                          <a:spcPts val="0"/>
                        </a:spcBef>
                        <a:spcAft>
                          <a:spcPts val="0"/>
                        </a:spcAft>
                      </a:pPr>
                      <a:r>
                        <a:rPr lang="tr-TR" sz="1050" dirty="0" smtClean="0">
                          <a:latin typeface="Arial" pitchFamily="34" charset="0"/>
                          <a:ea typeface="Times New Roman"/>
                          <a:cs typeface="Arial" pitchFamily="34" charset="0"/>
                        </a:rPr>
                        <a:t>5- Tüzel kişi ise Türkiye Ticaret Sicili Gazetesi'nde yayımlanan ana sözleşmesi, tüzük ya da vakıf senedi</a:t>
                      </a:r>
                    </a:p>
                    <a:p>
                      <a:pPr marL="130175">
                        <a:spcBef>
                          <a:spcPts val="0"/>
                        </a:spcBef>
                        <a:spcAft>
                          <a:spcPts val="0"/>
                        </a:spcAft>
                      </a:pPr>
                      <a:r>
                        <a:rPr lang="tr-TR" sz="1050" dirty="0" smtClean="0">
                          <a:latin typeface="Arial" pitchFamily="34" charset="0"/>
                          <a:ea typeface="Times New Roman"/>
                          <a:cs typeface="Arial" pitchFamily="34" charset="0"/>
                        </a:rPr>
                        <a:t>6- Kurucu temsilcisinin kurumu açma, kapatma, devir ve benzeri işlemleri yürütme yetkisine sahip olduğunun belirlendiği yönetim kurulu kararı</a:t>
                      </a:r>
                    </a:p>
                    <a:p>
                      <a:pPr marL="130175">
                        <a:spcBef>
                          <a:spcPts val="0"/>
                        </a:spcBef>
                        <a:spcAft>
                          <a:spcPts val="0"/>
                        </a:spcAft>
                      </a:pPr>
                      <a:r>
                        <a:rPr lang="tr-TR" sz="1050" dirty="0" smtClean="0">
                          <a:latin typeface="Arial" pitchFamily="34" charset="0"/>
                          <a:ea typeface="Times New Roman"/>
                          <a:cs typeface="Arial" pitchFamily="34" charset="0"/>
                        </a:rPr>
                        <a:t>7- Eğitim personeli ile diğer personelin görevlendirme teklifleri ve yenilenen iş sözleşmeleri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Merkezlerine Program İlavesi İsteklerinin Alınması</a:t>
                      </a:r>
                    </a:p>
                    <a:p>
                      <a:pPr marL="66040" marR="91440" indent="0" algn="l" defTabSz="914330" rtl="0" eaLnBrk="1" fontAlgn="auto" latinLnBrk="0" hangingPunct="1">
                        <a:lnSpc>
                          <a:spcPct val="110000"/>
                        </a:lnSpc>
                        <a:spcBef>
                          <a:spcPts val="0"/>
                        </a:spcBef>
                        <a:spcAft>
                          <a:spcPts val="0"/>
                        </a:spcAft>
                        <a:buClrTx/>
                        <a:buSzTx/>
                        <a:buFontTx/>
                        <a:buNone/>
                        <a:tabLst/>
                        <a:defRPr/>
                      </a:pP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Kurucu/kurucu temsilcisinin dilekçesi</a:t>
                      </a:r>
                    </a:p>
                    <a:p>
                      <a:pPr marL="130175">
                        <a:spcBef>
                          <a:spcPts val="0"/>
                        </a:spcBef>
                        <a:spcAft>
                          <a:spcPts val="0"/>
                        </a:spcAft>
                      </a:pPr>
                      <a:r>
                        <a:rPr lang="tr-TR" sz="1100" dirty="0" smtClean="0">
                          <a:latin typeface="Arial" pitchFamily="34" charset="0"/>
                          <a:ea typeface="Times New Roman"/>
                          <a:cs typeface="Arial" pitchFamily="34" charset="0"/>
                        </a:rPr>
                        <a:t>2- Kurumun son yerleşimini gösteren 3 adet yerleşim planı (35x50 cm veya A3 ebadında)</a:t>
                      </a:r>
                    </a:p>
                    <a:p>
                      <a:pPr marL="130175">
                        <a:spcBef>
                          <a:spcPts val="0"/>
                        </a:spcBef>
                        <a:spcAft>
                          <a:spcPts val="0"/>
                        </a:spcAft>
                      </a:pPr>
                      <a:r>
                        <a:rPr lang="tr-TR" sz="1100" dirty="0" smtClean="0">
                          <a:latin typeface="Arial" pitchFamily="34" charset="0"/>
                          <a:ea typeface="Times New Roman"/>
                          <a:cs typeface="Arial" pitchFamily="34" charset="0"/>
                        </a:rPr>
                        <a:t>3- İlave edilecek programın onaylandığı Talim ve Terbiye Kurulu Kararının tarihi ve sayısı</a:t>
                      </a:r>
                    </a:p>
                    <a:p>
                      <a:pPr marL="130175">
                        <a:spcBef>
                          <a:spcPts val="0"/>
                        </a:spcBef>
                        <a:spcAft>
                          <a:spcPts val="0"/>
                        </a:spcAft>
                      </a:pPr>
                      <a:r>
                        <a:rPr lang="tr-TR" sz="1100" dirty="0" smtClean="0">
                          <a:latin typeface="Arial" pitchFamily="34" charset="0"/>
                          <a:ea typeface="Times New Roman"/>
                          <a:cs typeface="Arial" pitchFamily="34" charset="0"/>
                        </a:rPr>
                        <a:t>4- Programa ait araç-gereç listesi</a:t>
                      </a:r>
                    </a:p>
                    <a:p>
                      <a:pPr marL="130175">
                        <a:spcBef>
                          <a:spcPts val="0"/>
                        </a:spcBef>
                        <a:spcAft>
                          <a:spcPts val="0"/>
                        </a:spcAft>
                      </a:pPr>
                      <a:r>
                        <a:rPr lang="tr-TR" sz="1100" dirty="0" smtClean="0">
                          <a:latin typeface="Arial" pitchFamily="34" charset="0"/>
                          <a:ea typeface="Times New Roman"/>
                          <a:cs typeface="Arial" pitchFamily="34" charset="0"/>
                        </a:rPr>
                        <a:t>5- Görevlendirilecek  eğitim personeline ilişkin çalışma izin tekliflerinin yapılacağına dair kurucunun yazılı beyanı</a:t>
                      </a:r>
                    </a:p>
                    <a:p>
                      <a:pPr marL="130175">
                        <a:spcBef>
                          <a:spcPts val="445"/>
                        </a:spcBef>
                        <a:spcAft>
                          <a:spcPts val="0"/>
                        </a:spcAft>
                      </a:pP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Merkezinin İsim Değişikliği İsteği Teklifinin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Kurucu/kurucu temsilcisinin dilekçesi</a:t>
                      </a:r>
                    </a:p>
                    <a:p>
                      <a:pPr marL="130175">
                        <a:spcBef>
                          <a:spcPts val="0"/>
                        </a:spcBef>
                        <a:spcAft>
                          <a:spcPts val="0"/>
                        </a:spcAft>
                      </a:pPr>
                      <a:r>
                        <a:rPr lang="tr-TR" sz="1100" dirty="0" smtClean="0">
                          <a:latin typeface="Arial" pitchFamily="34" charset="0"/>
                          <a:ea typeface="Times New Roman"/>
                          <a:cs typeface="Arial" pitchFamily="34" charset="0"/>
                        </a:rPr>
                        <a:t>2- Yönetim kurulu kararı</a:t>
                      </a:r>
                    </a:p>
                    <a:p>
                      <a:pPr marL="130175">
                        <a:spcBef>
                          <a:spcPts val="0"/>
                        </a:spcBef>
                        <a:spcAft>
                          <a:spcPts val="0"/>
                        </a:spcAft>
                      </a:pPr>
                      <a:r>
                        <a:rPr lang="tr-TR" sz="1100" dirty="0" smtClean="0">
                          <a:latin typeface="Arial" pitchFamily="34" charset="0"/>
                          <a:ea typeface="Times New Roman"/>
                          <a:cs typeface="Arial" pitchFamily="34" charset="0"/>
                        </a:rPr>
                        <a:t>3- Marka ismi kullanılacaksa marka tescil belgesi ile isim hakkı sözleşmesi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Merkezi Açılması Teklif Evrakının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Form dilekçe (Ek-1)</a:t>
                      </a:r>
                    </a:p>
                    <a:p>
                      <a:pPr marL="130175">
                        <a:spcBef>
                          <a:spcPts val="0"/>
                        </a:spcBef>
                        <a:spcAft>
                          <a:spcPts val="0"/>
                        </a:spcAft>
                      </a:pPr>
                      <a:r>
                        <a:rPr lang="tr-TR" sz="1100" dirty="0" smtClean="0">
                          <a:latin typeface="Arial" pitchFamily="34" charset="0"/>
                          <a:ea typeface="Times New Roman"/>
                          <a:cs typeface="Arial" pitchFamily="34" charset="0"/>
                        </a:rPr>
                        <a:t>2- Kurucu/Kurucu temsilcisine ait adli sicil beyanı</a:t>
                      </a:r>
                    </a:p>
                    <a:p>
                      <a:pPr marL="130175">
                        <a:spcBef>
                          <a:spcPts val="0"/>
                        </a:spcBef>
                        <a:spcAft>
                          <a:spcPts val="0"/>
                        </a:spcAft>
                      </a:pPr>
                      <a:r>
                        <a:rPr lang="tr-TR" sz="1100" dirty="0" smtClean="0">
                          <a:latin typeface="Arial" pitchFamily="34" charset="0"/>
                          <a:ea typeface="Times New Roman"/>
                          <a:cs typeface="Arial" pitchFamily="34" charset="0"/>
                        </a:rPr>
                        <a:t>3- Kurucu tüzel kişi ise Türkiye Ticaret Sicili Gazetesi'nde yayımlanan ana </a:t>
                      </a:r>
                    </a:p>
                    <a:p>
                      <a:pPr marL="130175">
                        <a:spcBef>
                          <a:spcPts val="0"/>
                        </a:spcBef>
                        <a:spcAft>
                          <a:spcPts val="0"/>
                        </a:spcAft>
                      </a:pPr>
                      <a:r>
                        <a:rPr lang="tr-TR" sz="1100" dirty="0" smtClean="0">
                          <a:latin typeface="Arial" pitchFamily="34" charset="0"/>
                          <a:ea typeface="Times New Roman"/>
                          <a:cs typeface="Arial" pitchFamily="34" charset="0"/>
                        </a:rPr>
                        <a:t>    sözleşme, tüzük ya da vakıf senedi</a:t>
                      </a:r>
                    </a:p>
                    <a:p>
                      <a:pPr marL="130175">
                        <a:spcBef>
                          <a:spcPts val="0"/>
                        </a:spcBef>
                        <a:spcAft>
                          <a:spcPts val="0"/>
                        </a:spcAft>
                      </a:pPr>
                      <a:r>
                        <a:rPr lang="tr-TR" sz="1100" dirty="0" smtClean="0">
                          <a:latin typeface="Arial" pitchFamily="34" charset="0"/>
                          <a:ea typeface="Times New Roman"/>
                          <a:cs typeface="Arial" pitchFamily="34" charset="0"/>
                        </a:rPr>
                        <a:t>4- Kurucu temsilcisinin kurumu açma, kapatma, devir ve benzeri işlemleri yürütme yetkisine sahip olduğunun belirlendiği yönetim kurulu kararı</a:t>
                      </a:r>
                    </a:p>
                    <a:p>
                      <a:pPr marL="130175">
                        <a:spcBef>
                          <a:spcPts val="0"/>
                        </a:spcBef>
                        <a:spcAft>
                          <a:spcPts val="0"/>
                        </a:spcAft>
                      </a:pPr>
                      <a:r>
                        <a:rPr lang="tr-TR" sz="1100" dirty="0" smtClean="0">
                          <a:latin typeface="Arial" pitchFamily="34" charset="0"/>
                          <a:ea typeface="Times New Roman"/>
                          <a:cs typeface="Arial" pitchFamily="34" charset="0"/>
                        </a:rPr>
                        <a:t>5- Kullanılacak her kat için ayrı ayrı 3 adet yerleşim planı  (35x50 cm veya   </a:t>
                      </a:r>
                    </a:p>
                    <a:p>
                      <a:pPr marL="130175">
                        <a:spcBef>
                          <a:spcPts val="0"/>
                        </a:spcBef>
                        <a:spcAft>
                          <a:spcPts val="0"/>
                        </a:spcAft>
                      </a:pPr>
                      <a:r>
                        <a:rPr lang="tr-TR" sz="1100" dirty="0" smtClean="0">
                          <a:latin typeface="Arial" pitchFamily="34" charset="0"/>
                          <a:ea typeface="Times New Roman"/>
                          <a:cs typeface="Arial" pitchFamily="34" charset="0"/>
                        </a:rPr>
                        <a:t>    A3 ebatlarında)</a:t>
                      </a:r>
                    </a:p>
                    <a:p>
                      <a:pPr marL="130175">
                        <a:spcBef>
                          <a:spcPts val="0"/>
                        </a:spcBef>
                        <a:spcAft>
                          <a:spcPts val="0"/>
                        </a:spcAft>
                      </a:pPr>
                      <a:r>
                        <a:rPr lang="tr-TR" sz="1100" dirty="0" smtClean="0">
                          <a:latin typeface="Arial" pitchFamily="34" charset="0"/>
                          <a:ea typeface="Times New Roman"/>
                          <a:cs typeface="Arial" pitchFamily="34" charset="0"/>
                        </a:rPr>
                        <a:t>6- Uygulanmak istenen Talim ve Terbiye Kurulunca onaylanmış programların    </a:t>
                      </a:r>
                    </a:p>
                    <a:p>
                      <a:pPr marL="130175">
                        <a:spcBef>
                          <a:spcPts val="0"/>
                        </a:spcBef>
                        <a:spcAft>
                          <a:spcPts val="0"/>
                        </a:spcAft>
                      </a:pPr>
                      <a:r>
                        <a:rPr lang="tr-TR" sz="1100" dirty="0" smtClean="0">
                          <a:latin typeface="Arial" pitchFamily="34" charset="0"/>
                          <a:ea typeface="Times New Roman"/>
                          <a:cs typeface="Arial" pitchFamily="34" charset="0"/>
                        </a:rPr>
                        <a:t>   tarih ve sayıları</a:t>
                      </a:r>
                    </a:p>
                    <a:p>
                      <a:pPr marL="130175">
                        <a:spcBef>
                          <a:spcPts val="0"/>
                        </a:spcBef>
                        <a:spcAft>
                          <a:spcPts val="0"/>
                        </a:spcAft>
                      </a:pPr>
                      <a:r>
                        <a:rPr lang="tr-TR" sz="1100" dirty="0" smtClean="0">
                          <a:latin typeface="Arial" pitchFamily="34" charset="0"/>
                          <a:ea typeface="Times New Roman"/>
                          <a:cs typeface="Arial" pitchFamily="34" charset="0"/>
                        </a:rPr>
                        <a:t>7- Kurum binası kurucuya ait ise tapu senedinin aslı ve örneği, kurum binası kiralık ise okullarda öğretim süresi kadar düzenlenmiş kira sözleşmesinin aslı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auto" latinLnBrk="0" hangingPunct="1">
                        <a:lnSpc>
                          <a:spcPts val="1000"/>
                        </a:lnSpc>
                        <a:spcBef>
                          <a:spcPts val="0"/>
                        </a:spcBef>
                        <a:spcAft>
                          <a:spcPts val="0"/>
                        </a:spcAft>
                        <a:buClrTx/>
                        <a:buSzTx/>
                        <a:buFontTx/>
                        <a:buNone/>
                        <a:tabLst/>
                        <a:defRPr/>
                      </a:pPr>
                      <a:r>
                        <a:rPr lang="en-US" sz="1100" dirty="0" smtClean="0">
                          <a:latin typeface="Arial"/>
                          <a:ea typeface="Arial"/>
                        </a:rPr>
                        <a:t>23</a:t>
                      </a:r>
                      <a:r>
                        <a:rPr lang="en-US" sz="1100" spc="50" dirty="0" smtClean="0">
                          <a:latin typeface="Arial"/>
                          <a:ea typeface="Arial"/>
                        </a:rPr>
                        <a:t> </a:t>
                      </a:r>
                      <a:r>
                        <a:rPr lang="en-US" sz="1100" dirty="0" smtClean="0">
                          <a:latin typeface="Arial"/>
                          <a:ea typeface="Arial"/>
                        </a:rPr>
                        <a:t>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Merkezi Açılması Teklif Evrakının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8- Yönetici çalışma izin teklifi</a:t>
                      </a:r>
                    </a:p>
                    <a:p>
                      <a:pPr marL="130175">
                        <a:spcBef>
                          <a:spcPts val="0"/>
                        </a:spcBef>
                        <a:spcAft>
                          <a:spcPts val="0"/>
                        </a:spcAft>
                      </a:pPr>
                      <a:r>
                        <a:rPr lang="tr-TR" sz="1100" dirty="0" smtClean="0">
                          <a:latin typeface="Arial" pitchFamily="34" charset="0"/>
                          <a:ea typeface="Times New Roman"/>
                          <a:cs typeface="Arial" pitchFamily="34" charset="0"/>
                        </a:rPr>
                        <a:t>9- Öğretime başlamadan önce gerekli tüm personelin atamasının </a:t>
                      </a:r>
                    </a:p>
                    <a:p>
                      <a:pPr marL="130175">
                        <a:spcBef>
                          <a:spcPts val="0"/>
                        </a:spcBef>
                        <a:spcAft>
                          <a:spcPts val="0"/>
                        </a:spcAft>
                      </a:pPr>
                      <a:r>
                        <a:rPr lang="tr-TR" sz="1100" dirty="0" smtClean="0">
                          <a:latin typeface="Arial" pitchFamily="34" charset="0"/>
                          <a:ea typeface="Times New Roman"/>
                          <a:cs typeface="Arial" pitchFamily="34" charset="0"/>
                        </a:rPr>
                        <a:t>   yapılacağına dair kurucunun yazılı beyanı</a:t>
                      </a:r>
                    </a:p>
                    <a:p>
                      <a:pPr marL="130175">
                        <a:spcBef>
                          <a:spcPts val="0"/>
                        </a:spcBef>
                        <a:spcAft>
                          <a:spcPts val="0"/>
                        </a:spcAft>
                      </a:pPr>
                      <a:r>
                        <a:rPr lang="tr-TR" sz="1100" dirty="0" smtClean="0">
                          <a:latin typeface="Arial" pitchFamily="34" charset="0"/>
                          <a:ea typeface="Times New Roman"/>
                          <a:cs typeface="Arial" pitchFamily="34" charset="0"/>
                        </a:rPr>
                        <a:t>10-Kurum açılacak binanın sağlam ve dayanıklı olduğuna ilişkin; çevre ve şehircilik il müdürlükleri, yapının proje müellifleri ya da yetkili serbest proje büroları veya üniversitelerin ilgili bölümlerince düzenlenen teknik</a:t>
                      </a:r>
                    </a:p>
                    <a:p>
                      <a:pPr marL="130175">
                        <a:spcBef>
                          <a:spcPts val="0"/>
                        </a:spcBef>
                        <a:spcAft>
                          <a:spcPts val="0"/>
                        </a:spcAft>
                      </a:pPr>
                      <a:r>
                        <a:rPr lang="tr-TR" sz="1100" dirty="0" smtClean="0">
                          <a:latin typeface="Arial" pitchFamily="34" charset="0"/>
                          <a:ea typeface="Times New Roman"/>
                          <a:cs typeface="Arial" pitchFamily="34" charset="0"/>
                        </a:rPr>
                        <a:t>11-İl Sağlık Müdürlüğünce düzenlenecek olan, binanın ve çevresinin sağlık yönünden uygun olduğuna ilişkin rapor</a:t>
                      </a:r>
                    </a:p>
                    <a:p>
                      <a:pPr marL="130175">
                        <a:spcBef>
                          <a:spcPts val="0"/>
                        </a:spcBef>
                        <a:spcAft>
                          <a:spcPts val="0"/>
                        </a:spcAft>
                      </a:pPr>
                      <a:r>
                        <a:rPr lang="tr-TR" sz="1100" dirty="0" smtClean="0">
                          <a:latin typeface="Arial" pitchFamily="34" charset="0"/>
                          <a:ea typeface="Times New Roman"/>
                          <a:cs typeface="Arial" pitchFamily="34" charset="0"/>
                        </a:rPr>
                        <a:t>12-İtfaiye Müdürlüğünce düzenlenecek olan binada yangına karşı ilgili mevzuata göre gerekli önlemlerin alındığına ilişkin rapor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auto" latinLnBrk="0" hangingPunct="1">
                        <a:lnSpc>
                          <a:spcPts val="1000"/>
                        </a:lnSpc>
                        <a:spcBef>
                          <a:spcPts val="0"/>
                        </a:spcBef>
                        <a:spcAft>
                          <a:spcPts val="0"/>
                        </a:spcAft>
                        <a:buClrTx/>
                        <a:buSzTx/>
                        <a:buFontTx/>
                        <a:buNone/>
                        <a:tabLst/>
                        <a:defRPr/>
                      </a:pPr>
                      <a:r>
                        <a:rPr lang="en-US" sz="1100" dirty="0" smtClean="0">
                          <a:latin typeface="Arial"/>
                          <a:ea typeface="Arial"/>
                        </a:rPr>
                        <a:t>23</a:t>
                      </a:r>
                      <a:r>
                        <a:rPr lang="en-US" sz="1100" spc="50" dirty="0" smtClean="0">
                          <a:latin typeface="Arial"/>
                          <a:ea typeface="Arial"/>
                        </a:rPr>
                        <a:t> </a:t>
                      </a:r>
                      <a:r>
                        <a:rPr lang="en-US" sz="1100" dirty="0" smtClean="0">
                          <a:latin typeface="Arial"/>
                          <a:ea typeface="Arial"/>
                        </a:rPr>
                        <a:t>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11"/>
        </p:xfrm>
        <a:graphic>
          <a:graphicData uri="http://schemas.openxmlformats.org/drawingml/2006/table">
            <a:tbl>
              <a:tblPr/>
              <a:tblGrid>
                <a:gridCol w="364394"/>
                <a:gridCol w="2186358"/>
                <a:gridCol w="5235828"/>
                <a:gridCol w="1213420"/>
              </a:tblGrid>
              <a:tr h="1069011">
                <a:tc gridSpan="4">
                  <a:txBody>
                    <a:bodyPr/>
                    <a:lstStyle/>
                    <a:p>
                      <a:pPr algn="ctr" fontAlgn="ctr"/>
                      <a:r>
                        <a:rPr lang="tr-TR" sz="1800" b="1" i="0" u="none" strike="noStrike" dirty="0">
                          <a:solidFill>
                            <a:srgbClr val="000000"/>
                          </a:solidFill>
                          <a:latin typeface="Arial"/>
                        </a:rPr>
                        <a:t>BİLECİK  VALİLİĞİ</a:t>
                      </a:r>
                    </a:p>
                    <a:p>
                      <a:pPr algn="ctr" fontAlgn="ctr"/>
                      <a:r>
                        <a:rPr lang="tr-TR" sz="1800" b="1" i="0" u="none" strike="noStrike" dirty="0">
                          <a:solidFill>
                            <a:srgbClr val="000000"/>
                          </a:solidFill>
                          <a:latin typeface="Arial"/>
                        </a:rPr>
                        <a:t> İL MİLLÎ EĞİTİM MÜDÜRLÜĞÜ </a:t>
                      </a:r>
                      <a:endParaRPr lang="tr-TR" sz="1800" b="1" i="0" u="none" strike="noStrike" dirty="0" smtClean="0">
                        <a:solidFill>
                          <a:srgbClr val="000000"/>
                        </a:solidFill>
                        <a:latin typeface="Arial"/>
                      </a:endParaRPr>
                    </a:p>
                    <a:p>
                      <a:pPr algn="ctr" fontAlgn="ctr"/>
                      <a:r>
                        <a:rPr lang="tr-TR" sz="1800" b="1" i="0" u="none" strike="noStrike" dirty="0" smtClean="0">
                          <a:solidFill>
                            <a:srgbClr val="000000"/>
                          </a:solidFill>
                          <a:latin typeface="Arial"/>
                        </a:rPr>
                        <a:t>STRATEJİ </a:t>
                      </a:r>
                      <a:r>
                        <a:rPr lang="tr-TR" sz="1800" b="1" i="0" u="none" strike="noStrike" dirty="0">
                          <a:solidFill>
                            <a:srgbClr val="000000"/>
                          </a:solidFill>
                          <a:latin typeface="Arial"/>
                        </a:rPr>
                        <a:t>GELİŞTİRME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a:rPr>
                        <a:t>HİZMET </a:t>
                      </a:r>
                      <a:r>
                        <a:rPr lang="tr-TR" sz="1800" b="1" i="0" u="none" strike="noStrike" dirty="0">
                          <a:solidFill>
                            <a:srgbClr val="000000"/>
                          </a:solidFill>
                          <a:latin typeface="Arial"/>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a:rPr>
                        <a:t>S.N.</a:t>
                      </a:r>
                      <a:endParaRPr lang="tr-TR" sz="1200" b="1"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a:rPr>
                        <a:t>HİZMETİN TAMAMLANMA </a:t>
                      </a:r>
                      <a:r>
                        <a:rPr lang="tr-TR" sz="1200" b="1" i="0" u="none" strike="noStrike" dirty="0" smtClean="0">
                          <a:solidFill>
                            <a:srgbClr val="000000"/>
                          </a:solidFill>
                          <a:latin typeface="Arial"/>
                        </a:rPr>
                        <a:t>SÜRESİ</a:t>
                      </a:r>
                      <a:endParaRPr lang="tr-TR" sz="1200" b="1"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a:rPr>
                        <a:t>6</a:t>
                      </a:r>
                      <a:endParaRPr lang="tr-TR" sz="1100" b="0"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800" algn="l" fontAlgn="ctr"/>
                      <a:r>
                        <a:rPr lang="tr-TR" sz="1100" b="0" i="0" u="none" strike="noStrike" dirty="0" smtClean="0">
                          <a:solidFill>
                            <a:srgbClr val="000000"/>
                          </a:solidFill>
                          <a:latin typeface="Arial"/>
                        </a:rPr>
                        <a:t>Kantin ve Benzeri Yerlerin İhale Başvurularının Alınması</a:t>
                      </a:r>
                      <a:endParaRPr lang="tr-TR" sz="1100" b="0"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1100" b="0" i="0" u="none" strike="noStrike" dirty="0" smtClean="0">
                          <a:solidFill>
                            <a:srgbClr val="000000"/>
                          </a:solidFill>
                          <a:latin typeface="Arial"/>
                        </a:rPr>
                        <a:t>1- Geçici teminat</a:t>
                      </a:r>
                      <a:br>
                        <a:rPr lang="tr-TR" sz="1100" b="0" i="0" u="none" strike="noStrike" dirty="0" smtClean="0">
                          <a:solidFill>
                            <a:srgbClr val="000000"/>
                          </a:solidFill>
                          <a:latin typeface="Arial"/>
                        </a:rPr>
                      </a:br>
                      <a:r>
                        <a:rPr lang="tr-TR" sz="1100" b="0" i="0" u="none" strike="noStrike" dirty="0" smtClean="0">
                          <a:solidFill>
                            <a:srgbClr val="000000"/>
                          </a:solidFill>
                          <a:latin typeface="Arial"/>
                        </a:rPr>
                        <a:t>2- Yerleşim yeri belgesi</a:t>
                      </a:r>
                    </a:p>
                    <a:p>
                      <a:pPr algn="l" fontAlgn="ctr"/>
                      <a:r>
                        <a:rPr lang="tr-TR" sz="1100" b="0" i="0" u="none" strike="noStrike" dirty="0" smtClean="0">
                          <a:solidFill>
                            <a:srgbClr val="000000"/>
                          </a:solidFill>
                          <a:latin typeface="Arial"/>
                        </a:rPr>
                        <a:t>3- Öğrenim belgesi</a:t>
                      </a:r>
                    </a:p>
                    <a:p>
                      <a:pPr algn="l" fontAlgn="ctr"/>
                      <a:r>
                        <a:rPr lang="tr-TR" sz="1100" b="0" i="0" u="none" strike="noStrike" dirty="0" smtClean="0">
                          <a:solidFill>
                            <a:srgbClr val="000000"/>
                          </a:solidFill>
                          <a:latin typeface="Arial"/>
                        </a:rPr>
                        <a:t>4- Ustalık belgesi (aslı)</a:t>
                      </a:r>
                    </a:p>
                    <a:p>
                      <a:pPr algn="l" fontAlgn="ctr"/>
                      <a:r>
                        <a:rPr lang="tr-TR" sz="1100" b="0" i="0" u="none" strike="noStrike" dirty="0" smtClean="0">
                          <a:solidFill>
                            <a:srgbClr val="000000"/>
                          </a:solidFill>
                          <a:latin typeface="Arial"/>
                        </a:rPr>
                        <a:t>5- Nüfus cüzdanı örneği veya Nüfus cüzdanın arkalı önlü fotokopisi</a:t>
                      </a:r>
                    </a:p>
                    <a:p>
                      <a:pPr algn="l" fontAlgn="ctr"/>
                      <a:r>
                        <a:rPr lang="tr-TR" sz="1100" b="0" i="0" u="none" strike="noStrike" dirty="0" smtClean="0">
                          <a:solidFill>
                            <a:srgbClr val="000000"/>
                          </a:solidFill>
                          <a:latin typeface="Arial"/>
                        </a:rPr>
                        <a:t>6- Cumhuriyet savcılığından alınmış sabıka kaydı (aslı)</a:t>
                      </a:r>
                    </a:p>
                    <a:p>
                      <a:pPr algn="l" fontAlgn="ctr"/>
                      <a:r>
                        <a:rPr lang="tr-TR" sz="1100" b="0" i="0" u="none" strike="noStrike" dirty="0" smtClean="0">
                          <a:solidFill>
                            <a:srgbClr val="000000"/>
                          </a:solidFill>
                          <a:latin typeface="Arial"/>
                        </a:rPr>
                        <a:t>7- Kantinciler odasından alınacak üzerine kayıtlı kantin olmadığına dair belge ile ihaleden men yasağı olmadığına dair belge</a:t>
                      </a:r>
                    </a:p>
                    <a:p>
                      <a:pPr algn="l" fontAlgn="ctr"/>
                      <a:r>
                        <a:rPr lang="tr-TR" sz="1100" b="0" i="0" u="none" strike="noStrike" dirty="0" smtClean="0">
                          <a:solidFill>
                            <a:srgbClr val="000000"/>
                          </a:solidFill>
                          <a:latin typeface="Arial"/>
                        </a:rPr>
                        <a:t>8- İstekli tarafından imzalanmış şartname</a:t>
                      </a:r>
                    </a:p>
                    <a:p>
                      <a:pPr algn="l" fontAlgn="ctr"/>
                      <a:r>
                        <a:rPr lang="tr-TR" sz="1100" b="0" i="0" u="none" strike="noStrike" dirty="0" smtClean="0">
                          <a:solidFill>
                            <a:srgbClr val="000000"/>
                          </a:solidFill>
                          <a:latin typeface="Arial"/>
                        </a:rPr>
                        <a:t>9- Teklif mektubu </a:t>
                      </a:r>
                      <a:endParaRPr lang="tr-TR" sz="1100" b="0" i="0" u="none" strike="noStrike" dirty="0">
                        <a:solidFill>
                          <a:srgbClr val="000000"/>
                        </a:solidFill>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100" b="0" i="0" u="none" strike="noStrike" dirty="0" smtClean="0">
                          <a:solidFill>
                            <a:srgbClr val="000000"/>
                          </a:solidFill>
                          <a:latin typeface="Arial"/>
                        </a:rPr>
                        <a:t>30 GÜN</a:t>
                      </a:r>
                      <a:endParaRPr lang="tr-TR" sz="1100" b="0" i="0" u="none" strike="noStrike" dirty="0">
                        <a:solidFill>
                          <a:srgbClr val="000000"/>
                        </a:solidFill>
                        <a:latin typeface="Arial"/>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19</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Merkezi Kurucu/Kurucu Temsilcisi İsteğiyle Kapatılması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Kurucu/kurucu temsilcisinin dilekçesi</a:t>
                      </a:r>
                    </a:p>
                    <a:p>
                      <a:pPr marL="130175">
                        <a:spcBef>
                          <a:spcPts val="0"/>
                        </a:spcBef>
                        <a:spcAft>
                          <a:spcPts val="0"/>
                        </a:spcAft>
                      </a:pPr>
                      <a:r>
                        <a:rPr lang="tr-TR" sz="1100" dirty="0" smtClean="0">
                          <a:latin typeface="Arial" pitchFamily="34" charset="0"/>
                          <a:ea typeface="Times New Roman"/>
                          <a:cs typeface="Arial" pitchFamily="34" charset="0"/>
                        </a:rPr>
                        <a:t>2- Tüm personel ile öğrencilere duyuru yazısı</a:t>
                      </a:r>
                    </a:p>
                    <a:p>
                      <a:pPr marL="130175">
                        <a:spcBef>
                          <a:spcPts val="0"/>
                        </a:spcBef>
                        <a:spcAft>
                          <a:spcPts val="0"/>
                        </a:spcAft>
                      </a:pPr>
                      <a:r>
                        <a:rPr lang="tr-TR" sz="1100" dirty="0" smtClean="0">
                          <a:latin typeface="Arial" pitchFamily="34" charset="0"/>
                          <a:ea typeface="Times New Roman"/>
                          <a:cs typeface="Arial" pitchFamily="34" charset="0"/>
                        </a:rPr>
                        <a:t>3- Görevli tüm personelin görevden ayrılış dilekçeleri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20</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Merkezinin Kurum Bina Nakli İsteğinin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Kurucu/kurucu temsilcisine ait dilekçe</a:t>
                      </a:r>
                    </a:p>
                    <a:p>
                      <a:pPr marL="130175">
                        <a:spcBef>
                          <a:spcPts val="0"/>
                        </a:spcBef>
                        <a:spcAft>
                          <a:spcPts val="0"/>
                        </a:spcAft>
                      </a:pPr>
                      <a:r>
                        <a:rPr lang="tr-TR" sz="1100" dirty="0" smtClean="0">
                          <a:latin typeface="Arial" pitchFamily="34" charset="0"/>
                          <a:ea typeface="Times New Roman"/>
                          <a:cs typeface="Arial" pitchFamily="34" charset="0"/>
                        </a:rPr>
                        <a:t>2- Kurum binası kurucuya ait ise tapu senedinin aslı ve örneği, kurum binası     kiralık ise okullarda öğretim süresi kadar düzenlenmiş kira sözleşmesinin aslı </a:t>
                      </a:r>
                    </a:p>
                    <a:p>
                      <a:pPr marL="130175">
                        <a:spcBef>
                          <a:spcPts val="0"/>
                        </a:spcBef>
                        <a:spcAft>
                          <a:spcPts val="0"/>
                        </a:spcAft>
                      </a:pPr>
                      <a:r>
                        <a:rPr lang="tr-TR" sz="1100" dirty="0" smtClean="0">
                          <a:latin typeface="Arial" pitchFamily="34" charset="0"/>
                          <a:ea typeface="Times New Roman"/>
                          <a:cs typeface="Arial" pitchFamily="34" charset="0"/>
                        </a:rPr>
                        <a:t>3- Kullanılacak her kat için ayrı ayrı yerleşim planı 3 adet (35x50 cm veya A3 ebadında)</a:t>
                      </a:r>
                    </a:p>
                    <a:p>
                      <a:pPr marL="130175">
                        <a:spcBef>
                          <a:spcPts val="0"/>
                        </a:spcBef>
                        <a:spcAft>
                          <a:spcPts val="0"/>
                        </a:spcAft>
                      </a:pPr>
                      <a:r>
                        <a:rPr lang="tr-TR" sz="1100" dirty="0" smtClean="0">
                          <a:latin typeface="Arial" pitchFamily="34" charset="0"/>
                          <a:ea typeface="Times New Roman"/>
                          <a:cs typeface="Arial" pitchFamily="34" charset="0"/>
                        </a:rPr>
                        <a:t>4- Mevcut binada bulunan araç ve gereçlerin yeni binaya aktarılacağına, eksik araç ve gerecin tamamlanacağına  ilişkin kurucunun yazılı beyanı</a:t>
                      </a:r>
                    </a:p>
                    <a:p>
                      <a:pPr marL="130175">
                        <a:spcBef>
                          <a:spcPts val="0"/>
                        </a:spcBef>
                        <a:spcAft>
                          <a:spcPts val="0"/>
                        </a:spcAft>
                      </a:pPr>
                      <a:r>
                        <a:rPr lang="tr-TR" sz="1100" dirty="0" smtClean="0">
                          <a:latin typeface="Arial" pitchFamily="34" charset="0"/>
                          <a:ea typeface="Times New Roman"/>
                          <a:cs typeface="Arial" pitchFamily="34" charset="0"/>
                        </a:rPr>
                        <a:t>-DEVAMI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20</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Merkezinin Kurum Bina Nakli İsteğinin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4955" marR="56515" indent="-144780">
                        <a:lnSpc>
                          <a:spcPct val="108000"/>
                        </a:lnSpc>
                        <a:spcBef>
                          <a:spcPts val="0"/>
                        </a:spcBef>
                        <a:spcAft>
                          <a:spcPts val="0"/>
                        </a:spcAft>
                      </a:pPr>
                      <a:r>
                        <a:rPr lang="tr-TR" sz="1100" dirty="0" smtClean="0">
                          <a:latin typeface="Arial" pitchFamily="34" charset="0"/>
                          <a:ea typeface="Times New Roman"/>
                          <a:cs typeface="Arial" pitchFamily="34" charset="0"/>
                        </a:rPr>
                        <a:t>5- Kurum açılacak binanın sağlam ve dayanıklı olduğuna ilişkin; çevre ve şehircilik il müdürlükleri, yapının proje müellifleri ya da yetkili serbest proje büroları veya üniversitelerin ilgili bölümlerince düzenlenen teknik</a:t>
                      </a:r>
                    </a:p>
                    <a:p>
                      <a:pPr marL="274955" marR="56515" indent="-144780">
                        <a:lnSpc>
                          <a:spcPct val="108000"/>
                        </a:lnSpc>
                        <a:spcBef>
                          <a:spcPts val="0"/>
                        </a:spcBef>
                        <a:spcAft>
                          <a:spcPts val="0"/>
                        </a:spcAft>
                      </a:pPr>
                      <a:r>
                        <a:rPr lang="tr-TR" sz="1100" dirty="0" smtClean="0">
                          <a:latin typeface="Arial" pitchFamily="34" charset="0"/>
                          <a:ea typeface="Times New Roman"/>
                          <a:cs typeface="Arial" pitchFamily="34" charset="0"/>
                        </a:rPr>
                        <a:t>6- İl Sağlık Müdürlüğünce düzenlenecek olan, binanın ve çevresinin sağlık yönünden uygun olduğuna ilişkin rapor</a:t>
                      </a:r>
                    </a:p>
                    <a:p>
                      <a:pPr marL="274955" marR="56515" indent="-144780">
                        <a:lnSpc>
                          <a:spcPct val="108000"/>
                        </a:lnSpc>
                        <a:spcBef>
                          <a:spcPts val="0"/>
                        </a:spcBef>
                        <a:spcAft>
                          <a:spcPts val="0"/>
                        </a:spcAft>
                      </a:pPr>
                      <a:r>
                        <a:rPr lang="tr-TR" sz="1100" dirty="0" smtClean="0">
                          <a:latin typeface="Arial" pitchFamily="34" charset="0"/>
                          <a:ea typeface="Times New Roman"/>
                          <a:cs typeface="Arial" pitchFamily="34" charset="0"/>
                        </a:rPr>
                        <a:t>7- İtfaiye Müdürlüğünce düzenlenecek olan binada yangına karşı ilgili mevzuata göre gerekli önlemlerin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Merkezinin Yerleşim Planı ve Kontenjan Değişikliği Talebinin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Yapılacak değişiklikleri gösterir ayrıntılı kurucu/kurucu temsilcisi dilekçesi</a:t>
                      </a:r>
                    </a:p>
                    <a:p>
                      <a:pPr marL="130175">
                        <a:spcBef>
                          <a:spcPts val="0"/>
                        </a:spcBef>
                        <a:spcAft>
                          <a:spcPts val="0"/>
                        </a:spcAft>
                      </a:pPr>
                      <a:r>
                        <a:rPr lang="tr-TR" sz="1100" dirty="0" smtClean="0">
                          <a:latin typeface="Arial" pitchFamily="34" charset="0"/>
                          <a:ea typeface="Times New Roman"/>
                          <a:cs typeface="Arial" pitchFamily="34" charset="0"/>
                        </a:rPr>
                        <a:t>2- Kurumun son yerleşimini gösteren 3 adet yerleşim planı(35x50 cm veya A3 ebadında)</a:t>
                      </a:r>
                    </a:p>
                    <a:p>
                      <a:pPr marL="130175">
                        <a:spcBef>
                          <a:spcPts val="0"/>
                        </a:spcBef>
                        <a:spcAft>
                          <a:spcPts val="0"/>
                        </a:spcAft>
                      </a:pPr>
                      <a:r>
                        <a:rPr lang="tr-TR" sz="1100" dirty="0" smtClean="0">
                          <a:latin typeface="Arial" pitchFamily="34" charset="0"/>
                          <a:ea typeface="Times New Roman"/>
                          <a:cs typeface="Arial" pitchFamily="34" charset="0"/>
                        </a:rPr>
                        <a:t>3- Kat veya daire ilave edilecekse en az bir yıllık kira sözleşmesi veya tapu örneği (aslı ya da  tasdikli örneği)</a:t>
                      </a:r>
                    </a:p>
                    <a:p>
                      <a:pPr marL="130175">
                        <a:spcBef>
                          <a:spcPts val="0"/>
                        </a:spcBef>
                        <a:spcAft>
                          <a:spcPts val="0"/>
                        </a:spcAft>
                      </a:pPr>
                      <a:r>
                        <a:rPr lang="tr-TR" sz="1100" dirty="0" smtClean="0">
                          <a:latin typeface="Arial" pitchFamily="34" charset="0"/>
                          <a:ea typeface="Times New Roman"/>
                          <a:cs typeface="Arial" pitchFamily="34" charset="0"/>
                        </a:rPr>
                        <a:t>4- Kurum açılacak binanın sağlam ve dayanıklı olduğuna ilişkin; çevre ve şehircilik il müdürlükleri, yapının proje müellifleri ya da yetkili serbest proje büroları veya üniversitelerin ilgili bölümlerince düzenlenen teknik</a:t>
                      </a:r>
                    </a:p>
                    <a:p>
                      <a:pPr marL="130175">
                        <a:spcBef>
                          <a:spcPts val="0"/>
                        </a:spcBef>
                        <a:spcAft>
                          <a:spcPts val="0"/>
                        </a:spcAft>
                      </a:pPr>
                      <a:r>
                        <a:rPr lang="tr-TR" sz="1100" dirty="0" smtClean="0">
                          <a:latin typeface="Arial" pitchFamily="34" charset="0"/>
                          <a:ea typeface="Times New Roman"/>
                          <a:cs typeface="Arial" pitchFamily="34" charset="0"/>
                        </a:rPr>
                        <a:t>5- İl Sağlık Müdürlüğünce düzenlenecek olan, binanın ve çevresinin sağlık yönünden uygun olduğuna ilişkin rapor</a:t>
                      </a:r>
                    </a:p>
                    <a:p>
                      <a:pPr marL="130175">
                        <a:spcBef>
                          <a:spcPts val="0"/>
                        </a:spcBef>
                        <a:spcAft>
                          <a:spcPts val="0"/>
                        </a:spcAft>
                      </a:pPr>
                      <a:r>
                        <a:rPr lang="tr-TR" sz="1100" dirty="0" smtClean="0">
                          <a:latin typeface="Arial" pitchFamily="34" charset="0"/>
                          <a:ea typeface="Times New Roman"/>
                          <a:cs typeface="Arial" pitchFamily="34" charset="0"/>
                        </a:rPr>
                        <a:t>6- İtfaiye Müdürlüğünce düzenlenecek olan binada yangına karşı ilgili mevzuata göre gerekli önlemlerin alındığına ilişkin rapor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Merkezinde Kurucu Temsilcisi Değişikliği Talebinin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Kurucu temsilcisi değişikliği isteğine ilişkin yazı</a:t>
                      </a:r>
                    </a:p>
                    <a:p>
                      <a:pPr marL="130175">
                        <a:spcBef>
                          <a:spcPts val="0"/>
                        </a:spcBef>
                        <a:spcAft>
                          <a:spcPts val="0"/>
                        </a:spcAft>
                      </a:pPr>
                      <a:r>
                        <a:rPr lang="tr-TR" sz="1100" dirty="0" smtClean="0">
                          <a:latin typeface="Arial" pitchFamily="34" charset="0"/>
                          <a:ea typeface="Times New Roman"/>
                          <a:cs typeface="Arial" pitchFamily="34" charset="0"/>
                        </a:rPr>
                        <a:t>2- Kurucu temsilcisinin kurumu açma, kapatma, devir ve benzeri işlemleri yürütme yetkisine sahip olduğunun belirlendiği yönetim kurulu kararı</a:t>
                      </a:r>
                    </a:p>
                    <a:p>
                      <a:pPr marL="130175">
                        <a:spcBef>
                          <a:spcPts val="0"/>
                        </a:spcBef>
                        <a:spcAft>
                          <a:spcPts val="0"/>
                        </a:spcAft>
                      </a:pPr>
                      <a:r>
                        <a:rPr lang="tr-TR" sz="1100" dirty="0" smtClean="0">
                          <a:latin typeface="Arial" pitchFamily="34" charset="0"/>
                          <a:ea typeface="Times New Roman"/>
                          <a:cs typeface="Arial" pitchFamily="34" charset="0"/>
                        </a:rPr>
                        <a:t>3- Yeni kurucu temsilcisine ait adli sicil beyanı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Merkezlerinde Görevlendirilecek  Yönetici Tekliflerinin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T.C. Kimlik Numarası</a:t>
                      </a:r>
                    </a:p>
                    <a:p>
                      <a:pPr marL="130175">
                        <a:spcBef>
                          <a:spcPts val="0"/>
                        </a:spcBef>
                        <a:spcAft>
                          <a:spcPts val="0"/>
                        </a:spcAft>
                      </a:pPr>
                      <a:r>
                        <a:rPr lang="tr-TR" sz="1100" dirty="0" smtClean="0">
                          <a:latin typeface="Arial" pitchFamily="34" charset="0"/>
                          <a:ea typeface="Times New Roman"/>
                          <a:cs typeface="Arial" pitchFamily="34" charset="0"/>
                        </a:rPr>
                        <a:t>2- İş sözleşmesi</a:t>
                      </a:r>
                    </a:p>
                    <a:p>
                      <a:pPr marL="130175">
                        <a:spcBef>
                          <a:spcPts val="0"/>
                        </a:spcBef>
                        <a:spcAft>
                          <a:spcPts val="0"/>
                        </a:spcAft>
                      </a:pPr>
                      <a:r>
                        <a:rPr lang="tr-TR" sz="1100" dirty="0" smtClean="0">
                          <a:latin typeface="Arial" pitchFamily="34" charset="0"/>
                          <a:ea typeface="Times New Roman"/>
                          <a:cs typeface="Arial" pitchFamily="34" charset="0"/>
                        </a:rPr>
                        <a:t>3- Adli sicil beyanı</a:t>
                      </a:r>
                    </a:p>
                    <a:p>
                      <a:pPr marL="130175">
                        <a:spcBef>
                          <a:spcPts val="0"/>
                        </a:spcBef>
                        <a:spcAft>
                          <a:spcPts val="0"/>
                        </a:spcAft>
                      </a:pPr>
                      <a:r>
                        <a:rPr lang="tr-TR" sz="1100" dirty="0" smtClean="0">
                          <a:latin typeface="Arial" pitchFamily="34" charset="0"/>
                          <a:ea typeface="Times New Roman"/>
                          <a:cs typeface="Arial" pitchFamily="34" charset="0"/>
                        </a:rPr>
                        <a:t>4- Diploma veya diploma yerine geçen belgenin aslı ve fotokopisi</a:t>
                      </a:r>
                    </a:p>
                    <a:p>
                      <a:pPr marL="130175">
                        <a:spcBef>
                          <a:spcPts val="0"/>
                        </a:spcBef>
                        <a:spcAft>
                          <a:spcPts val="0"/>
                        </a:spcAft>
                      </a:pPr>
                      <a:r>
                        <a:rPr lang="tr-TR" sz="1100" dirty="0" smtClean="0">
                          <a:latin typeface="Arial" pitchFamily="34" charset="0"/>
                          <a:ea typeface="Times New Roman"/>
                          <a:cs typeface="Arial" pitchFamily="34" charset="0"/>
                        </a:rPr>
                        <a:t>5- Daha önce özel öğretim kurumlarında  çalışmış ise en son asıl görevli olduğu kurumdan ayrılış onayı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Merkezlerinde Görevlendirilecek  Eğitim Personeli Teklifinin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İş sözleşmesi</a:t>
                      </a:r>
                    </a:p>
                    <a:p>
                      <a:pPr marL="130175">
                        <a:spcBef>
                          <a:spcPts val="0"/>
                        </a:spcBef>
                        <a:spcAft>
                          <a:spcPts val="0"/>
                        </a:spcAft>
                      </a:pPr>
                      <a:r>
                        <a:rPr lang="tr-TR" sz="1100" dirty="0" smtClean="0">
                          <a:latin typeface="Arial" pitchFamily="34" charset="0"/>
                          <a:ea typeface="Times New Roman"/>
                          <a:cs typeface="Arial" pitchFamily="34" charset="0"/>
                        </a:rPr>
                        <a:t>2- Adli sicil beyanı</a:t>
                      </a:r>
                    </a:p>
                    <a:p>
                      <a:pPr marL="130175">
                        <a:spcBef>
                          <a:spcPts val="0"/>
                        </a:spcBef>
                        <a:spcAft>
                          <a:spcPts val="0"/>
                        </a:spcAft>
                      </a:pPr>
                      <a:r>
                        <a:rPr lang="tr-TR" sz="1100" dirty="0" smtClean="0">
                          <a:latin typeface="Arial" pitchFamily="34" charset="0"/>
                          <a:ea typeface="Times New Roman"/>
                          <a:cs typeface="Arial" pitchFamily="34" charset="0"/>
                        </a:rPr>
                        <a:t>3- Diploma veya diploma yerine geçen belgenin aslı ve fotokopisi</a:t>
                      </a:r>
                    </a:p>
                    <a:p>
                      <a:pPr marL="130175">
                        <a:spcBef>
                          <a:spcPts val="0"/>
                        </a:spcBef>
                        <a:spcAft>
                          <a:spcPts val="0"/>
                        </a:spcAft>
                      </a:pPr>
                      <a:r>
                        <a:rPr lang="tr-TR" sz="1100" dirty="0" smtClean="0">
                          <a:latin typeface="Arial" pitchFamily="34" charset="0"/>
                          <a:ea typeface="Times New Roman"/>
                          <a:cs typeface="Arial" pitchFamily="34" charset="0"/>
                        </a:rPr>
                        <a:t>4- Eğitim vereceği program ile ilgili alınan kurs veya seminer belgesinin aslı ve fotokopisi</a:t>
                      </a:r>
                    </a:p>
                    <a:p>
                      <a:pPr marL="130175">
                        <a:spcBef>
                          <a:spcPts val="0"/>
                        </a:spcBef>
                        <a:spcAft>
                          <a:spcPts val="0"/>
                        </a:spcAft>
                      </a:pPr>
                      <a:r>
                        <a:rPr lang="tr-TR" sz="1100" dirty="0" smtClean="0">
                          <a:latin typeface="Arial" pitchFamily="34" charset="0"/>
                          <a:ea typeface="Times New Roman"/>
                          <a:cs typeface="Arial" pitchFamily="34" charset="0"/>
                        </a:rPr>
                        <a:t>5- Daha önce resmi veya özel öğretim kurumlarında eğitim personeli olarak çalışmış olanlardan en son görev yerinden ayrılışını gösterir belge</a:t>
                      </a:r>
                    </a:p>
                    <a:p>
                      <a:pPr marL="130175">
                        <a:spcBef>
                          <a:spcPts val="0"/>
                        </a:spcBef>
                        <a:spcAft>
                          <a:spcPts val="0"/>
                        </a:spcAft>
                      </a:pPr>
                      <a:r>
                        <a:rPr lang="tr-TR" sz="1100" dirty="0" smtClean="0">
                          <a:latin typeface="Arial" pitchFamily="34" charset="0"/>
                          <a:ea typeface="Times New Roman"/>
                          <a:cs typeface="Arial" pitchFamily="34" charset="0"/>
                        </a:rPr>
                        <a:t>6- İlk defa görev alacaklar hariç, hizmet sınıfında daha önce yaptığı görevleri gösterir hizmet belgesi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Merkezlerinde Görevlendirilecek  Ders Saat Ücretli Eğitim Personeli Teklifinin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İş sözleşmesi</a:t>
                      </a:r>
                    </a:p>
                    <a:p>
                      <a:pPr marL="130175">
                        <a:spcBef>
                          <a:spcPts val="0"/>
                        </a:spcBef>
                        <a:spcAft>
                          <a:spcPts val="0"/>
                        </a:spcAft>
                      </a:pPr>
                      <a:r>
                        <a:rPr lang="tr-TR" sz="1100" dirty="0" smtClean="0">
                          <a:latin typeface="Arial" pitchFamily="34" charset="0"/>
                          <a:ea typeface="Times New Roman"/>
                          <a:cs typeface="Arial" pitchFamily="34" charset="0"/>
                        </a:rPr>
                        <a:t>2- Adli sicil beyanı</a:t>
                      </a:r>
                    </a:p>
                    <a:p>
                      <a:pPr marL="130175">
                        <a:spcBef>
                          <a:spcPts val="0"/>
                        </a:spcBef>
                        <a:spcAft>
                          <a:spcPts val="0"/>
                        </a:spcAft>
                      </a:pPr>
                      <a:r>
                        <a:rPr lang="tr-TR" sz="1100" dirty="0" smtClean="0">
                          <a:latin typeface="Arial" pitchFamily="34" charset="0"/>
                          <a:ea typeface="Times New Roman"/>
                          <a:cs typeface="Arial" pitchFamily="34" charset="0"/>
                        </a:rPr>
                        <a:t>3- Diploma veya diploma yerine geçen belgenin aslı ve fotokopisi </a:t>
                      </a:r>
                    </a:p>
                    <a:p>
                      <a:pPr marL="130175">
                        <a:spcBef>
                          <a:spcPts val="0"/>
                        </a:spcBef>
                        <a:spcAft>
                          <a:spcPts val="0"/>
                        </a:spcAft>
                      </a:pPr>
                      <a:r>
                        <a:rPr lang="tr-TR" sz="1100" dirty="0" smtClean="0">
                          <a:latin typeface="Arial" pitchFamily="34" charset="0"/>
                          <a:ea typeface="Times New Roman"/>
                          <a:cs typeface="Arial" pitchFamily="34" charset="0"/>
                        </a:rPr>
                        <a:t>4- Eğitim vereceği program ile ilgili alınan kurs veya seminer belgesinin aslı ve fotokopisi</a:t>
                      </a:r>
                    </a:p>
                    <a:p>
                      <a:pPr marL="130175">
                        <a:spcBef>
                          <a:spcPts val="0"/>
                        </a:spcBef>
                        <a:spcAft>
                          <a:spcPts val="0"/>
                        </a:spcAft>
                      </a:pPr>
                      <a:r>
                        <a:rPr lang="tr-TR" sz="1100" dirty="0" smtClean="0">
                          <a:latin typeface="Arial" pitchFamily="34" charset="0"/>
                          <a:ea typeface="Times New Roman"/>
                          <a:cs typeface="Arial" pitchFamily="34" charset="0"/>
                        </a:rPr>
                        <a:t>5- Çalışmakta olduğu kurumca verilecek, girdiği ders saati sayısını da gösterir muvafakat belgesi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Eğitim ve Rehabilitasyon Merkezlerinde Görevli Eğitim Personelinin Görevden Ayrılma İsteği Tekliflerinin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80"/>
                        </a:spcBef>
                        <a:spcAft>
                          <a:spcPts val="0"/>
                        </a:spcAft>
                      </a:pPr>
                      <a:r>
                        <a:rPr lang="tr-TR" sz="1100" dirty="0" smtClean="0">
                          <a:latin typeface="Arial" pitchFamily="34" charset="0"/>
                          <a:ea typeface="Times New Roman"/>
                          <a:cs typeface="Arial" pitchFamily="34" charset="0"/>
                        </a:rPr>
                        <a:t>1- Kurum müdürlüğünün yazısı</a:t>
                      </a:r>
                    </a:p>
                    <a:p>
                      <a:pPr marL="130175">
                        <a:spcBef>
                          <a:spcPts val="80"/>
                        </a:spcBef>
                        <a:spcAft>
                          <a:spcPts val="0"/>
                        </a:spcAft>
                      </a:pPr>
                      <a:r>
                        <a:rPr lang="tr-TR" sz="1100" dirty="0" smtClean="0">
                          <a:latin typeface="Arial" pitchFamily="34" charset="0"/>
                          <a:ea typeface="Times New Roman"/>
                          <a:cs typeface="Arial" pitchFamily="34" charset="0"/>
                        </a:rPr>
                        <a:t>2- İstifa dilekçesi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spcAft>
                          <a:spcPts val="0"/>
                        </a:spcAft>
                      </a:pPr>
                      <a:r>
                        <a:rPr lang="tr-TR" sz="1100" dirty="0" smtClean="0">
                          <a:latin typeface="Arial" pitchFamily="34" charset="0"/>
                          <a:ea typeface="Times New Roman"/>
                          <a:cs typeface="Arial" pitchFamily="34" charset="0"/>
                        </a:rPr>
                        <a:t>Özel Dershane Açma</a:t>
                      </a:r>
                    </a:p>
                    <a:p>
                      <a:pPr marL="66675">
                        <a:spcAft>
                          <a:spcPts val="0"/>
                        </a:spcAft>
                      </a:pPr>
                      <a:r>
                        <a:rPr lang="tr-TR" sz="1100" dirty="0" smtClean="0">
                          <a:latin typeface="Arial" pitchFamily="34" charset="0"/>
                          <a:ea typeface="Times New Roman"/>
                          <a:cs typeface="Arial" pitchFamily="34" charset="0"/>
                        </a:rPr>
                        <a:t>Tekliflerinin Alınması</a:t>
                      </a:r>
                    </a:p>
                    <a:p>
                      <a:pPr marL="66675">
                        <a:spcAft>
                          <a:spcPts val="0"/>
                        </a:spcAft>
                      </a:pP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Form dilekçe (Ek-1)</a:t>
                      </a:r>
                    </a:p>
                    <a:p>
                      <a:pPr marL="130175">
                        <a:spcBef>
                          <a:spcPts val="0"/>
                        </a:spcBef>
                        <a:spcAft>
                          <a:spcPts val="0"/>
                        </a:spcAft>
                      </a:pPr>
                      <a:r>
                        <a:rPr lang="tr-TR" sz="1100" dirty="0" smtClean="0">
                          <a:latin typeface="Arial" pitchFamily="34" charset="0"/>
                          <a:ea typeface="Times New Roman"/>
                          <a:cs typeface="Arial" pitchFamily="34" charset="0"/>
                        </a:rPr>
                        <a:t>2- Kurucu/Kurucu temsilcisine ait adli sicil beyanı</a:t>
                      </a:r>
                    </a:p>
                    <a:p>
                      <a:pPr marL="130175">
                        <a:spcBef>
                          <a:spcPts val="0"/>
                        </a:spcBef>
                        <a:spcAft>
                          <a:spcPts val="0"/>
                        </a:spcAft>
                      </a:pPr>
                      <a:r>
                        <a:rPr lang="tr-TR" sz="1100" dirty="0" smtClean="0">
                          <a:latin typeface="Arial" pitchFamily="34" charset="0"/>
                          <a:ea typeface="Times New Roman"/>
                          <a:cs typeface="Arial" pitchFamily="34" charset="0"/>
                        </a:rPr>
                        <a:t>3- Kurucu tüzel kişi ise Türkiye Ticaret Sicili Gazetesi'nde yayımlanan ana sözleşme, tüzük ya da vakıf senedi</a:t>
                      </a:r>
                    </a:p>
                    <a:p>
                      <a:pPr marL="130175">
                        <a:spcBef>
                          <a:spcPts val="0"/>
                        </a:spcBef>
                        <a:spcAft>
                          <a:spcPts val="0"/>
                        </a:spcAft>
                      </a:pPr>
                      <a:r>
                        <a:rPr lang="tr-TR" sz="1100" dirty="0" smtClean="0">
                          <a:latin typeface="Arial" pitchFamily="34" charset="0"/>
                          <a:ea typeface="Times New Roman"/>
                          <a:cs typeface="Arial" pitchFamily="34" charset="0"/>
                        </a:rPr>
                        <a:t>4- Kurucu temsilcisinin kurumu açma, kapatma, devir ve benzeri işlemleri yürütme yetkisine sahip olduğunun belirlendiği yönetim kurulu kararı</a:t>
                      </a:r>
                    </a:p>
                    <a:p>
                      <a:pPr marL="130175">
                        <a:spcBef>
                          <a:spcPts val="0"/>
                        </a:spcBef>
                        <a:spcAft>
                          <a:spcPts val="0"/>
                        </a:spcAft>
                      </a:pPr>
                      <a:r>
                        <a:rPr lang="tr-TR" sz="1100" dirty="0" smtClean="0">
                          <a:latin typeface="Arial" pitchFamily="34" charset="0"/>
                          <a:ea typeface="Times New Roman"/>
                          <a:cs typeface="Arial" pitchFamily="34" charset="0"/>
                        </a:rPr>
                        <a:t>5- Kullanılacak her kat ayrı ayrı 3 adet yerleşim planı  (35x50 cm veya A3 ebatlarında) </a:t>
                      </a:r>
                    </a:p>
                    <a:p>
                      <a:pPr marL="130175">
                        <a:spcBef>
                          <a:spcPts val="0"/>
                        </a:spcBef>
                        <a:spcAft>
                          <a:spcPts val="0"/>
                        </a:spcAft>
                      </a:pPr>
                      <a:r>
                        <a:rPr lang="tr-TR" sz="1100" dirty="0" smtClean="0">
                          <a:latin typeface="Arial" pitchFamily="34" charset="0"/>
                          <a:ea typeface="Times New Roman"/>
                          <a:cs typeface="Arial" pitchFamily="34" charset="0"/>
                        </a:rPr>
                        <a:t>6- Uygulanacak olan programların Talim ve Terbiye Kurulunca onaylanmış kararların tarih ve sayısı</a:t>
                      </a:r>
                    </a:p>
                    <a:p>
                      <a:pPr marL="130175">
                        <a:spcBef>
                          <a:spcPts val="0"/>
                        </a:spcBef>
                        <a:spcAft>
                          <a:spcPts val="0"/>
                        </a:spcAft>
                      </a:pPr>
                      <a:r>
                        <a:rPr lang="tr-TR" sz="1100" dirty="0" smtClean="0">
                          <a:latin typeface="Arial" pitchFamily="34" charset="0"/>
                          <a:ea typeface="Times New Roman"/>
                          <a:cs typeface="Arial" pitchFamily="34" charset="0"/>
                        </a:rPr>
                        <a:t>7- Kurum binası kurucuya ait ise tapu senedinin aslı ve örneği, kurum binası kiralık ise okullarda öğretim süresi kadar düzenlenmiş kira sözleşmesinin aslı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a:t>
                      </a:r>
                      <a:r>
                        <a:rPr lang="tr-TR" sz="1800" b="1" i="0" u="none" strike="noStrike" baseline="0" dirty="0" smtClean="0">
                          <a:solidFill>
                            <a:srgbClr val="000000"/>
                          </a:solidFill>
                          <a:latin typeface="Arial" pitchFamily="34" charset="0"/>
                          <a:cs typeface="Arial" pitchFamily="34" charset="0"/>
                        </a:rPr>
                        <a:t>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marR="77470" lvl="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Aile ve Sosyal Politikalar Bakanlığı Tarafından Korunan Çocukların İstihdam Edilmesi Amacıyla Yapılacak Olan Sınav Başvuruların Alınması</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lgn="l">
                        <a:spcBef>
                          <a:spcPts val="0"/>
                        </a:spcBef>
                        <a:spcAft>
                          <a:spcPts val="0"/>
                        </a:spcAft>
                      </a:pPr>
                      <a:r>
                        <a:rPr lang="tr-TR" sz="1100" dirty="0" smtClean="0">
                          <a:latin typeface="Arial" pitchFamily="34" charset="0"/>
                          <a:ea typeface="Times New Roman"/>
                          <a:cs typeface="Arial" pitchFamily="34" charset="0"/>
                        </a:rPr>
                        <a:t>1- Nüfus cüzdanı aslı</a:t>
                      </a:r>
                    </a:p>
                    <a:p>
                      <a:pPr marL="130175" algn="l">
                        <a:spcBef>
                          <a:spcPts val="0"/>
                        </a:spcBef>
                        <a:spcAft>
                          <a:spcPts val="0"/>
                        </a:spcAft>
                      </a:pPr>
                      <a:r>
                        <a:rPr lang="tr-TR" sz="1100" dirty="0" smtClean="0">
                          <a:latin typeface="Arial" pitchFamily="34" charset="0"/>
                          <a:ea typeface="Times New Roman"/>
                          <a:cs typeface="Arial" pitchFamily="34" charset="0"/>
                        </a:rPr>
                        <a:t>2- Adli sicil beyanı</a:t>
                      </a:r>
                    </a:p>
                    <a:p>
                      <a:pPr marL="130175" algn="l">
                        <a:spcBef>
                          <a:spcPts val="0"/>
                        </a:spcBef>
                        <a:spcAft>
                          <a:spcPts val="0"/>
                        </a:spcAft>
                      </a:pPr>
                      <a:r>
                        <a:rPr lang="tr-TR" sz="1100" dirty="0" smtClean="0">
                          <a:latin typeface="Arial" pitchFamily="34" charset="0"/>
                          <a:ea typeface="Times New Roman"/>
                          <a:cs typeface="Arial" pitchFamily="34" charset="0"/>
                        </a:rPr>
                        <a:t>3- Sağlık durumu beyanı</a:t>
                      </a:r>
                    </a:p>
                    <a:p>
                      <a:pPr marL="130175" algn="l">
                        <a:spcBef>
                          <a:spcPts val="0"/>
                        </a:spcBef>
                        <a:spcAft>
                          <a:spcPts val="0"/>
                        </a:spcAft>
                      </a:pPr>
                      <a:r>
                        <a:rPr lang="tr-TR" sz="1100" dirty="0" smtClean="0">
                          <a:latin typeface="Arial" pitchFamily="34" charset="0"/>
                          <a:ea typeface="Times New Roman"/>
                          <a:cs typeface="Arial" pitchFamily="34" charset="0"/>
                        </a:rPr>
                        <a:t>4- Askerlik durum belgesi</a:t>
                      </a:r>
                    </a:p>
                    <a:p>
                      <a:pPr marL="130175" algn="l">
                        <a:spcBef>
                          <a:spcPts val="0"/>
                        </a:spcBef>
                        <a:spcAft>
                          <a:spcPts val="0"/>
                        </a:spcAft>
                      </a:pPr>
                      <a:r>
                        <a:rPr lang="tr-TR" sz="1100" dirty="0" smtClean="0">
                          <a:latin typeface="Arial" pitchFamily="34" charset="0"/>
                          <a:ea typeface="Times New Roman"/>
                          <a:cs typeface="Arial" pitchFamily="34" charset="0"/>
                        </a:rPr>
                        <a:t>5- Öğrenim durum belgesi fotokopisi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auto" latinLnBrk="0" hangingPunct="1">
                        <a:lnSpc>
                          <a:spcPts val="1000"/>
                        </a:lnSpc>
                        <a:spcBef>
                          <a:spcPts val="0"/>
                        </a:spcBef>
                        <a:spcAft>
                          <a:spcPts val="0"/>
                        </a:spcAft>
                        <a:buClrTx/>
                        <a:buSzTx/>
                        <a:buFontTx/>
                        <a:buNone/>
                        <a:tabLst/>
                        <a:defRPr/>
                      </a:pPr>
                      <a:r>
                        <a:rPr lang="en-US" sz="1100" dirty="0" smtClean="0">
                          <a:latin typeface="Arial"/>
                          <a:ea typeface="Arial"/>
                        </a:rPr>
                        <a:t>35</a:t>
                      </a:r>
                      <a:r>
                        <a:rPr lang="en-US" sz="1100" spc="50" dirty="0" smtClean="0">
                          <a:latin typeface="Arial"/>
                          <a:ea typeface="Arial"/>
                        </a:rPr>
                        <a:t> </a:t>
                      </a:r>
                      <a:r>
                        <a:rPr lang="en-US" sz="1100" dirty="0" smtClean="0">
                          <a:latin typeface="Arial"/>
                          <a:ea typeface="Arial"/>
                        </a:rPr>
                        <a:t>DAKİKA</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spcAft>
                          <a:spcPts val="0"/>
                        </a:spcAft>
                      </a:pPr>
                      <a:r>
                        <a:rPr lang="tr-TR" sz="1100" dirty="0" smtClean="0">
                          <a:latin typeface="Arial" pitchFamily="34" charset="0"/>
                          <a:ea typeface="Times New Roman"/>
                          <a:cs typeface="Arial" pitchFamily="34" charset="0"/>
                        </a:rPr>
                        <a:t>Özel Dershane Açma</a:t>
                      </a:r>
                    </a:p>
                    <a:p>
                      <a:pPr marL="66675">
                        <a:spcAft>
                          <a:spcPts val="0"/>
                        </a:spcAft>
                      </a:pPr>
                      <a:r>
                        <a:rPr lang="tr-TR" sz="1100" dirty="0" smtClean="0">
                          <a:latin typeface="Arial" pitchFamily="34" charset="0"/>
                          <a:ea typeface="Times New Roman"/>
                          <a:cs typeface="Arial" pitchFamily="34" charset="0"/>
                        </a:rPr>
                        <a:t>Tekliflerinin Alınması</a:t>
                      </a:r>
                    </a:p>
                    <a:p>
                      <a:pPr marL="66675">
                        <a:spcAft>
                          <a:spcPts val="0"/>
                        </a:spcAft>
                      </a:pP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b="0" dirty="0" smtClean="0">
                          <a:latin typeface="Arial" pitchFamily="34" charset="0"/>
                          <a:ea typeface="Times New Roman"/>
                          <a:cs typeface="Arial" pitchFamily="34" charset="0"/>
                        </a:rPr>
                        <a:t>8- Yönetici çalışma izin teklifi</a:t>
                      </a:r>
                    </a:p>
                    <a:p>
                      <a:pPr marL="130175">
                        <a:spcBef>
                          <a:spcPts val="0"/>
                        </a:spcBef>
                        <a:spcAft>
                          <a:spcPts val="0"/>
                        </a:spcAft>
                      </a:pPr>
                      <a:r>
                        <a:rPr lang="tr-TR" sz="1100" b="0" dirty="0" smtClean="0">
                          <a:latin typeface="Arial" pitchFamily="34" charset="0"/>
                          <a:ea typeface="Times New Roman"/>
                          <a:cs typeface="Arial" pitchFamily="34" charset="0"/>
                        </a:rPr>
                        <a:t>9- Öğretime başlamadan önce gerekli tüm personelin atamasının yapılacağına dair kurucu/kurucu temsilcisinin yazılı beyanı</a:t>
                      </a:r>
                    </a:p>
                    <a:p>
                      <a:pPr marL="130175">
                        <a:spcBef>
                          <a:spcPts val="0"/>
                        </a:spcBef>
                        <a:spcAft>
                          <a:spcPts val="0"/>
                        </a:spcAft>
                      </a:pPr>
                      <a:r>
                        <a:rPr lang="tr-TR" sz="1100" b="0" dirty="0" smtClean="0">
                          <a:latin typeface="Arial" pitchFamily="34" charset="0"/>
                          <a:ea typeface="Times New Roman"/>
                          <a:cs typeface="Arial" pitchFamily="34" charset="0"/>
                        </a:rPr>
                        <a:t>10-Kurum açılacak binanın sağlam ve dayanıklı olduğuna ilişkin; çevre ve şehircilik il müdürlükleri, yapının proje müellifleri ya da yetkili serbest proje büroları veya üniversitelerin ilgili bölümlerince düzenlenen teknik</a:t>
                      </a:r>
                    </a:p>
                    <a:p>
                      <a:pPr marL="130175">
                        <a:spcBef>
                          <a:spcPts val="0"/>
                        </a:spcBef>
                        <a:spcAft>
                          <a:spcPts val="0"/>
                        </a:spcAft>
                      </a:pPr>
                      <a:r>
                        <a:rPr lang="tr-TR" sz="1100" b="0" dirty="0" smtClean="0">
                          <a:latin typeface="Arial" pitchFamily="34" charset="0"/>
                          <a:ea typeface="Times New Roman"/>
                          <a:cs typeface="Arial" pitchFamily="34" charset="0"/>
                        </a:rPr>
                        <a:t>11-İl Sağlık Müdürlüğünce düzenlenecek olan, binanın ve çevresinin sağlık yönünden uygun olduğuna ilişkin rapor</a:t>
                      </a:r>
                    </a:p>
                    <a:p>
                      <a:pPr marL="130175">
                        <a:spcBef>
                          <a:spcPts val="0"/>
                        </a:spcBef>
                        <a:spcAft>
                          <a:spcPts val="0"/>
                        </a:spcAft>
                      </a:pPr>
                      <a:r>
                        <a:rPr lang="tr-TR" sz="1100" b="0" dirty="0" smtClean="0">
                          <a:latin typeface="Arial" pitchFamily="34" charset="0"/>
                          <a:ea typeface="Times New Roman"/>
                          <a:cs typeface="Arial" pitchFamily="34" charset="0"/>
                        </a:rPr>
                        <a:t>12-İtfaiye Müdürlüğünce düzenlenecek olan binada yangına karşı ilgili mevzuata göre gerekli önlemlerin alındığına ilişkin rapor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spcAft>
                          <a:spcPts val="0"/>
                        </a:spcAft>
                      </a:pPr>
                      <a:r>
                        <a:rPr lang="tr-TR" sz="1100" dirty="0" smtClean="0">
                          <a:latin typeface="Arial" pitchFamily="34" charset="0"/>
                          <a:ea typeface="Times New Roman"/>
                          <a:cs typeface="Arial" pitchFamily="34" charset="0"/>
                        </a:rPr>
                        <a:t>Özel Dershane Devir İşlemi</a:t>
                      </a:r>
                    </a:p>
                    <a:p>
                      <a:pPr marL="66675">
                        <a:spcAft>
                          <a:spcPts val="0"/>
                        </a:spcAft>
                      </a:pPr>
                      <a:r>
                        <a:rPr lang="tr-TR" sz="1100" dirty="0" smtClean="0">
                          <a:latin typeface="Arial" pitchFamily="34" charset="0"/>
                          <a:ea typeface="Times New Roman"/>
                          <a:cs typeface="Arial" pitchFamily="34" charset="0"/>
                        </a:rPr>
                        <a:t>Başvurusunun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445"/>
                        </a:spcBef>
                        <a:spcAft>
                          <a:spcPts val="0"/>
                        </a:spcAft>
                      </a:pPr>
                      <a:r>
                        <a:rPr lang="tr-TR" sz="1100" dirty="0" smtClean="0">
                          <a:latin typeface="Arial" pitchFamily="34" charset="0"/>
                          <a:ea typeface="Times New Roman"/>
                          <a:cs typeface="Arial" pitchFamily="34" charset="0"/>
                        </a:rPr>
                        <a:t>1- Kurumu devir alan kurucu/kurucu temsilcisine ait dilekçe</a:t>
                      </a:r>
                    </a:p>
                    <a:p>
                      <a:pPr marL="130175">
                        <a:spcBef>
                          <a:spcPts val="445"/>
                        </a:spcBef>
                        <a:spcAft>
                          <a:spcPts val="0"/>
                        </a:spcAft>
                      </a:pPr>
                      <a:r>
                        <a:rPr lang="tr-TR" sz="1100" dirty="0" smtClean="0">
                          <a:latin typeface="Arial" pitchFamily="34" charset="0"/>
                          <a:ea typeface="Times New Roman"/>
                          <a:cs typeface="Arial" pitchFamily="34" charset="0"/>
                        </a:rPr>
                        <a:t>2- Kurumun borç ve alacaklarının vadesi gelmemiş olanlar da dahil olmak üzere, kurumu devralan veya devredilen gerçek kişi veya tüzel kişilik tarafından üstlenildiğini gösterir noterlikçe düzenlenen devir senedi</a:t>
                      </a:r>
                    </a:p>
                    <a:p>
                      <a:pPr marL="130175">
                        <a:spcBef>
                          <a:spcPts val="445"/>
                        </a:spcBef>
                        <a:spcAft>
                          <a:spcPts val="0"/>
                        </a:spcAft>
                      </a:pPr>
                      <a:r>
                        <a:rPr lang="tr-TR" sz="1100" dirty="0" smtClean="0">
                          <a:latin typeface="Arial" pitchFamily="34" charset="0"/>
                          <a:ea typeface="Times New Roman"/>
                          <a:cs typeface="Arial" pitchFamily="34" charset="0"/>
                        </a:rPr>
                        <a:t>3- Yeni kurucu/kurucu temsilcisine ait adli sicil kaydının bulunmadığına dair yazılı beyan</a:t>
                      </a:r>
                    </a:p>
                    <a:p>
                      <a:pPr marL="130175">
                        <a:spcBef>
                          <a:spcPts val="445"/>
                        </a:spcBef>
                        <a:spcAft>
                          <a:spcPts val="0"/>
                        </a:spcAft>
                      </a:pPr>
                      <a:r>
                        <a:rPr lang="tr-TR" sz="1100" dirty="0" smtClean="0">
                          <a:latin typeface="Arial" pitchFamily="34" charset="0"/>
                          <a:ea typeface="Times New Roman"/>
                          <a:cs typeface="Arial" pitchFamily="34" charset="0"/>
                        </a:rPr>
                        <a:t>4- Kurum binası kurucuya ait ise tapu senedinin aslı ve örneği, kurum binası kiralık ise en az bir yıllık düzenlenmiş kira sözleşmesinin aslı</a:t>
                      </a:r>
                    </a:p>
                    <a:p>
                      <a:pPr marL="130175">
                        <a:spcBef>
                          <a:spcPts val="445"/>
                        </a:spcBef>
                        <a:spcAft>
                          <a:spcPts val="0"/>
                        </a:spcAft>
                      </a:pPr>
                      <a:r>
                        <a:rPr lang="tr-TR" sz="1100" dirty="0" smtClean="0">
                          <a:latin typeface="Arial" pitchFamily="34" charset="0"/>
                          <a:ea typeface="Times New Roman"/>
                          <a:cs typeface="Arial" pitchFamily="34" charset="0"/>
                        </a:rPr>
                        <a:t>DEVAMI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spcAft>
                          <a:spcPts val="0"/>
                        </a:spcAft>
                      </a:pPr>
                      <a:r>
                        <a:rPr lang="tr-TR" sz="1100" dirty="0" smtClean="0">
                          <a:latin typeface="Arial" pitchFamily="34" charset="0"/>
                          <a:ea typeface="Times New Roman"/>
                          <a:cs typeface="Arial" pitchFamily="34" charset="0"/>
                        </a:rPr>
                        <a:t>Özel Dershane Devir İşlemi</a:t>
                      </a:r>
                    </a:p>
                    <a:p>
                      <a:pPr marL="66675">
                        <a:spcAft>
                          <a:spcPts val="0"/>
                        </a:spcAft>
                      </a:pPr>
                      <a:r>
                        <a:rPr lang="tr-TR" sz="1100" dirty="0" smtClean="0">
                          <a:latin typeface="Arial" pitchFamily="34" charset="0"/>
                          <a:ea typeface="Times New Roman"/>
                          <a:cs typeface="Arial" pitchFamily="34" charset="0"/>
                        </a:rPr>
                        <a:t>Başvurusunun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5- Tüzel kişi ise Türkiye Ticaret Sicili Gazetesi'nde yayımlanan ana sözleşmesi, </a:t>
                      </a:r>
                    </a:p>
                    <a:p>
                      <a:pPr marL="130175">
                        <a:spcBef>
                          <a:spcPts val="0"/>
                        </a:spcBef>
                        <a:spcAft>
                          <a:spcPts val="0"/>
                        </a:spcAft>
                      </a:pPr>
                      <a:r>
                        <a:rPr lang="tr-TR" sz="1100" dirty="0" smtClean="0">
                          <a:latin typeface="Arial" pitchFamily="34" charset="0"/>
                          <a:ea typeface="Times New Roman"/>
                          <a:cs typeface="Arial" pitchFamily="34" charset="0"/>
                        </a:rPr>
                        <a:t>   tüzük ya da vakıf senedi</a:t>
                      </a:r>
                    </a:p>
                    <a:p>
                      <a:pPr marL="130175">
                        <a:spcBef>
                          <a:spcPts val="0"/>
                        </a:spcBef>
                        <a:spcAft>
                          <a:spcPts val="0"/>
                        </a:spcAft>
                      </a:pPr>
                      <a:r>
                        <a:rPr lang="tr-TR" sz="1100" dirty="0" smtClean="0">
                          <a:latin typeface="Arial" pitchFamily="34" charset="0"/>
                          <a:ea typeface="Times New Roman"/>
                          <a:cs typeface="Arial" pitchFamily="34" charset="0"/>
                        </a:rPr>
                        <a:t>6- Kurucu temsilcisinin kurumu açma, kapatma, devir ve benzeri işlemleri yürütme yetkisine sahip olduğunun belirlendiği yönetim kurulu kararı</a:t>
                      </a:r>
                    </a:p>
                    <a:p>
                      <a:pPr marL="130175">
                        <a:spcBef>
                          <a:spcPts val="0"/>
                        </a:spcBef>
                        <a:spcAft>
                          <a:spcPts val="0"/>
                        </a:spcAft>
                      </a:pPr>
                      <a:r>
                        <a:rPr lang="tr-TR" sz="1100" dirty="0" smtClean="0">
                          <a:latin typeface="Arial" pitchFamily="34" charset="0"/>
                          <a:ea typeface="Times New Roman"/>
                          <a:cs typeface="Arial" pitchFamily="34" charset="0"/>
                        </a:rPr>
                        <a:t>7- Eğitim personeli ile diğer personelin görevlendirme teklifleri ve yenilenen iş sözleşmeleri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29</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Dershanenin Kurucu/Kurucu Temsilcisi İsteğiyle Kapatılması Başvurusunun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Kurucu/kurucu temsilcisinin dilekçesi</a:t>
                      </a:r>
                    </a:p>
                    <a:p>
                      <a:pPr marL="130175">
                        <a:spcBef>
                          <a:spcPts val="0"/>
                        </a:spcBef>
                        <a:spcAft>
                          <a:spcPts val="0"/>
                        </a:spcAft>
                      </a:pPr>
                      <a:r>
                        <a:rPr lang="tr-TR" sz="1100" dirty="0" smtClean="0">
                          <a:latin typeface="Arial" pitchFamily="34" charset="0"/>
                          <a:ea typeface="Times New Roman"/>
                          <a:cs typeface="Arial" pitchFamily="34" charset="0"/>
                        </a:rPr>
                        <a:t>2- Tüm personel ile öğrencilere duyuru yazısı</a:t>
                      </a:r>
                    </a:p>
                    <a:p>
                      <a:pPr marL="130175">
                        <a:spcBef>
                          <a:spcPts val="0"/>
                        </a:spcBef>
                        <a:spcAft>
                          <a:spcPts val="0"/>
                        </a:spcAft>
                      </a:pPr>
                      <a:r>
                        <a:rPr lang="tr-TR" sz="1100" dirty="0" smtClean="0">
                          <a:latin typeface="Arial" pitchFamily="34" charset="0"/>
                          <a:ea typeface="Times New Roman"/>
                          <a:cs typeface="Arial" pitchFamily="34" charset="0"/>
                        </a:rPr>
                        <a:t>3- Görevli tüm personelin görevden ayrılış dilekçeleri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30</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Dershanelerde KPSS Kurs Programı Uygulama İsteği Başvurusunun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Kurucu/kurucu temsilcisinin dilekçesi</a:t>
                      </a:r>
                    </a:p>
                    <a:p>
                      <a:pPr marL="130175">
                        <a:spcBef>
                          <a:spcPts val="0"/>
                        </a:spcBef>
                        <a:spcAft>
                          <a:spcPts val="0"/>
                        </a:spcAft>
                      </a:pPr>
                      <a:r>
                        <a:rPr lang="tr-TR" sz="1100" dirty="0" smtClean="0">
                          <a:latin typeface="Arial" pitchFamily="34" charset="0"/>
                          <a:ea typeface="Times New Roman"/>
                          <a:cs typeface="Arial" pitchFamily="34" charset="0"/>
                        </a:rPr>
                        <a:t>2- Yönetim kurulu kararı</a:t>
                      </a:r>
                    </a:p>
                    <a:p>
                      <a:pPr marL="130175">
                        <a:spcBef>
                          <a:spcPts val="0"/>
                        </a:spcBef>
                        <a:spcAft>
                          <a:spcPts val="0"/>
                        </a:spcAft>
                      </a:pPr>
                      <a:r>
                        <a:rPr lang="tr-TR" sz="1100" dirty="0" smtClean="0">
                          <a:latin typeface="Arial" pitchFamily="34" charset="0"/>
                          <a:ea typeface="Times New Roman"/>
                          <a:cs typeface="Arial" pitchFamily="34" charset="0"/>
                        </a:rPr>
                        <a:t>3- Kurs programı</a:t>
                      </a:r>
                    </a:p>
                    <a:p>
                      <a:pPr marL="130175">
                        <a:spcBef>
                          <a:spcPts val="0"/>
                        </a:spcBef>
                        <a:spcAft>
                          <a:spcPts val="0"/>
                        </a:spcAft>
                      </a:pPr>
                      <a:r>
                        <a:rPr lang="tr-TR" sz="1100" dirty="0" smtClean="0">
                          <a:latin typeface="Arial" pitchFamily="34" charset="0"/>
                          <a:ea typeface="Times New Roman"/>
                          <a:cs typeface="Arial" pitchFamily="34" charset="0"/>
                        </a:rPr>
                        <a:t>4- Zaman çizelgesi</a:t>
                      </a:r>
                    </a:p>
                    <a:p>
                      <a:pPr marL="130175">
                        <a:spcBef>
                          <a:spcPts val="0"/>
                        </a:spcBef>
                        <a:spcAft>
                          <a:spcPts val="0"/>
                        </a:spcAft>
                      </a:pPr>
                      <a:r>
                        <a:rPr lang="tr-TR" sz="1100" dirty="0" smtClean="0">
                          <a:latin typeface="Arial" pitchFamily="34" charset="0"/>
                          <a:ea typeface="Times New Roman"/>
                          <a:cs typeface="Arial" pitchFamily="34" charset="0"/>
                        </a:rPr>
                        <a:t>5- Öğretmen teklifleri (Türk Dili ve Edebiyatı veya Türkçe, Tarih, Coğrafya ve Matematik branşlarında)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Dershanelerde İsim Değişikliği İsteği Başvurusunun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Kurucu/kurucu temsilcisinin dilekçesi</a:t>
                      </a:r>
                    </a:p>
                    <a:p>
                      <a:pPr marL="130175">
                        <a:spcBef>
                          <a:spcPts val="0"/>
                        </a:spcBef>
                        <a:spcAft>
                          <a:spcPts val="0"/>
                        </a:spcAft>
                      </a:pPr>
                      <a:r>
                        <a:rPr lang="tr-TR" sz="1100" dirty="0" smtClean="0">
                          <a:latin typeface="Arial" pitchFamily="34" charset="0"/>
                          <a:ea typeface="Times New Roman"/>
                          <a:cs typeface="Arial" pitchFamily="34" charset="0"/>
                        </a:rPr>
                        <a:t>2- Yönetim kurulu kararı</a:t>
                      </a:r>
                    </a:p>
                    <a:p>
                      <a:pPr marL="130175">
                        <a:spcBef>
                          <a:spcPts val="0"/>
                        </a:spcBef>
                        <a:spcAft>
                          <a:spcPts val="0"/>
                        </a:spcAft>
                      </a:pPr>
                      <a:r>
                        <a:rPr lang="tr-TR" sz="1100" dirty="0" smtClean="0">
                          <a:latin typeface="Arial" pitchFamily="34" charset="0"/>
                          <a:ea typeface="Times New Roman"/>
                          <a:cs typeface="Arial" pitchFamily="34" charset="0"/>
                        </a:rPr>
                        <a:t>3- Yeni dergi ismi kullanılacak ise dergi örneği, markalı isim kullanılacaksa marka tescil belgesi ile isim hakkı sözleşmesi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Dershanelerde Kurum Bina Nakli Başvurularının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lnSpc>
                          <a:spcPct val="100000"/>
                        </a:lnSpc>
                        <a:spcBef>
                          <a:spcPts val="0"/>
                        </a:spcBef>
                        <a:spcAft>
                          <a:spcPts val="0"/>
                        </a:spcAft>
                      </a:pPr>
                      <a:r>
                        <a:rPr lang="tr-TR" sz="1100" dirty="0" smtClean="0">
                          <a:latin typeface="Arial" pitchFamily="34" charset="0"/>
                          <a:ea typeface="Times New Roman"/>
                          <a:cs typeface="Arial" pitchFamily="34" charset="0"/>
                        </a:rPr>
                        <a:t>1- Kurucu /kurucu temsilcisinin konuya ilişkin ayrıntılı dilekçesi</a:t>
                      </a:r>
                    </a:p>
                    <a:p>
                      <a:pPr marL="130175">
                        <a:lnSpc>
                          <a:spcPct val="100000"/>
                        </a:lnSpc>
                        <a:spcBef>
                          <a:spcPts val="0"/>
                        </a:spcBef>
                        <a:spcAft>
                          <a:spcPts val="0"/>
                        </a:spcAft>
                      </a:pPr>
                      <a:r>
                        <a:rPr lang="tr-TR" sz="1100" dirty="0" smtClean="0">
                          <a:latin typeface="Arial" pitchFamily="34" charset="0"/>
                          <a:ea typeface="Times New Roman"/>
                          <a:cs typeface="Arial" pitchFamily="34" charset="0"/>
                        </a:rPr>
                        <a:t>2- En az bir yıllık kira sözleşmesi veya tapu örneği (aslı yada  tasdikli örneği)</a:t>
                      </a:r>
                    </a:p>
                    <a:p>
                      <a:pPr marL="130175">
                        <a:lnSpc>
                          <a:spcPct val="100000"/>
                        </a:lnSpc>
                        <a:spcBef>
                          <a:spcPts val="0"/>
                        </a:spcBef>
                        <a:spcAft>
                          <a:spcPts val="0"/>
                        </a:spcAft>
                      </a:pPr>
                      <a:r>
                        <a:rPr lang="tr-TR" sz="1100" dirty="0" smtClean="0">
                          <a:latin typeface="Arial" pitchFamily="34" charset="0"/>
                          <a:ea typeface="Times New Roman"/>
                          <a:cs typeface="Arial" pitchFamily="34" charset="0"/>
                        </a:rPr>
                        <a:t>3- Kullanılacak her kat için ayrı ayrı 3 adet yerleşim planı (35x50cm veya A3  ebadında)</a:t>
                      </a:r>
                    </a:p>
                    <a:p>
                      <a:pPr marL="130175">
                        <a:lnSpc>
                          <a:spcPct val="100000"/>
                        </a:lnSpc>
                        <a:spcBef>
                          <a:spcPts val="0"/>
                        </a:spcBef>
                        <a:spcAft>
                          <a:spcPts val="0"/>
                        </a:spcAft>
                      </a:pPr>
                      <a:r>
                        <a:rPr lang="tr-TR" sz="1100" dirty="0" smtClean="0">
                          <a:latin typeface="Arial" pitchFamily="34" charset="0"/>
                          <a:ea typeface="Times New Roman"/>
                          <a:cs typeface="Arial" pitchFamily="34" charset="0"/>
                        </a:rPr>
                        <a:t>4- Kurum açılacak binanın sağlam ve dayanıklı olduğuna ilişkin; çevre ve şehircilik il müdürlükleri, yapının proje müellifleri ya da yetkili serbest proje büroları veya üniversitelerin ilgili bölümlerince düzenlenen teknik</a:t>
                      </a:r>
                    </a:p>
                    <a:p>
                      <a:pPr marL="130175">
                        <a:lnSpc>
                          <a:spcPct val="100000"/>
                        </a:lnSpc>
                        <a:spcBef>
                          <a:spcPts val="0"/>
                        </a:spcBef>
                        <a:spcAft>
                          <a:spcPts val="0"/>
                        </a:spcAft>
                      </a:pPr>
                      <a:r>
                        <a:rPr lang="tr-TR" sz="1100" dirty="0" smtClean="0">
                          <a:latin typeface="Arial" pitchFamily="34" charset="0"/>
                          <a:ea typeface="Times New Roman"/>
                          <a:cs typeface="Arial" pitchFamily="34" charset="0"/>
                        </a:rPr>
                        <a:t>5- İl Sağlık Müdürlüğünce düzenlenecek olan, binanın ve çevresinin sağlık yönünden uygun olduğuna ilişkin rapor</a:t>
                      </a:r>
                    </a:p>
                    <a:p>
                      <a:pPr marL="130175">
                        <a:lnSpc>
                          <a:spcPct val="100000"/>
                        </a:lnSpc>
                        <a:spcBef>
                          <a:spcPts val="0"/>
                        </a:spcBef>
                        <a:spcAft>
                          <a:spcPts val="0"/>
                        </a:spcAft>
                      </a:pPr>
                      <a:r>
                        <a:rPr lang="tr-TR" sz="1100" dirty="0" smtClean="0">
                          <a:latin typeface="Arial" pitchFamily="34" charset="0"/>
                          <a:ea typeface="Times New Roman"/>
                          <a:cs typeface="Arial" pitchFamily="34" charset="0"/>
                        </a:rPr>
                        <a:t>6- İtfaiye Müdürlüğünce düzenlenecek olan binada yangına karşı ilgili mevzuata göre gerekli önlemlerin alındığına ilişkin rapor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Dershanelerde Kurumların Dönüşüm İsteği Başvurularının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Arial"/>
                          <a:cs typeface="Arial" pitchFamily="34" charset="0"/>
                        </a:rPr>
                        <a:t>1- Kurucu/kurucu temsilcisinin kurumunu dönüştürmesine  ilişkin yazı</a:t>
                      </a:r>
                    </a:p>
                    <a:p>
                      <a:pPr marL="130175">
                        <a:spcBef>
                          <a:spcPts val="0"/>
                        </a:spcBef>
                        <a:spcAft>
                          <a:spcPts val="0"/>
                        </a:spcAft>
                      </a:pPr>
                      <a:r>
                        <a:rPr lang="tr-TR" sz="1100" dirty="0" smtClean="0">
                          <a:latin typeface="Arial" pitchFamily="34" charset="0"/>
                          <a:ea typeface="Arial"/>
                          <a:cs typeface="Arial" pitchFamily="34" charset="0"/>
                        </a:rPr>
                        <a:t>2- Form dilekçe (Ek-1)</a:t>
                      </a:r>
                    </a:p>
                    <a:p>
                      <a:pPr marL="130175">
                        <a:spcBef>
                          <a:spcPts val="0"/>
                        </a:spcBef>
                        <a:spcAft>
                          <a:spcPts val="0"/>
                        </a:spcAft>
                      </a:pPr>
                      <a:r>
                        <a:rPr lang="tr-TR" sz="1100" dirty="0" smtClean="0">
                          <a:latin typeface="Arial" pitchFamily="34" charset="0"/>
                          <a:ea typeface="Arial"/>
                          <a:cs typeface="Arial" pitchFamily="34" charset="0"/>
                        </a:rPr>
                        <a:t>3- Özel dershane kısmına öğrenci kaydı olmadığına dair yazı</a:t>
                      </a:r>
                    </a:p>
                    <a:p>
                      <a:pPr marL="130175">
                        <a:spcBef>
                          <a:spcPts val="0"/>
                        </a:spcBef>
                        <a:spcAft>
                          <a:spcPts val="0"/>
                        </a:spcAft>
                      </a:pPr>
                      <a:r>
                        <a:rPr lang="tr-TR" sz="1100" dirty="0" smtClean="0">
                          <a:latin typeface="Arial" pitchFamily="34" charset="0"/>
                          <a:ea typeface="Arial"/>
                          <a:cs typeface="Arial" pitchFamily="34" charset="0"/>
                        </a:rPr>
                        <a:t>4- Yönetici ve eğitim personelinin istifa dilekçeleri</a:t>
                      </a:r>
                    </a:p>
                    <a:p>
                      <a:pPr marL="130175">
                        <a:spcBef>
                          <a:spcPts val="0"/>
                        </a:spcBef>
                        <a:spcAft>
                          <a:spcPts val="0"/>
                        </a:spcAft>
                      </a:pPr>
                      <a:r>
                        <a:rPr lang="tr-TR" sz="1100" dirty="0" smtClean="0">
                          <a:latin typeface="Arial" pitchFamily="34" charset="0"/>
                          <a:ea typeface="Arial"/>
                          <a:cs typeface="Arial" pitchFamily="34" charset="0"/>
                        </a:rPr>
                        <a:t>5- Kullanılacak her kat için ayrı ayrı 3 adet yerleşim planı (35x50 veya A3 boyutunda)</a:t>
                      </a:r>
                    </a:p>
                    <a:p>
                      <a:pPr marL="130175">
                        <a:spcBef>
                          <a:spcPts val="0"/>
                        </a:spcBef>
                        <a:spcAft>
                          <a:spcPts val="0"/>
                        </a:spcAft>
                      </a:pPr>
                      <a:r>
                        <a:rPr lang="tr-TR" sz="1100" dirty="0" smtClean="0">
                          <a:latin typeface="Arial" pitchFamily="34" charset="0"/>
                          <a:ea typeface="Arial"/>
                          <a:cs typeface="Arial" pitchFamily="34" charset="0"/>
                        </a:rPr>
                        <a:t>6- Uygulanacak programın Talim ve Terbiye Kurulu Kararı tarih ve sayısı</a:t>
                      </a:r>
                    </a:p>
                    <a:p>
                      <a:pPr marL="130175">
                        <a:spcBef>
                          <a:spcPts val="0"/>
                        </a:spcBef>
                        <a:spcAft>
                          <a:spcPts val="0"/>
                        </a:spcAft>
                      </a:pPr>
                      <a:r>
                        <a:rPr lang="tr-TR" sz="1100" dirty="0" smtClean="0">
                          <a:latin typeface="Arial" pitchFamily="34" charset="0"/>
                          <a:ea typeface="Arial"/>
                          <a:cs typeface="Arial" pitchFamily="34" charset="0"/>
                        </a:rPr>
                        <a:t>7- Yönetici çalışma izin teklifi</a:t>
                      </a:r>
                    </a:p>
                    <a:p>
                      <a:pPr marL="130175">
                        <a:spcBef>
                          <a:spcPts val="0"/>
                        </a:spcBef>
                        <a:spcAft>
                          <a:spcPts val="0"/>
                        </a:spcAft>
                      </a:pPr>
                      <a:r>
                        <a:rPr lang="tr-TR" sz="1100" dirty="0" smtClean="0">
                          <a:latin typeface="Arial" pitchFamily="34" charset="0"/>
                          <a:ea typeface="Arial"/>
                          <a:cs typeface="Arial" pitchFamily="34" charset="0"/>
                        </a:rPr>
                        <a:t>8- Öğretime başlamadan önce gerekli tüm personelin görevlendirileceğine ilişkin kurucu/kurucu temsilcisine ait beyan</a:t>
                      </a:r>
                    </a:p>
                    <a:p>
                      <a:pPr marL="130175">
                        <a:spcBef>
                          <a:spcPts val="0"/>
                        </a:spcBef>
                        <a:spcAft>
                          <a:spcPts val="0"/>
                        </a:spcAft>
                      </a:pPr>
                      <a:r>
                        <a:rPr lang="tr-TR" sz="1100" dirty="0" smtClean="0">
                          <a:latin typeface="Arial" pitchFamily="34" charset="0"/>
                          <a:ea typeface="Arial"/>
                          <a:cs typeface="Arial" pitchFamily="34" charset="0"/>
                        </a:rPr>
                        <a:t>9- En az bir yıllık kira sözleşmesi veya tapu örneği (aslı ya da  tasdikli örneği)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Dershanelerde Kurumların Dönüşüm İsteği Başvurularının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kern="1200" dirty="0" smtClean="0">
                          <a:solidFill>
                            <a:schemeClr val="tx1"/>
                          </a:solidFill>
                          <a:latin typeface="Arial"/>
                          <a:ea typeface="Arial"/>
                          <a:cs typeface="+mn-cs"/>
                        </a:rPr>
                        <a:t>10-Denizcilik ve havacılık kursu gibi özellik arz eden özel öğretim kurumları için ilgili bakanlıkların uygun</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kern="1200" dirty="0" smtClean="0">
                          <a:solidFill>
                            <a:schemeClr val="tx1"/>
                          </a:solidFill>
                          <a:latin typeface="Arial"/>
                          <a:ea typeface="Arial"/>
                          <a:cs typeface="+mn-cs"/>
                        </a:rPr>
                        <a:t>11-Sağlık meslek lisesi açacakların, okulun açılacağı ildeki hastanede öğrencilerinin eğitim göreceği alana uygun stajlarını yapacaklarına ilişkin hastane yönetimi ile yapılan protokol</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kern="1200" dirty="0" smtClean="0">
                          <a:solidFill>
                            <a:schemeClr val="tx1"/>
                          </a:solidFill>
                          <a:latin typeface="Arial"/>
                          <a:ea typeface="Arial"/>
                          <a:cs typeface="+mn-cs"/>
                        </a:rPr>
                        <a:t>12-Kurum açılacak binanın sağlam ve dayanıklı olduğuna ilişkin; çevre ve şehircilik il müdürlükleri, yapının proje müellifleri ya da yetkili serbest proje büroları veya üniversitelerin ilgili bölümlerince düzenlenen teknik rapor</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kern="1200" dirty="0" smtClean="0">
                          <a:solidFill>
                            <a:schemeClr val="tx1"/>
                          </a:solidFill>
                          <a:latin typeface="Arial"/>
                          <a:ea typeface="Arial"/>
                          <a:cs typeface="+mn-cs"/>
                        </a:rPr>
                        <a:t>13-İl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kern="1200" dirty="0" smtClean="0">
                          <a:solidFill>
                            <a:schemeClr val="tx1"/>
                          </a:solidFill>
                          <a:latin typeface="Arial"/>
                          <a:ea typeface="Arial"/>
                          <a:cs typeface="+mn-cs"/>
                        </a:rPr>
                        <a:t>14-İtfaiye Müdürlüğünce düzenlenecek olan binada yangına karşı ilgili mevzuata göre gerekli önlemlerin alındığına ilişkin rapor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18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34</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Dershanelerde Yerleşim Planı ve Kontenjan Değişikliği İsteğinin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445"/>
                        </a:spcBef>
                        <a:spcAft>
                          <a:spcPts val="0"/>
                        </a:spcAft>
                      </a:pPr>
                      <a:r>
                        <a:rPr lang="tr-TR" sz="1050" dirty="0" smtClean="0">
                          <a:latin typeface="Arial" pitchFamily="34" charset="0"/>
                          <a:ea typeface="Times New Roman"/>
                          <a:cs typeface="Arial" pitchFamily="34" charset="0"/>
                        </a:rPr>
                        <a:t>1- Yapılacak değişiklikleri gösterir ayrıntılı kurucu/kurucu temsilcisi dilekçesi</a:t>
                      </a:r>
                    </a:p>
                    <a:p>
                      <a:pPr marL="130175">
                        <a:spcBef>
                          <a:spcPts val="445"/>
                        </a:spcBef>
                        <a:spcAft>
                          <a:spcPts val="0"/>
                        </a:spcAft>
                      </a:pPr>
                      <a:r>
                        <a:rPr lang="tr-TR" sz="1050" dirty="0" smtClean="0">
                          <a:latin typeface="Arial" pitchFamily="34" charset="0"/>
                          <a:ea typeface="Times New Roman"/>
                          <a:cs typeface="Arial" pitchFamily="34" charset="0"/>
                        </a:rPr>
                        <a:t>2- Kurumun son yerleşimini gösteren 3 adet yerleşim planı (35x50 cm veya A3 ebadında)</a:t>
                      </a:r>
                    </a:p>
                    <a:p>
                      <a:pPr marL="130175">
                        <a:spcBef>
                          <a:spcPts val="445"/>
                        </a:spcBef>
                        <a:spcAft>
                          <a:spcPts val="0"/>
                        </a:spcAft>
                      </a:pPr>
                      <a:r>
                        <a:rPr lang="tr-TR" sz="1050" dirty="0" smtClean="0">
                          <a:latin typeface="Arial" pitchFamily="34" charset="0"/>
                          <a:ea typeface="Times New Roman"/>
                          <a:cs typeface="Arial" pitchFamily="34" charset="0"/>
                        </a:rPr>
                        <a:t>3- Bir adet eski yerleşim planı</a:t>
                      </a:r>
                    </a:p>
                    <a:p>
                      <a:pPr marL="130175">
                        <a:spcBef>
                          <a:spcPts val="445"/>
                        </a:spcBef>
                        <a:spcAft>
                          <a:spcPts val="0"/>
                        </a:spcAft>
                      </a:pPr>
                      <a:r>
                        <a:rPr lang="tr-TR" sz="1050" dirty="0" smtClean="0">
                          <a:latin typeface="Arial" pitchFamily="34" charset="0"/>
                          <a:ea typeface="Times New Roman"/>
                          <a:cs typeface="Arial" pitchFamily="34" charset="0"/>
                        </a:rPr>
                        <a:t>4- Kat veya daire ilave edilecekse en az bir yıllık kira sözleşmesi veya tapu örneği (aslı ya da  tasdikli örneği)</a:t>
                      </a:r>
                    </a:p>
                    <a:p>
                      <a:pPr marL="130175">
                        <a:spcBef>
                          <a:spcPts val="445"/>
                        </a:spcBef>
                        <a:spcAft>
                          <a:spcPts val="0"/>
                        </a:spcAft>
                      </a:pPr>
                      <a:r>
                        <a:rPr lang="tr-TR" sz="1050" dirty="0" smtClean="0">
                          <a:latin typeface="Arial" pitchFamily="34" charset="0"/>
                          <a:ea typeface="Times New Roman"/>
                          <a:cs typeface="Arial" pitchFamily="34" charset="0"/>
                        </a:rPr>
                        <a:t>5- Kurum açılacak binanın sağlam ve dayanıklı olduğuna ilişkin; çevre ve şehircilik il müdürlükleri, yapının proje müellifleri ya da yetkili serbest proje büroları veya üniversitelerin ilgili bölümlerince düzenlenen teknik</a:t>
                      </a:r>
                    </a:p>
                    <a:p>
                      <a:pPr marL="130175">
                        <a:spcBef>
                          <a:spcPts val="445"/>
                        </a:spcBef>
                        <a:spcAft>
                          <a:spcPts val="0"/>
                        </a:spcAft>
                      </a:pPr>
                      <a:r>
                        <a:rPr lang="tr-TR" sz="1050" dirty="0" smtClean="0">
                          <a:latin typeface="Arial" pitchFamily="34" charset="0"/>
                          <a:ea typeface="Times New Roman"/>
                          <a:cs typeface="Arial" pitchFamily="34" charset="0"/>
                        </a:rPr>
                        <a:t>6- İl Sağlık Müdürlüğünce düzenlenecek olan, binanın ve çevresinin sağlık yönünden uygun olduğuna ilişkin rapor</a:t>
                      </a:r>
                    </a:p>
                    <a:p>
                      <a:pPr marL="130175">
                        <a:spcBef>
                          <a:spcPts val="445"/>
                        </a:spcBef>
                        <a:spcAft>
                          <a:spcPts val="0"/>
                        </a:spcAft>
                      </a:pPr>
                      <a:r>
                        <a:rPr lang="tr-TR" sz="1050" dirty="0" smtClean="0">
                          <a:latin typeface="Arial" pitchFamily="34" charset="0"/>
                          <a:ea typeface="Times New Roman"/>
                          <a:cs typeface="Arial" pitchFamily="34" charset="0"/>
                        </a:rPr>
                        <a:t>7- İtfaiye Müdürlüğünce düzenlenecek olan binada yangına karşı ilgili mevzuata göre gerekli önlemlerin alındığına ilişkin rapor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İNSAN KAYNAKLARI</a:t>
                      </a:r>
                      <a:r>
                        <a:rPr lang="tr-TR" sz="1800" b="1" i="0" u="none" strike="noStrike" baseline="0" dirty="0" smtClean="0">
                          <a:solidFill>
                            <a:srgbClr val="000000"/>
                          </a:solidFill>
                          <a:latin typeface="Arial" pitchFamily="34" charset="0"/>
                          <a:cs typeface="Arial" pitchFamily="34" charset="0"/>
                        </a:rPr>
                        <a:t> </a:t>
                      </a:r>
                      <a:r>
                        <a:rPr lang="tr-TR" sz="1800" b="1" i="0" u="none" strike="noStrike" dirty="0" smtClean="0">
                          <a:solidFill>
                            <a:srgbClr val="000000"/>
                          </a:solidFill>
                          <a:latin typeface="Arial" pitchFamily="34" charset="0"/>
                          <a:cs typeface="Arial" pitchFamily="34" charset="0"/>
                        </a:rPr>
                        <a:t>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STANDARTLARI</a:t>
                      </a:r>
                      <a:endParaRPr lang="tr-TR" sz="1800" b="1" i="0" u="none" strike="noStrike" dirty="0">
                        <a:solidFill>
                          <a:srgbClr val="000000"/>
                        </a:solidFill>
                        <a:latin typeface="Arial" pitchFamily="34" charset="0"/>
                        <a:cs typeface="Arial" pitchFamily="34" charset="0"/>
                      </a:endParaRP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spcAft>
                          <a:spcPts val="0"/>
                        </a:spcAft>
                      </a:pPr>
                      <a:r>
                        <a:rPr lang="en-US" sz="1100" dirty="0" err="1" smtClean="0">
                          <a:latin typeface="Arial" pitchFamily="34" charset="0"/>
                          <a:ea typeface="Arial"/>
                          <a:cs typeface="Arial" pitchFamily="34" charset="0"/>
                        </a:rPr>
                        <a:t>Engelli</a:t>
                      </a:r>
                      <a:r>
                        <a:rPr lang="en-US" sz="1100" spc="120" dirty="0" smtClean="0">
                          <a:latin typeface="Arial" pitchFamily="34" charset="0"/>
                          <a:ea typeface="Arial"/>
                          <a:cs typeface="Arial" pitchFamily="34" charset="0"/>
                        </a:rPr>
                        <a:t> </a:t>
                      </a:r>
                      <a:r>
                        <a:rPr lang="en-US" sz="1100" dirty="0" err="1" smtClean="0">
                          <a:latin typeface="Arial" pitchFamily="34" charset="0"/>
                          <a:ea typeface="Arial"/>
                          <a:cs typeface="Arial" pitchFamily="34" charset="0"/>
                        </a:rPr>
                        <a:t>Personelin</a:t>
                      </a:r>
                      <a:r>
                        <a:rPr lang="en-US" sz="1100" spc="180" dirty="0" smtClean="0">
                          <a:latin typeface="Arial" pitchFamily="34" charset="0"/>
                          <a:ea typeface="Arial"/>
                          <a:cs typeface="Arial" pitchFamily="34" charset="0"/>
                        </a:rPr>
                        <a:t> </a:t>
                      </a:r>
                      <a:r>
                        <a:rPr lang="en-US" sz="1100" dirty="0" err="1" smtClean="0">
                          <a:latin typeface="Arial" pitchFamily="34" charset="0"/>
                          <a:ea typeface="Arial"/>
                          <a:cs typeface="Arial" pitchFamily="34" charset="0"/>
                        </a:rPr>
                        <a:t>Göreve</a:t>
                      </a:r>
                      <a:endParaRPr lang="tr-TR" sz="1100" dirty="0" smtClean="0">
                        <a:latin typeface="Arial" pitchFamily="34" charset="0"/>
                        <a:ea typeface="Times New Roman"/>
                        <a:cs typeface="Arial" pitchFamily="34" charset="0"/>
                      </a:endParaRPr>
                    </a:p>
                    <a:p>
                      <a:pPr marL="66675">
                        <a:spcBef>
                          <a:spcPts val="105"/>
                        </a:spcBef>
                        <a:spcAft>
                          <a:spcPts val="0"/>
                        </a:spcAft>
                      </a:pPr>
                      <a:r>
                        <a:rPr lang="en-US" sz="1100" dirty="0" err="1" smtClean="0">
                          <a:latin typeface="Arial" pitchFamily="34" charset="0"/>
                          <a:ea typeface="Arial"/>
                          <a:cs typeface="Arial" pitchFamily="34" charset="0"/>
                        </a:rPr>
                        <a:t>Başlatılması</a:t>
                      </a:r>
                      <a:endParaRPr lang="tr-TR" sz="1100" dirty="0" smtClean="0">
                        <a:latin typeface="Arial" pitchFamily="34" charset="0"/>
                        <a:ea typeface="Times New Roman"/>
                        <a:cs typeface="Arial" pitchFamily="34" charset="0"/>
                      </a:endParaRPr>
                    </a:p>
                    <a:p>
                      <a:pPr>
                        <a:lnSpc>
                          <a:spcPts val="600"/>
                        </a:lnSpc>
                        <a:spcBef>
                          <a:spcPts val="10"/>
                        </a:spcBef>
                        <a:spcAft>
                          <a:spcPts val="0"/>
                        </a:spcAft>
                      </a:pPr>
                      <a:endParaRPr lang="en-US" sz="1100" dirty="0">
                        <a:latin typeface="Arial" pitchFamily="34" charset="0"/>
                        <a:ea typeface="Times New Roman"/>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Nüfus cüzdanı aslı</a:t>
                      </a:r>
                    </a:p>
                    <a:p>
                      <a:pPr marL="130175">
                        <a:spcBef>
                          <a:spcPts val="0"/>
                        </a:spcBef>
                        <a:spcAft>
                          <a:spcPts val="0"/>
                        </a:spcAft>
                      </a:pPr>
                      <a:r>
                        <a:rPr lang="tr-TR" sz="1100" dirty="0" smtClean="0">
                          <a:latin typeface="Arial" pitchFamily="34" charset="0"/>
                          <a:ea typeface="Times New Roman"/>
                          <a:cs typeface="Arial" pitchFamily="34" charset="0"/>
                        </a:rPr>
                        <a:t>2- Adli sicil beyanı</a:t>
                      </a:r>
                    </a:p>
                    <a:p>
                      <a:pPr marL="130175">
                        <a:spcBef>
                          <a:spcPts val="0"/>
                        </a:spcBef>
                        <a:spcAft>
                          <a:spcPts val="0"/>
                        </a:spcAft>
                      </a:pPr>
                      <a:r>
                        <a:rPr lang="tr-TR" sz="1100" dirty="0" smtClean="0">
                          <a:latin typeface="Arial" pitchFamily="34" charset="0"/>
                          <a:ea typeface="Times New Roman"/>
                          <a:cs typeface="Arial" pitchFamily="34" charset="0"/>
                        </a:rPr>
                        <a:t>3- Sağlık kurulu raporu</a:t>
                      </a:r>
                    </a:p>
                    <a:p>
                      <a:pPr marL="130175">
                        <a:spcBef>
                          <a:spcPts val="0"/>
                        </a:spcBef>
                        <a:spcAft>
                          <a:spcPts val="0"/>
                        </a:spcAft>
                      </a:pPr>
                      <a:r>
                        <a:rPr lang="tr-TR" sz="1100" dirty="0" smtClean="0">
                          <a:latin typeface="Arial" pitchFamily="34" charset="0"/>
                          <a:ea typeface="Times New Roman"/>
                          <a:cs typeface="Arial" pitchFamily="34" charset="0"/>
                        </a:rPr>
                        <a:t>4- Öğrenim durum belgesi fotokopisi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330" rtl="0" eaLnBrk="1" fontAlgn="auto" latinLnBrk="0" hangingPunct="1">
                        <a:lnSpc>
                          <a:spcPts val="1000"/>
                        </a:lnSpc>
                        <a:spcBef>
                          <a:spcPts val="0"/>
                        </a:spcBef>
                        <a:spcAft>
                          <a:spcPts val="0"/>
                        </a:spcAft>
                        <a:buClrTx/>
                        <a:buSzTx/>
                        <a:buFontTx/>
                        <a:buNone/>
                        <a:tabLst/>
                        <a:defRPr/>
                      </a:pPr>
                      <a:r>
                        <a:rPr lang="tr-TR" sz="1100" dirty="0" smtClean="0">
                          <a:latin typeface="Arial"/>
                          <a:ea typeface="Arial"/>
                        </a:rPr>
                        <a:t>1</a:t>
                      </a:r>
                      <a:r>
                        <a:rPr lang="tr-TR" sz="1100" baseline="0" dirty="0" smtClean="0">
                          <a:latin typeface="Arial"/>
                          <a:ea typeface="Arial"/>
                        </a:rPr>
                        <a:t> İŞ GÜNÜ</a:t>
                      </a:r>
                      <a:endParaRPr lang="tr-TR" sz="1100" kern="1200" dirty="0">
                        <a:solidFill>
                          <a:schemeClr val="tx1"/>
                        </a:solidFill>
                        <a:latin typeface="Arial" pitchFamily="34" charset="0"/>
                        <a:ea typeface="Arial"/>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35</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Dershanenin Kurucu Temsilcisi Değişikliği İsteğinin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Kurucu temsilcisi değişikliği isteğine ilişkin dilekçe</a:t>
                      </a:r>
                    </a:p>
                    <a:p>
                      <a:pPr marL="130175">
                        <a:spcBef>
                          <a:spcPts val="0"/>
                        </a:spcBef>
                        <a:spcAft>
                          <a:spcPts val="0"/>
                        </a:spcAft>
                      </a:pPr>
                      <a:r>
                        <a:rPr lang="tr-TR" sz="1100" dirty="0" smtClean="0">
                          <a:latin typeface="Arial" pitchFamily="34" charset="0"/>
                          <a:ea typeface="Times New Roman"/>
                          <a:cs typeface="Arial" pitchFamily="34" charset="0"/>
                        </a:rPr>
                        <a:t>2- Kurucu temsilcisinin değiştirilmesine  ilişkin yönetim kurulu kararı</a:t>
                      </a:r>
                    </a:p>
                    <a:p>
                      <a:pPr marL="130175">
                        <a:spcBef>
                          <a:spcPts val="0"/>
                        </a:spcBef>
                        <a:spcAft>
                          <a:spcPts val="0"/>
                        </a:spcAft>
                      </a:pPr>
                      <a:r>
                        <a:rPr lang="tr-TR" sz="1100" dirty="0" smtClean="0">
                          <a:latin typeface="Arial" pitchFamily="34" charset="0"/>
                          <a:ea typeface="Times New Roman"/>
                          <a:cs typeface="Arial" pitchFamily="34" charset="0"/>
                        </a:rPr>
                        <a:t>3- Yeni kurucu temsilcisine ait adli sicil beyanı</a:t>
                      </a:r>
                    </a:p>
                    <a:p>
                      <a:pPr marL="130175">
                        <a:spcBef>
                          <a:spcPts val="445"/>
                        </a:spcBef>
                        <a:spcAft>
                          <a:spcPts val="0"/>
                        </a:spcAft>
                      </a:pP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36</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Dershanelerde Program İlavesi Yapılması İsteğinin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Kurucu/kurucu temsilcisinin dilekçesi</a:t>
                      </a:r>
                    </a:p>
                    <a:p>
                      <a:pPr marL="130175">
                        <a:spcBef>
                          <a:spcPts val="0"/>
                        </a:spcBef>
                        <a:spcAft>
                          <a:spcPts val="0"/>
                        </a:spcAft>
                      </a:pPr>
                      <a:r>
                        <a:rPr lang="tr-TR" sz="1100" dirty="0" smtClean="0">
                          <a:latin typeface="Arial" pitchFamily="34" charset="0"/>
                          <a:ea typeface="Times New Roman"/>
                          <a:cs typeface="Arial" pitchFamily="34" charset="0"/>
                        </a:rPr>
                        <a:t>2- Kurumun son yerleşimini gösteren 4 adet yerleşim planı (35x50 cm veya A3 ebadında)</a:t>
                      </a:r>
                    </a:p>
                    <a:p>
                      <a:pPr marL="130175">
                        <a:spcBef>
                          <a:spcPts val="0"/>
                        </a:spcBef>
                        <a:spcAft>
                          <a:spcPts val="0"/>
                        </a:spcAft>
                      </a:pPr>
                      <a:r>
                        <a:rPr lang="tr-TR" sz="1100" dirty="0" smtClean="0">
                          <a:latin typeface="Arial" pitchFamily="34" charset="0"/>
                          <a:ea typeface="Times New Roman"/>
                          <a:cs typeface="Arial" pitchFamily="34" charset="0"/>
                        </a:rPr>
                        <a:t>3- İlave edilecek programın onaylandığı Talim  ve Terbiye Kurulu Kararı tarih ve sayısı</a:t>
                      </a:r>
                    </a:p>
                    <a:p>
                      <a:pPr marL="130175">
                        <a:spcBef>
                          <a:spcPts val="0"/>
                        </a:spcBef>
                        <a:spcAft>
                          <a:spcPts val="0"/>
                        </a:spcAft>
                      </a:pPr>
                      <a:r>
                        <a:rPr lang="tr-TR" sz="1100" dirty="0" smtClean="0">
                          <a:latin typeface="Arial" pitchFamily="34" charset="0"/>
                          <a:ea typeface="Times New Roman"/>
                          <a:cs typeface="Arial" pitchFamily="34" charset="0"/>
                        </a:rPr>
                        <a:t>4- Programa ait araç-gereç listesi</a:t>
                      </a:r>
                    </a:p>
                    <a:p>
                      <a:pPr marL="130175">
                        <a:spcBef>
                          <a:spcPts val="0"/>
                        </a:spcBef>
                        <a:spcAft>
                          <a:spcPts val="0"/>
                        </a:spcAft>
                      </a:pPr>
                      <a:r>
                        <a:rPr lang="tr-TR" sz="1100" dirty="0" smtClean="0">
                          <a:latin typeface="Arial" pitchFamily="34" charset="0"/>
                          <a:ea typeface="Times New Roman"/>
                          <a:cs typeface="Arial" pitchFamily="34" charset="0"/>
                        </a:rPr>
                        <a:t>5- Görevlendirilecek  eğitim personeline ilişkin çalışma izin tekliflerinin yapılacağına dair kurucunun yazılı</a:t>
                      </a:r>
                      <a:r>
                        <a:rPr lang="tr-TR" sz="1100" baseline="0" dirty="0" smtClean="0">
                          <a:latin typeface="Arial" pitchFamily="34" charset="0"/>
                          <a:ea typeface="Times New Roman"/>
                          <a:cs typeface="Arial" pitchFamily="34" charset="0"/>
                        </a:rPr>
                        <a:t> </a:t>
                      </a:r>
                      <a:r>
                        <a:rPr lang="tr-TR" sz="1100" dirty="0" smtClean="0">
                          <a:latin typeface="Arial" pitchFamily="34" charset="0"/>
                          <a:ea typeface="Times New Roman"/>
                          <a:cs typeface="Arial" pitchFamily="34" charset="0"/>
                        </a:rPr>
                        <a:t>beyanı</a:t>
                      </a:r>
                    </a:p>
                    <a:p>
                      <a:pPr marL="130175">
                        <a:spcBef>
                          <a:spcPts val="410"/>
                        </a:spcBef>
                        <a:spcAft>
                          <a:spcPts val="0"/>
                        </a:spcAft>
                      </a:pP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37</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Dershanelerde Görevlendirilecek  Yönetici Tekliflerinin Alınması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a:spcBef>
                          <a:spcPts val="0"/>
                        </a:spcBef>
                        <a:spcAft>
                          <a:spcPts val="0"/>
                        </a:spcAft>
                      </a:pPr>
                      <a:r>
                        <a:rPr lang="tr-TR" sz="1100" dirty="0" smtClean="0">
                          <a:latin typeface="Arial" pitchFamily="34" charset="0"/>
                          <a:ea typeface="Times New Roman"/>
                          <a:cs typeface="Arial" pitchFamily="34" charset="0"/>
                        </a:rPr>
                        <a:t>1- T.C. Kimlik Numarası</a:t>
                      </a:r>
                    </a:p>
                    <a:p>
                      <a:pPr marL="130175">
                        <a:spcBef>
                          <a:spcPts val="0"/>
                        </a:spcBef>
                        <a:spcAft>
                          <a:spcPts val="0"/>
                        </a:spcAft>
                      </a:pPr>
                      <a:r>
                        <a:rPr lang="tr-TR" sz="1100" dirty="0" smtClean="0">
                          <a:latin typeface="Arial" pitchFamily="34" charset="0"/>
                          <a:ea typeface="Times New Roman"/>
                          <a:cs typeface="Arial" pitchFamily="34" charset="0"/>
                        </a:rPr>
                        <a:t>2- İş sözleşmesi</a:t>
                      </a:r>
                    </a:p>
                    <a:p>
                      <a:pPr marL="130175">
                        <a:spcBef>
                          <a:spcPts val="0"/>
                        </a:spcBef>
                        <a:spcAft>
                          <a:spcPts val="0"/>
                        </a:spcAft>
                      </a:pPr>
                      <a:r>
                        <a:rPr lang="tr-TR" sz="1100" dirty="0" smtClean="0">
                          <a:latin typeface="Arial" pitchFamily="34" charset="0"/>
                          <a:ea typeface="Times New Roman"/>
                          <a:cs typeface="Arial" pitchFamily="34" charset="0"/>
                        </a:rPr>
                        <a:t>3- Adli sicil beyanı</a:t>
                      </a:r>
                    </a:p>
                    <a:p>
                      <a:pPr marL="130175">
                        <a:spcBef>
                          <a:spcPts val="0"/>
                        </a:spcBef>
                        <a:spcAft>
                          <a:spcPts val="0"/>
                        </a:spcAft>
                      </a:pPr>
                      <a:r>
                        <a:rPr lang="tr-TR" sz="1100" dirty="0" smtClean="0">
                          <a:latin typeface="Arial" pitchFamily="34" charset="0"/>
                          <a:ea typeface="Times New Roman"/>
                          <a:cs typeface="Arial" pitchFamily="34" charset="0"/>
                        </a:rPr>
                        <a:t>4- Diploma veya diploma yerine geçen belgenin aslı ve fotokopisi</a:t>
                      </a:r>
                    </a:p>
                    <a:p>
                      <a:pPr marL="130175">
                        <a:spcBef>
                          <a:spcPts val="0"/>
                        </a:spcBef>
                        <a:spcAft>
                          <a:spcPts val="0"/>
                        </a:spcAft>
                      </a:pPr>
                      <a:r>
                        <a:rPr lang="tr-TR" sz="1100" dirty="0" smtClean="0">
                          <a:latin typeface="Arial" pitchFamily="34" charset="0"/>
                          <a:ea typeface="Times New Roman"/>
                          <a:cs typeface="Arial" pitchFamily="34" charset="0"/>
                        </a:rPr>
                        <a:t>5- Daha önce özel öğretim kurumunda çalışmış ise en son asıl görevli çalıştığı kurumdan ayrılma onayı</a:t>
                      </a:r>
                    </a:p>
                    <a:p>
                      <a:pPr marL="130175">
                        <a:spcBef>
                          <a:spcPts val="445"/>
                        </a:spcBef>
                        <a:spcAft>
                          <a:spcPts val="0"/>
                        </a:spcAft>
                      </a:pP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38</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Dershanelerde Görevlendirilecek  Eğitim Personelinin Teklifinin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Diploma veya diploma yerine geçen belgenin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Öğretmen olarak görevlendirileceklerden, ortaöğretim alan öğretmenliği tezsiz yüksek lisans ya da pedagojik formasyon programı başarı belgesinin aslı veya kurumca onaylı sureti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Daha önce resmi veya özel öğretim kurumlarında eğitim personeli olarak çalışmış olanlardan en son görev yerinden ayrılışını gösterir belge</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6- İlk defa görev alacaklar hariç, hizmet sınıfında daha önce yaptığı görevleri gösterir hizmet belgesi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39</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Dershanelerde Görevlendirilecek  Ders Saat Ücretli Eğitim Personelinin Teklifinin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 İş sözleşmesi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2- Adli sicil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3- Diploma veya diploma yerine geçen belgenin aslı ve fotokopisi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4- Öğretmen olarak görevlendirileceklerden, ortaöğretim alan öğretmenliği tezsiz yüksek lisans ya da pedagojik formasyon programı başarı belgesinin aslı veya kurumca onaylı sureti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5- Çalışmakta olduğu kurumca verilecek, girdiği ders saati sayısını da gösterir muvafakat belgesi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40</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Dershanelerde Görevli Eğitim Personelinin Görevden Ayrılış Onaylarının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 Kurum müdürlüğünün yazısı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2- İstifa dilekçesi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3 İŞ GÜNÜ</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Kursu Açma İşlemi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 Form dilekçe (Ek-1)</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2- Kurucu/kurucu temsilcisine ait  adli sicil bulunmadığına dair beyan</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3- Kurucu tüzel kişi ise Türkiye Ticaret Sicili Gazetesi'nde yayımlanan ana sözleşme, tüzük ya da vakıf senedi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4- Kurucu temsilcisinin kurumu açma, kapatma, devir ve benzeri işlemleri yürütme yetkisine sahip olduğunun belirlendiği yönetim kurulu kararı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5- Kullanılan her kat için ayrı ayrı yerleşim planı 3 adet (35x50 veya A3 boyutunda)</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6- Kursta uygulanacak sertifika programlarının Talim ve Terbiye Kurulunca onaylanmış programların tarih ve sayıları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7- Yönetici çalışma izin teklifi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-DEVAMI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41</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Kursu Açma İşlemi Başvurularının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8- Öğretime başlamadan önce gerekli tüm personelin atamasının yapılacağına dair kurucunun yazılı beyanı</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9- En az bir yıllık kira sözleşmesi veya tapu örneği (aslı ya da  tasdikli örneği)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10-Direksiyon eğitim aracı teklifleri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11-Kurum açılacak binanın sağlam ve dayanıklı olduğuna ilişkin; çevre ve şehircilik il müdürlükleri,</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yapının proje müellifleri ya da yetkili serbest proje büroları veya üniversiteler ilgili bölümlerince düzenlenen teknik rapor</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12-İl Sağlık Müdürlüğünce düzenlenecek olan, binanın ve çevresinin sağlık yönünden uygun olduğuna ilişkin rapor</a:t>
                      </a:r>
                    </a:p>
                    <a:p>
                      <a:pPr marL="130175" marR="0" indent="0" algn="l" defTabSz="914330" rtl="0" eaLnBrk="1" fontAlgn="auto" latinLnBrk="0" hangingPunct="1">
                        <a:lnSpc>
                          <a:spcPct val="100000"/>
                        </a:lnSpc>
                        <a:spcBef>
                          <a:spcPts val="445"/>
                        </a:spcBef>
                        <a:spcAft>
                          <a:spcPts val="0"/>
                        </a:spcAft>
                        <a:buClrTx/>
                        <a:buSzTx/>
                        <a:buFontTx/>
                        <a:buNone/>
                        <a:tabLst/>
                        <a:defRPr/>
                      </a:pPr>
                      <a:r>
                        <a:rPr lang="tr-TR" sz="1100" dirty="0" smtClean="0">
                          <a:latin typeface="Arial" pitchFamily="34" charset="0"/>
                          <a:ea typeface="Times New Roman"/>
                          <a:cs typeface="Arial" pitchFamily="34" charset="0"/>
                        </a:rPr>
                        <a:t>13-İtfaiye Müdürlüğünce düzenlenecek olan binada yangına karşı ilgili mevzuata göre gerekli önlemlerin alındığına ilişkin rapor</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23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42</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Kursunun Devredilmesi İsteği Başvurusunun   Alınması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 Dilekçe</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2- Kurumun borç ve alacaklarının vadesi gelmemiş olanlar da dahil olmak üzere, kurumu devralan veya devredilen gerçek kişi veya tüzel kişilik tarafından üstlenildiğini gösterir noterlikçe düzenlenen devir senedi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3- Yeni kurucu/kurucu temsilcisine ait adli sicil kaydının bulunmadığına dair yazılı beyan</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4- En az bir yıllık kira sözleşmesi veya tapu örneği (aslı yada  tasdikli örneği)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5- Tüzel kişi ise Türkiye Ticaret Sicili Gazetesi'nde yayımlanan ana sözleşmesi, tüzük ya da vakıf senedi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6- Kurucu temsilcisinin kurumu açma, kapatma, devir ve benzeri işlemleri yürütme yetkisine sahip olduğunun belirlendiği yönetim kurulu kararı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7- Eğitim personeli ile diğer personelin görevlendirme teklifleri ve yenilenen iş sözleşmeleri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8- Direksiyon eğitim aracı teklifleri</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0435" y="-20538"/>
          <a:ext cx="9000000" cy="4237061"/>
        </p:xfrm>
        <a:graphic>
          <a:graphicData uri="http://schemas.openxmlformats.org/drawingml/2006/table">
            <a:tbl>
              <a:tblPr/>
              <a:tblGrid>
                <a:gridCol w="364394"/>
                <a:gridCol w="2186358"/>
                <a:gridCol w="5235828"/>
                <a:gridCol w="1213420"/>
              </a:tblGrid>
              <a:tr h="1069061">
                <a:tc gridSpan="4">
                  <a:txBody>
                    <a:bodyPr/>
                    <a:lstStyle/>
                    <a:p>
                      <a:pPr algn="ctr" fontAlgn="ctr"/>
                      <a:r>
                        <a:rPr lang="tr-TR" sz="1800" b="1" i="0" u="none" strike="noStrike" dirty="0">
                          <a:solidFill>
                            <a:srgbClr val="000000"/>
                          </a:solidFill>
                          <a:latin typeface="Arial" pitchFamily="34" charset="0"/>
                          <a:cs typeface="Arial" pitchFamily="34" charset="0"/>
                        </a:rPr>
                        <a:t>BİLECİK  VALİLİĞİ</a:t>
                      </a:r>
                    </a:p>
                    <a:p>
                      <a:pPr algn="ctr" fontAlgn="ctr"/>
                      <a:r>
                        <a:rPr lang="tr-TR" sz="1800" b="1" i="0" u="none" strike="noStrike" dirty="0">
                          <a:solidFill>
                            <a:srgbClr val="000000"/>
                          </a:solidFill>
                          <a:latin typeface="Arial" pitchFamily="34" charset="0"/>
                          <a:cs typeface="Arial" pitchFamily="34" charset="0"/>
                        </a:rPr>
                        <a:t> İL MİLLÎ EĞİTİM MÜDÜRLÜĞÜ </a:t>
                      </a:r>
                      <a:endParaRPr lang="tr-TR" sz="1800" b="1" i="0" u="none" strike="noStrike" dirty="0" smtClean="0">
                        <a:solidFill>
                          <a:srgbClr val="000000"/>
                        </a:solidFill>
                        <a:latin typeface="Arial" pitchFamily="34" charset="0"/>
                        <a:cs typeface="Arial" pitchFamily="34" charset="0"/>
                      </a:endParaRPr>
                    </a:p>
                    <a:p>
                      <a:pPr algn="ctr" fontAlgn="ctr"/>
                      <a:r>
                        <a:rPr lang="tr-TR" sz="1800" b="1" i="0" u="none" strike="noStrike" dirty="0" smtClean="0">
                          <a:solidFill>
                            <a:srgbClr val="000000"/>
                          </a:solidFill>
                          <a:latin typeface="Arial" pitchFamily="34" charset="0"/>
                          <a:cs typeface="Arial" pitchFamily="34" charset="0"/>
                        </a:rPr>
                        <a:t>ÖZEL ÖĞRETİM KURUMLARI ŞUBE</a:t>
                      </a:r>
                      <a:r>
                        <a:rPr lang="tr-TR" sz="1800" b="1" i="0" u="none" strike="noStrike" baseline="0" dirty="0" smtClean="0">
                          <a:solidFill>
                            <a:srgbClr val="000000"/>
                          </a:solidFill>
                          <a:latin typeface="Arial" pitchFamily="34" charset="0"/>
                          <a:cs typeface="Arial" pitchFamily="34" charset="0"/>
                        </a:rPr>
                        <a:t> MÜDÜRLÜĞÜ </a:t>
                      </a:r>
                      <a:r>
                        <a:rPr lang="tr-TR" sz="1800" b="1" i="0" u="none" strike="noStrike" dirty="0" smtClean="0">
                          <a:solidFill>
                            <a:srgbClr val="000000"/>
                          </a:solidFill>
                          <a:latin typeface="Arial" pitchFamily="34" charset="0"/>
                          <a:cs typeface="Arial" pitchFamily="34" charset="0"/>
                        </a:rPr>
                        <a:t>HİZMET </a:t>
                      </a:r>
                      <a:r>
                        <a:rPr lang="tr-TR" sz="1800" b="1" i="0" u="none" strike="noStrike" dirty="0">
                          <a:solidFill>
                            <a:srgbClr val="000000"/>
                          </a:solidFill>
                          <a:latin typeface="Arial" pitchFamily="34" charset="0"/>
                          <a:cs typeface="Arial" pitchFamily="34" charset="0"/>
                        </a:rPr>
                        <a:t>STANDARTLARI</a:t>
                      </a:r>
                    </a:p>
                  </a:txBody>
                  <a:tcPr marL="4567" marR="4567" marT="3425"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648000">
                <a:tc>
                  <a:txBody>
                    <a:bodyPr/>
                    <a:lstStyle/>
                    <a:p>
                      <a:pPr algn="ctr" fontAlgn="ctr"/>
                      <a:r>
                        <a:rPr lang="tr-TR" sz="1200" b="1" i="0" u="none" strike="noStrike" dirty="0" smtClean="0">
                          <a:solidFill>
                            <a:srgbClr val="000000"/>
                          </a:solidFill>
                          <a:latin typeface="Arial" pitchFamily="34" charset="0"/>
                          <a:cs typeface="Arial" pitchFamily="34" charset="0"/>
                        </a:rPr>
                        <a:t>S.N.</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ADI</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BAŞVURUDA İSTENEN BELGELER</a:t>
                      </a: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a:solidFill>
                            <a:srgbClr val="000000"/>
                          </a:solidFill>
                          <a:latin typeface="Arial" pitchFamily="34" charset="0"/>
                          <a:cs typeface="Arial" pitchFamily="34" charset="0"/>
                        </a:rPr>
                        <a:t>HİZMETİN TAMAMLANMA </a:t>
                      </a:r>
                      <a:r>
                        <a:rPr lang="tr-TR" sz="1200" b="1" i="0" u="none" strike="noStrike" dirty="0" smtClean="0">
                          <a:solidFill>
                            <a:srgbClr val="000000"/>
                          </a:solidFill>
                          <a:latin typeface="Arial" pitchFamily="34" charset="0"/>
                          <a:cs typeface="Arial" pitchFamily="34" charset="0"/>
                        </a:rPr>
                        <a:t>SÜRESİ</a:t>
                      </a:r>
                      <a:endParaRPr lang="tr-TR" sz="1200" b="1"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0">
                <a:tc>
                  <a:txBody>
                    <a:bodyPr/>
                    <a:lstStyle/>
                    <a:p>
                      <a:pPr algn="ctr" fontAlgn="ctr"/>
                      <a:r>
                        <a:rPr lang="tr-TR" sz="1100" b="0" i="0" u="none" strike="noStrike" dirty="0" smtClean="0">
                          <a:solidFill>
                            <a:srgbClr val="000000"/>
                          </a:solidFill>
                          <a:latin typeface="Arial" pitchFamily="34" charset="0"/>
                          <a:cs typeface="Arial" pitchFamily="34" charset="0"/>
                        </a:rPr>
                        <a:t>43</a:t>
                      </a:r>
                      <a:endParaRPr lang="tr-TR" sz="1100" b="0" i="0" u="none" strike="noStrike" dirty="0">
                        <a:solidFill>
                          <a:srgbClr val="000000"/>
                        </a:solidFill>
                        <a:latin typeface="Arial" pitchFamily="34" charset="0"/>
                        <a:cs typeface="Arial" pitchFamily="34" charset="0"/>
                      </a:endParaRPr>
                    </a:p>
                  </a:txBody>
                  <a:tcPr marL="4567" marR="4567" marT="34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040" marR="91440" indent="0" algn="l" defTabSz="914330" rtl="0" eaLnBrk="1" fontAlgn="auto" latinLnBrk="0" hangingPunct="1">
                        <a:lnSpc>
                          <a:spcPct val="11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Özel Motorlu Taşıt Sürücüleri Kursunun Kurucu/Kurucu Temsilcisi İsteğiyle Kapatılması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1- Kurucu temsilcisinin dilekçesi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2- Yönetim kurulu kararı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3- Tüm personele duyuru yazısı</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4- Yönetici ve eğitim personelinin istifa dilekçeleri</a:t>
                      </a:r>
                    </a:p>
                    <a:p>
                      <a:pPr marL="130175" marR="0" indent="0" algn="l" defTabSz="914330" rtl="0" eaLnBrk="1" fontAlgn="auto" latinLnBrk="0" hangingPunct="1">
                        <a:lnSpc>
                          <a:spcPct val="100000"/>
                        </a:lnSpc>
                        <a:spcBef>
                          <a:spcPts val="0"/>
                        </a:spcBef>
                        <a:spcAft>
                          <a:spcPts val="0"/>
                        </a:spcAft>
                        <a:buClrTx/>
                        <a:buSzTx/>
                        <a:buFontTx/>
                        <a:buNone/>
                        <a:tabLst/>
                        <a:defRPr/>
                      </a:pPr>
                      <a:r>
                        <a:rPr lang="tr-TR" sz="1100" dirty="0" smtClean="0">
                          <a:latin typeface="Arial" pitchFamily="34" charset="0"/>
                          <a:ea typeface="Times New Roman"/>
                          <a:cs typeface="Arial" pitchFamily="34" charset="0"/>
                        </a:rPr>
                        <a:t>5- Kursiyer kaydı bulunmadığına ilişkin yazı</a:t>
                      </a:r>
                      <a:endParaRPr lang="tr-TR" sz="1100" dirty="0">
                        <a:latin typeface="Arial" pitchFamily="34" charset="0"/>
                        <a:ea typeface="Times New Roman"/>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tr-TR" sz="1100" kern="1200" dirty="0" smtClean="0">
                          <a:solidFill>
                            <a:schemeClr val="tx1"/>
                          </a:solidFill>
                          <a:latin typeface="Arial" pitchFamily="34" charset="0"/>
                          <a:ea typeface="Arial"/>
                          <a:cs typeface="Arial" pitchFamily="34" charset="0"/>
                        </a:rPr>
                        <a:t>8 GÜN</a:t>
                      </a:r>
                      <a:endParaRPr lang="tr-TR" sz="1100" kern="1200" dirty="0">
                        <a:solidFill>
                          <a:schemeClr val="tx1"/>
                        </a:solidFill>
                        <a:latin typeface="Arial" pitchFamily="34" charset="0"/>
                        <a:ea typeface="Arial"/>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15451</Words>
  <Application>Microsoft Office PowerPoint</Application>
  <PresentationFormat>Ekran Gösterisi (16:9)</PresentationFormat>
  <Paragraphs>2784</Paragraphs>
  <Slides>171</Slides>
  <Notes>169</Notes>
  <HiddenSlides>0</HiddenSlides>
  <MMClips>0</MMClips>
  <ScaleCrop>false</ScaleCrop>
  <HeadingPairs>
    <vt:vector size="4" baseType="variant">
      <vt:variant>
        <vt:lpstr>Tema</vt:lpstr>
      </vt:variant>
      <vt:variant>
        <vt:i4>2</vt:i4>
      </vt:variant>
      <vt:variant>
        <vt:lpstr>Slayt Başlıkları</vt:lpstr>
      </vt:variant>
      <vt:variant>
        <vt:i4>171</vt:i4>
      </vt:variant>
    </vt:vector>
  </HeadingPairs>
  <TitlesOfParts>
    <vt:vector size="173" baseType="lpstr">
      <vt:lpstr>Ofis Teması</vt:lpstr>
      <vt:lpstr>1_Ofis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Slayt 54</vt:lpstr>
      <vt:lpstr>Slayt 55</vt:lpstr>
      <vt:lpstr>Slayt 56</vt:lpstr>
      <vt:lpstr>Slayt 57</vt:lpstr>
      <vt:lpstr>Slayt 58</vt:lpstr>
      <vt:lpstr>Slayt 59</vt:lpstr>
      <vt:lpstr>Slayt 60</vt:lpstr>
      <vt:lpstr>Slayt 61</vt:lpstr>
      <vt:lpstr>Slayt 62</vt:lpstr>
      <vt:lpstr>Slayt 63</vt:lpstr>
      <vt:lpstr>Slayt 64</vt:lpstr>
      <vt:lpstr>Slayt 65</vt:lpstr>
      <vt:lpstr>Slayt 66</vt:lpstr>
      <vt:lpstr>Slayt 67</vt:lpstr>
      <vt:lpstr>Slayt 68</vt:lpstr>
      <vt:lpstr>Slayt 69</vt:lpstr>
      <vt:lpstr>Slayt 70</vt:lpstr>
      <vt:lpstr>Slayt 71</vt:lpstr>
      <vt:lpstr>Slayt 72</vt:lpstr>
      <vt:lpstr>Slayt 73</vt:lpstr>
      <vt:lpstr>Slayt 74</vt:lpstr>
      <vt:lpstr>Slayt 75</vt:lpstr>
      <vt:lpstr>Slayt 76</vt:lpstr>
      <vt:lpstr>Slayt 77</vt:lpstr>
      <vt:lpstr>Slayt 78</vt:lpstr>
      <vt:lpstr>Slayt 79</vt:lpstr>
      <vt:lpstr>Slayt 80</vt:lpstr>
      <vt:lpstr>Slayt 81</vt:lpstr>
      <vt:lpstr>Slayt 82</vt:lpstr>
      <vt:lpstr>Slayt 83</vt:lpstr>
      <vt:lpstr>Slayt 84</vt:lpstr>
      <vt:lpstr>Slayt 85</vt:lpstr>
      <vt:lpstr>Slayt 86</vt:lpstr>
      <vt:lpstr>Slayt 87</vt:lpstr>
      <vt:lpstr>Slayt 88</vt:lpstr>
      <vt:lpstr>Slayt 89</vt:lpstr>
      <vt:lpstr>Slayt 90</vt:lpstr>
      <vt:lpstr>Slayt 91</vt:lpstr>
      <vt:lpstr>Slayt 92</vt:lpstr>
      <vt:lpstr>Slayt 93</vt:lpstr>
      <vt:lpstr>Slayt 94</vt:lpstr>
      <vt:lpstr>Slayt 95</vt:lpstr>
      <vt:lpstr>Slayt 96</vt:lpstr>
      <vt:lpstr>Slayt 97</vt:lpstr>
      <vt:lpstr>Slayt 98</vt:lpstr>
      <vt:lpstr>Slayt 99</vt:lpstr>
      <vt:lpstr>Slayt 100</vt:lpstr>
      <vt:lpstr>Slayt 101</vt:lpstr>
      <vt:lpstr>Slayt 102</vt:lpstr>
      <vt:lpstr>Slayt 103</vt:lpstr>
      <vt:lpstr>Slayt 104</vt:lpstr>
      <vt:lpstr>Slayt 105</vt:lpstr>
      <vt:lpstr>Slayt 106</vt:lpstr>
      <vt:lpstr>Slayt 107</vt:lpstr>
      <vt:lpstr>Slayt 108</vt:lpstr>
      <vt:lpstr>Slayt 109</vt:lpstr>
      <vt:lpstr>Slayt 110</vt:lpstr>
      <vt:lpstr>Slayt 111</vt:lpstr>
      <vt:lpstr>Slayt 112</vt:lpstr>
      <vt:lpstr>Slayt 113</vt:lpstr>
      <vt:lpstr>Slayt 114</vt:lpstr>
      <vt:lpstr>Slayt 115</vt:lpstr>
      <vt:lpstr>Slayt 116</vt:lpstr>
      <vt:lpstr>Slayt 117</vt:lpstr>
      <vt:lpstr>Slayt 118</vt:lpstr>
      <vt:lpstr>Slayt 119</vt:lpstr>
      <vt:lpstr>Slayt 120</vt:lpstr>
      <vt:lpstr>Slayt 121</vt:lpstr>
      <vt:lpstr>Slayt 122</vt:lpstr>
      <vt:lpstr>Slayt 123</vt:lpstr>
      <vt:lpstr>Slayt 124</vt:lpstr>
      <vt:lpstr>Slayt 125</vt:lpstr>
      <vt:lpstr>Slayt 126</vt:lpstr>
      <vt:lpstr>Slayt 127</vt:lpstr>
      <vt:lpstr>Slayt 128</vt:lpstr>
      <vt:lpstr>Slayt 129</vt:lpstr>
      <vt:lpstr>Slayt 130</vt:lpstr>
      <vt:lpstr>Slayt 131</vt:lpstr>
      <vt:lpstr>Slayt 132</vt:lpstr>
      <vt:lpstr>Slayt 133</vt:lpstr>
      <vt:lpstr>Slayt 134</vt:lpstr>
      <vt:lpstr>Slayt 135</vt:lpstr>
      <vt:lpstr>Slayt 136</vt:lpstr>
      <vt:lpstr>Slayt 137</vt:lpstr>
      <vt:lpstr>Slayt 138</vt:lpstr>
      <vt:lpstr>Slayt 139</vt:lpstr>
      <vt:lpstr>Slayt 140</vt:lpstr>
      <vt:lpstr>Slayt 141</vt:lpstr>
      <vt:lpstr>Slayt 142</vt:lpstr>
      <vt:lpstr>Slayt 143</vt:lpstr>
      <vt:lpstr>Slayt 144</vt:lpstr>
      <vt:lpstr>Slayt 145</vt:lpstr>
      <vt:lpstr>Slayt 146</vt:lpstr>
      <vt:lpstr>Slayt 147</vt:lpstr>
      <vt:lpstr>Slayt 148</vt:lpstr>
      <vt:lpstr>Slayt 149</vt:lpstr>
      <vt:lpstr>Slayt 150</vt:lpstr>
      <vt:lpstr>Slayt 151</vt:lpstr>
      <vt:lpstr>Slayt 152</vt:lpstr>
      <vt:lpstr>Slayt 153</vt:lpstr>
      <vt:lpstr>Slayt 154</vt:lpstr>
      <vt:lpstr>Slayt 155</vt:lpstr>
      <vt:lpstr>Slayt 156</vt:lpstr>
      <vt:lpstr>Slayt 157</vt:lpstr>
      <vt:lpstr>Slayt 158</vt:lpstr>
      <vt:lpstr>Slayt 159</vt:lpstr>
      <vt:lpstr>Slayt 160</vt:lpstr>
      <vt:lpstr>Slayt 161</vt:lpstr>
      <vt:lpstr>Slayt 162</vt:lpstr>
      <vt:lpstr>Slayt 163</vt:lpstr>
      <vt:lpstr>Slayt 164</vt:lpstr>
      <vt:lpstr>Slayt 165</vt:lpstr>
      <vt:lpstr>Slayt 166</vt:lpstr>
      <vt:lpstr>Slayt 167</vt:lpstr>
      <vt:lpstr>Slayt 168</vt:lpstr>
      <vt:lpstr>Slayt 169</vt:lpstr>
      <vt:lpstr>Slayt 170</vt:lpstr>
      <vt:lpstr>Slayt 171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Pro-2000</dc:creator>
  <cp:lastModifiedBy>AsumanDEDEOGLU</cp:lastModifiedBy>
  <cp:revision>141</cp:revision>
  <dcterms:created xsi:type="dcterms:W3CDTF">2016-05-11T08:32:08Z</dcterms:created>
  <dcterms:modified xsi:type="dcterms:W3CDTF">2017-04-14T11:20:25Z</dcterms:modified>
</cp:coreProperties>
</file>