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4"/>
  </p:notesMasterIdLst>
  <p:sldIdLst>
    <p:sldId id="286" r:id="rId2"/>
    <p:sldId id="315" r:id="rId3"/>
    <p:sldId id="316" r:id="rId4"/>
    <p:sldId id="257" r:id="rId5"/>
    <p:sldId id="311" r:id="rId6"/>
    <p:sldId id="287" r:id="rId7"/>
    <p:sldId id="305" r:id="rId8"/>
    <p:sldId id="291" r:id="rId9"/>
    <p:sldId id="310" r:id="rId10"/>
    <p:sldId id="299" r:id="rId11"/>
    <p:sldId id="312" r:id="rId12"/>
    <p:sldId id="313" r:id="rId13"/>
    <p:sldId id="290" r:id="rId14"/>
    <p:sldId id="258" r:id="rId15"/>
    <p:sldId id="289" r:id="rId16"/>
    <p:sldId id="259" r:id="rId17"/>
    <p:sldId id="288" r:id="rId18"/>
    <p:sldId id="301" r:id="rId19"/>
    <p:sldId id="306" r:id="rId20"/>
    <p:sldId id="292" r:id="rId21"/>
    <p:sldId id="293" r:id="rId22"/>
    <p:sldId id="304" r:id="rId23"/>
    <p:sldId id="294" r:id="rId24"/>
    <p:sldId id="307" r:id="rId25"/>
    <p:sldId id="295" r:id="rId26"/>
    <p:sldId id="302" r:id="rId27"/>
    <p:sldId id="296" r:id="rId28"/>
    <p:sldId id="303" r:id="rId29"/>
    <p:sldId id="309" r:id="rId30"/>
    <p:sldId id="297" r:id="rId31"/>
    <p:sldId id="308" r:id="rId32"/>
    <p:sldId id="300"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91993" autoAdjust="0"/>
  </p:normalViewPr>
  <p:slideViewPr>
    <p:cSldViewPr>
      <p:cViewPr>
        <p:scale>
          <a:sx n="50" d="100"/>
          <a:sy n="50" d="100"/>
        </p:scale>
        <p:origin x="-1734"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D4B3A-0BBB-4CE9-8B8E-C491C4FF54A7}" type="datetimeFigureOut">
              <a:rPr lang="tr-TR" smtClean="0"/>
              <a:pPr/>
              <a:t>05.05.2017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3F68E-39FE-4111-9B7A-82BD31214531}" type="slidenum">
              <a:rPr lang="tr-TR" smtClean="0"/>
              <a:pPr/>
              <a:t>‹#›</a:t>
            </a:fld>
            <a:endParaRPr lang="tr-TR"/>
          </a:p>
        </p:txBody>
      </p:sp>
    </p:spTree>
    <p:extLst>
      <p:ext uri="{BB962C8B-B14F-4D97-AF65-F5344CB8AC3E}">
        <p14:creationId xmlns:p14="http://schemas.microsoft.com/office/powerpoint/2010/main" xmlns="" val="271198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a:lstStyle/>
          <a:p>
            <a:endParaRPr lang="en-US" smtClean="0"/>
          </a:p>
        </p:txBody>
      </p:sp>
      <p:sp>
        <p:nvSpPr>
          <p:cNvPr id="4" name="3 Slayt Numarası Yer Tutucusu"/>
          <p:cNvSpPr>
            <a:spLocks noGrp="1"/>
          </p:cNvSpPr>
          <p:nvPr>
            <p:ph type="sldNum" sz="quarter" idx="5"/>
          </p:nvPr>
        </p:nvSpPr>
        <p:spPr/>
        <p:txBody>
          <a:bodyPr/>
          <a:lstStyle/>
          <a:p>
            <a:pPr>
              <a:defRPr/>
            </a:pPr>
            <a:fld id="{6DD0193F-8313-49E4-9188-CDC990A83588}" type="slidenum">
              <a:rPr lang="tr-TR" smtClean="0">
                <a:solidFill>
                  <a:prstClr val="black"/>
                </a:solidFill>
              </a:rPr>
              <a:pPr>
                <a:defRPr/>
              </a:pPr>
              <a:t>1</a:t>
            </a:fld>
            <a:endParaRPr 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4CC4AF91-39DA-4CB7-989B-A1A5A64F613C}" type="datetime1">
              <a:rPr lang="tr-TR">
                <a:solidFill>
                  <a:prstClr val="black">
                    <a:tint val="75000"/>
                  </a:prstClr>
                </a:solidFill>
              </a:rPr>
              <a:pPr>
                <a:defRPr/>
              </a:pPr>
              <a:t>05.05.2017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F151FB8-74DB-47EC-A7DA-598F4C639F4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23703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EB9C930-E3CC-434E-8EB1-4EC25A9E7EEE}" type="datetime1">
              <a:rPr lang="tr-TR">
                <a:solidFill>
                  <a:prstClr val="black">
                    <a:tint val="75000"/>
                  </a:prstClr>
                </a:solidFill>
              </a:rPr>
              <a:pPr>
                <a:defRPr/>
              </a:pPr>
              <a:t>05.05.2017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1A0C74F5-72EB-4666-B2C8-0A926EAEF08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71119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983A90B-E0BF-492C-A65A-BA498E30B107}" type="datetime1">
              <a:rPr lang="tr-TR">
                <a:solidFill>
                  <a:prstClr val="black">
                    <a:tint val="75000"/>
                  </a:prstClr>
                </a:solidFill>
              </a:rPr>
              <a:pPr>
                <a:defRPr/>
              </a:pPr>
              <a:t>05.05.2017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647394E5-BC78-40A7-AB4B-7609CF68CD0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61123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173C714-DD11-4CD2-8049-ACC904CDD6C2}" type="datetime1">
              <a:rPr lang="tr-TR">
                <a:solidFill>
                  <a:prstClr val="black">
                    <a:tint val="75000"/>
                  </a:prstClr>
                </a:solidFill>
              </a:rPr>
              <a:pPr>
                <a:defRPr/>
              </a:pPr>
              <a:t>05.05.2017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EC51FE9-5819-4ED7-B486-B9D140EFA6F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97629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667F31-5D82-4849-B410-360C3295E8AA}" type="datetime1">
              <a:rPr lang="tr-TR">
                <a:solidFill>
                  <a:prstClr val="black">
                    <a:tint val="75000"/>
                  </a:prstClr>
                </a:solidFill>
              </a:rPr>
              <a:pPr>
                <a:defRPr/>
              </a:pPr>
              <a:t>05.05.2017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67239F88-9A1E-4376-954D-4B74B80AE1B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40860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422A4EC-4651-4FF6-A0CD-94426E3E2889}" type="datetime1">
              <a:rPr lang="tr-TR">
                <a:solidFill>
                  <a:prstClr val="black">
                    <a:tint val="75000"/>
                  </a:prstClr>
                </a:solidFill>
              </a:rPr>
              <a:pPr>
                <a:defRPr/>
              </a:pPr>
              <a:t>05.05.2017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C18B453-6943-486E-A545-06B6099C91C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75483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E3562D3-D464-48C2-9B56-18279C8A55A1}" type="datetime1">
              <a:rPr lang="tr-TR">
                <a:solidFill>
                  <a:prstClr val="black">
                    <a:tint val="75000"/>
                  </a:prstClr>
                </a:solidFill>
              </a:rPr>
              <a:pPr>
                <a:defRPr/>
              </a:pPr>
              <a:t>05.05.2017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F2CADFA5-19F3-4188-8E8B-7CD82B734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22083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DD90C2D-D43A-4899-9B69-9062F40A9195}" type="datetime1">
              <a:rPr lang="tr-TR">
                <a:solidFill>
                  <a:prstClr val="black">
                    <a:tint val="75000"/>
                  </a:prstClr>
                </a:solidFill>
              </a:rPr>
              <a:pPr>
                <a:defRPr/>
              </a:pPr>
              <a:t>05.05.2017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AAB64A8D-DAFB-4177-95BE-3556A4F63FD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8543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6D5476F-BD6D-41A7-BA54-55E91CC541E2}" type="datetime1">
              <a:rPr lang="tr-TR">
                <a:solidFill>
                  <a:prstClr val="black">
                    <a:tint val="75000"/>
                  </a:prstClr>
                </a:solidFill>
              </a:rPr>
              <a:pPr>
                <a:defRPr/>
              </a:pPr>
              <a:t>05.05.2017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33AAA278-7852-449C-AED8-546D7C9CDBA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48212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2C276E5-0DC7-4D1D-8147-92DA73F382FD}" type="datetime1">
              <a:rPr lang="tr-TR">
                <a:solidFill>
                  <a:prstClr val="black">
                    <a:tint val="75000"/>
                  </a:prstClr>
                </a:solidFill>
              </a:rPr>
              <a:pPr>
                <a:defRPr/>
              </a:pPr>
              <a:t>05.05.2017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390C2E7-B5DC-4286-B376-B5CAD751D34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1516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B40EE6A-A73F-4C44-A63D-705ACDEBBDEA}" type="datetime1">
              <a:rPr lang="tr-TR">
                <a:solidFill>
                  <a:prstClr val="black">
                    <a:tint val="75000"/>
                  </a:prstClr>
                </a:solidFill>
              </a:rPr>
              <a:pPr>
                <a:defRPr/>
              </a:pPr>
              <a:t>05.05.2017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39D2DAEA-2EA7-4668-A53C-05027C3D66B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04250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A91FD2-0191-4299-A5D3-6C99243D0B40}" type="datetime1">
              <a:rPr lang="tr-TR">
                <a:solidFill>
                  <a:prstClr val="black">
                    <a:tint val="75000"/>
                  </a:prstClr>
                </a:solidFill>
              </a:rPr>
              <a:pPr>
                <a:defRPr/>
              </a:pPr>
              <a:t>05.05.2017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1288C5A-E718-402A-AF75-AC1810C5842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02381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4F33DE-6EEA-4D5B-881B-3BF3E3088E3C}" type="datetime1">
              <a:rPr lang="tr-TR">
                <a:solidFill>
                  <a:prstClr val="black">
                    <a:tint val="75000"/>
                  </a:prstClr>
                </a:solidFill>
              </a:rPr>
              <a:pPr>
                <a:defRPr/>
              </a:pPr>
              <a:t>05.05.2017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5A9DAD-CBBF-4DF0-B7F1-A1828113CB6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6123493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3 Başlık"/>
          <p:cNvSpPr>
            <a:spLocks noGrp="1"/>
          </p:cNvSpPr>
          <p:nvPr>
            <p:ph type="ctrTitle"/>
          </p:nvPr>
        </p:nvSpPr>
        <p:spPr>
          <a:xfrm>
            <a:off x="2123728" y="4437112"/>
            <a:ext cx="5795814" cy="792162"/>
          </a:xfrm>
        </p:spPr>
        <p:txBody>
          <a:bodyPr>
            <a:noAutofit/>
          </a:bodyPr>
          <a:lstStyle/>
          <a:p>
            <a:pPr>
              <a:defRPr/>
            </a:pPr>
            <a:r>
              <a:rPr lang="tr-TR" sz="2400" b="1" dirty="0" smtClean="0">
                <a:solidFill>
                  <a:schemeClr val="tx1"/>
                </a:solidFill>
                <a:latin typeface="Arial" pitchFamily="34" charset="0"/>
                <a:cs typeface="Arial" pitchFamily="34" charset="0"/>
              </a:rPr>
              <a:t>ORTAÖĞRETİMCOĞRAFYA DERSİ ÖĞRETİM PROGRAMI</a:t>
            </a:r>
            <a:endParaRPr lang="tr-TR" sz="2400" b="1" dirty="0">
              <a:solidFill>
                <a:schemeClr val="tx1"/>
              </a:solidFill>
              <a:latin typeface="Arial" pitchFamily="34" charset="0"/>
              <a:cs typeface="Arial" pitchFamily="34" charset="0"/>
            </a:endParaRPr>
          </a:p>
        </p:txBody>
      </p:sp>
      <p:pic>
        <p:nvPicPr>
          <p:cNvPr id="6147" name="Picture 9" descr="ttkb_logo"/>
          <p:cNvPicPr>
            <a:picLocks noChangeAspect="1" noChangeArrowheads="1"/>
          </p:cNvPicPr>
          <p:nvPr/>
        </p:nvPicPr>
        <p:blipFill>
          <a:blip r:embed="rId4" cstate="print"/>
          <a:srcRect/>
          <a:stretch>
            <a:fillRect/>
          </a:stretch>
        </p:blipFill>
        <p:spPr bwMode="auto">
          <a:xfrm>
            <a:off x="7885113" y="5516563"/>
            <a:ext cx="935037" cy="936625"/>
          </a:xfrm>
          <a:prstGeom prst="rect">
            <a:avLst/>
          </a:prstGeom>
          <a:noFill/>
          <a:ln w="9525">
            <a:noFill/>
            <a:miter lim="800000"/>
            <a:headEnd/>
            <a:tailEnd/>
          </a:ln>
        </p:spPr>
      </p:pic>
      <p:sp>
        <p:nvSpPr>
          <p:cNvPr id="7" name="6 Metin kutusu"/>
          <p:cNvSpPr txBox="1"/>
          <p:nvPr/>
        </p:nvSpPr>
        <p:spPr>
          <a:xfrm>
            <a:off x="5940152" y="3573016"/>
            <a:ext cx="2552943" cy="646331"/>
          </a:xfrm>
          <a:prstGeom prst="rect">
            <a:avLst/>
          </a:prstGeom>
          <a:noFill/>
        </p:spPr>
        <p:txBody>
          <a:bodyPr wrap="none" rtlCol="0">
            <a:spAutoFit/>
          </a:bodyPr>
          <a:lstStyle/>
          <a:p>
            <a:pPr algn="ctr" fontAlgn="base">
              <a:spcBef>
                <a:spcPct val="0"/>
              </a:spcBef>
              <a:spcAft>
                <a:spcPct val="0"/>
              </a:spcAft>
            </a:pPr>
            <a:r>
              <a:rPr lang="tr-TR" b="1" dirty="0" smtClean="0">
                <a:solidFill>
                  <a:prstClr val="black"/>
                </a:solidFill>
                <a:latin typeface="Arial" charset="0"/>
                <a:cs typeface="Arial" charset="0"/>
              </a:rPr>
              <a:t>ORTA ÖĞRETİM </a:t>
            </a:r>
          </a:p>
          <a:p>
            <a:pPr algn="ctr" fontAlgn="base">
              <a:spcBef>
                <a:spcPct val="0"/>
              </a:spcBef>
              <a:spcAft>
                <a:spcPct val="0"/>
              </a:spcAft>
            </a:pPr>
            <a:r>
              <a:rPr lang="tr-TR" b="1" dirty="0" smtClean="0">
                <a:solidFill>
                  <a:prstClr val="black"/>
                </a:solidFill>
                <a:latin typeface="Arial" charset="0"/>
                <a:cs typeface="Arial" charset="0"/>
              </a:rPr>
              <a:t>GENEL MÜDÜRLÜĞÜ</a:t>
            </a:r>
            <a:endParaRPr lang="tr-TR" b="1" dirty="0">
              <a:solidFill>
                <a:prstClr val="black"/>
              </a:solidFill>
              <a:latin typeface="Arial" charset="0"/>
              <a:cs typeface="Arial" charset="0"/>
            </a:endParaRPr>
          </a:p>
        </p:txBody>
      </p:sp>
    </p:spTree>
    <p:extLst>
      <p:ext uri="{BB962C8B-B14F-4D97-AF65-F5344CB8AC3E}">
        <p14:creationId xmlns:p14="http://schemas.microsoft.com/office/powerpoint/2010/main" xmlns="" val="71012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10</a:t>
            </a:fld>
            <a:endParaRPr lang="tr-TR">
              <a:solidFill>
                <a:prstClr val="black">
                  <a:tint val="75000"/>
                </a:prstClr>
              </a:solidFill>
            </a:endParaRPr>
          </a:p>
        </p:txBody>
      </p:sp>
      <p:sp>
        <p:nvSpPr>
          <p:cNvPr id="4" name="Dikdörtgen 3"/>
          <p:cNvSpPr/>
          <p:nvPr/>
        </p:nvSpPr>
        <p:spPr>
          <a:xfrm>
            <a:off x="251520" y="980728"/>
            <a:ext cx="8568952" cy="2677656"/>
          </a:xfrm>
          <a:prstGeom prst="rect">
            <a:avLst/>
          </a:prstGeom>
        </p:spPr>
        <p:txBody>
          <a:bodyPr wrap="square">
            <a:spAutoFit/>
          </a:bodyPr>
          <a:lstStyle/>
          <a:p>
            <a:pPr lvl="0" algn="just"/>
            <a:r>
              <a:rPr lang="tr-TR" sz="2400" dirty="0">
                <a:solidFill>
                  <a:prstClr val="black"/>
                </a:solidFill>
              </a:rPr>
              <a:t>Dünyadaki birçok ülke belli dönem aralıklarında öğretim programlarında güncelleme yapmaktadır. Hatta zaman zaman ülkenin ve toplumun istek ve ihtiyaçları doğrultusunda çok köklü değişikliklere gidebilmektedirler. Bütün bu parametreler doğrultusunda ve yukarıda bahsedilen sebeplerden hareketle  2017 Coğrafya Öğretim Programı güncellenen programlar arasında yerini almıştır. </a:t>
            </a:r>
          </a:p>
        </p:txBody>
      </p:sp>
      <p:pic>
        <p:nvPicPr>
          <p:cNvPr id="4098" name="Picture 2" descr="coğrafya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3356992"/>
            <a:ext cx="6408712" cy="34190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0853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sz="2400" dirty="0"/>
              <a:t>Ö</a:t>
            </a:r>
            <a:r>
              <a:rPr lang="tr-TR" sz="2400" dirty="0" smtClean="0"/>
              <a:t>ğretim programlarının güncelleme ve revizyon çalışmaları ülkemizde ilk kez 1957 -1960 yıllarında  yapılmıştır. Ardından 1978 yılında çok köklü bir değişime gidilmiştir. Daha sonra 1980 yılında revizyon çalışmaları gerçekleştirmiştir. Yakın tarihteki güncelleme ve revizyon çalışmaları ise                    2004- 2005, 2009-2010, 2013- 2014 Eğitim Öğretim yıllarında gerçekleşmiştir</a:t>
            </a:r>
            <a:r>
              <a:rPr lang="tr-TR" sz="2400" smtClean="0"/>
              <a:t>. </a:t>
            </a:r>
            <a:endParaRPr lang="tr-TR" sz="2400" dirty="0" smtClean="0"/>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11</a:t>
            </a:fld>
            <a:endParaRPr lang="tr-TR">
              <a:solidFill>
                <a:prstClr val="black">
                  <a:tint val="75000"/>
                </a:prstClr>
              </a:solidFill>
            </a:endParaRPr>
          </a:p>
        </p:txBody>
      </p:sp>
    </p:spTree>
    <p:extLst>
      <p:ext uri="{BB962C8B-B14F-4D97-AF65-F5344CB8AC3E}">
        <p14:creationId xmlns:p14="http://schemas.microsoft.com/office/powerpoint/2010/main" xmlns="" val="3064967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z="2400" dirty="0"/>
              <a:t>Özellikle Avrupa da ortalama 3 ile 7 yıl aralıkları ile Öğretim programlarında güncelleme çalışmaları </a:t>
            </a:r>
            <a:r>
              <a:rPr lang="tr-TR" sz="2400" dirty="0" smtClean="0"/>
              <a:t>yapılmaktadır</a:t>
            </a:r>
          </a:p>
          <a:p>
            <a:endParaRPr lang="tr-TR" sz="2400" dirty="0"/>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12</a:t>
            </a:fld>
            <a:endParaRPr lang="tr-TR">
              <a:solidFill>
                <a:prstClr val="black">
                  <a:tint val="75000"/>
                </a:prstClr>
              </a:solidFill>
            </a:endParaRPr>
          </a:p>
        </p:txBody>
      </p:sp>
      <p:pic>
        <p:nvPicPr>
          <p:cNvPr id="3074" name="Picture 2" descr="C:\Users\Işın\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708920"/>
            <a:ext cx="7344816" cy="39626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5525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13</a:t>
            </a:fld>
            <a:endParaRPr lang="tr-TR">
              <a:solidFill>
                <a:prstClr val="black">
                  <a:tint val="75000"/>
                </a:prstClr>
              </a:solidFill>
            </a:endParaRPr>
          </a:p>
        </p:txBody>
      </p:sp>
      <p:sp>
        <p:nvSpPr>
          <p:cNvPr id="6" name="Dikdörtgen 5"/>
          <p:cNvSpPr/>
          <p:nvPr/>
        </p:nvSpPr>
        <p:spPr>
          <a:xfrm>
            <a:off x="305120" y="4149080"/>
            <a:ext cx="8460432" cy="1938992"/>
          </a:xfrm>
          <a:prstGeom prst="rect">
            <a:avLst/>
          </a:prstGeom>
        </p:spPr>
        <p:txBody>
          <a:bodyPr wrap="square">
            <a:spAutoFit/>
          </a:bodyPr>
          <a:lstStyle/>
          <a:p>
            <a:pPr lvl="0" algn="just"/>
            <a:r>
              <a:rPr lang="tr-TR" sz="2400" dirty="0">
                <a:solidFill>
                  <a:prstClr val="black"/>
                </a:solidFill>
              </a:rPr>
              <a:t>Bakanlığımız, gerek anılan gelişmeler ve gerekse 1739 Sayılı Millî Eğitim Temel Kanunu çerçevesinde, öğrencilerini sorumluluk sahibi, eleştirel düşünebilen, problem çözme ve karar verme becerileri yüksek bireyler olarak hayata hazırlamak için çalışmalarını </a:t>
            </a:r>
            <a:r>
              <a:rPr lang="tr-TR" sz="2400" dirty="0" smtClean="0">
                <a:solidFill>
                  <a:prstClr val="black"/>
                </a:solidFill>
              </a:rPr>
              <a:t> yoğun bir şekilde sürdürmektedir</a:t>
            </a:r>
            <a:r>
              <a:rPr lang="tr-TR" sz="2400" dirty="0">
                <a:solidFill>
                  <a:prstClr val="black"/>
                </a:solidFill>
              </a:rPr>
              <a:t>. </a:t>
            </a:r>
          </a:p>
        </p:txBody>
      </p:sp>
      <p:pic>
        <p:nvPicPr>
          <p:cNvPr id="11266" name="Picture 2" descr="meb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1124744"/>
            <a:ext cx="2664956" cy="28276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5754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2464" y="1268760"/>
            <a:ext cx="8821535" cy="3046988"/>
          </a:xfrm>
          <a:prstGeom prst="rect">
            <a:avLst/>
          </a:prstGeom>
        </p:spPr>
        <p:txBody>
          <a:bodyPr wrap="square">
            <a:spAutoFit/>
          </a:bodyPr>
          <a:lstStyle/>
          <a:p>
            <a:r>
              <a:rPr lang="tr-TR" sz="2400" dirty="0" smtClean="0"/>
              <a:t>Programların güncelleme aşamalarını şu şekilde özetleyebiliriz.</a:t>
            </a:r>
          </a:p>
          <a:p>
            <a:pPr marL="457200" indent="-457200">
              <a:buFont typeface="+mj-lt"/>
              <a:buAutoNum type="arabicPeriod"/>
            </a:pPr>
            <a:r>
              <a:rPr lang="tr-TR" sz="2400" dirty="0" smtClean="0"/>
              <a:t>Farklı </a:t>
            </a:r>
            <a:r>
              <a:rPr lang="tr-TR" sz="2400" dirty="0"/>
              <a:t>ülkelerin son yıllarda benzer nedenlerle güncellenen öğretim programları incelenmiş</a:t>
            </a:r>
            <a:r>
              <a:rPr lang="tr-TR" sz="2400" dirty="0" smtClean="0"/>
              <a:t>,</a:t>
            </a:r>
          </a:p>
          <a:p>
            <a:pPr marL="457200" indent="-457200">
              <a:buFont typeface="+mj-lt"/>
              <a:buAutoNum type="arabicPeriod"/>
            </a:pPr>
            <a:r>
              <a:rPr lang="tr-TR" sz="2400" dirty="0" smtClean="0"/>
              <a:t> Eğitim </a:t>
            </a:r>
            <a:r>
              <a:rPr lang="tr-TR" sz="2400" dirty="0"/>
              <a:t>öğretim alanında yapılan akademik çalışmalara ilişkin yayınlar </a:t>
            </a:r>
            <a:r>
              <a:rPr lang="tr-TR" sz="2400" dirty="0" smtClean="0"/>
              <a:t> taranmış</a:t>
            </a:r>
            <a:r>
              <a:rPr lang="tr-TR" sz="2400" dirty="0"/>
              <a:t>, </a:t>
            </a:r>
            <a:endParaRPr lang="tr-TR" sz="2400" dirty="0" smtClean="0"/>
          </a:p>
          <a:p>
            <a:pPr marL="457200" indent="-457200">
              <a:buFont typeface="+mj-lt"/>
              <a:buAutoNum type="arabicPeriod"/>
            </a:pPr>
            <a:r>
              <a:rPr lang="tr-TR" sz="2400" dirty="0"/>
              <a:t>N</a:t>
            </a:r>
            <a:r>
              <a:rPr lang="tr-TR" sz="2400" dirty="0" smtClean="0"/>
              <a:t>icel </a:t>
            </a:r>
            <a:r>
              <a:rPr lang="tr-TR" sz="2400" dirty="0"/>
              <a:t>ve nitel araştırma teknikleri kullanılarak öğretmen, yönetici, öğrenci, velilerin yanı sıra üniversitelerden ve sivil toplum örgütlerinden görüşler alınmıştır. </a:t>
            </a:r>
            <a:endParaRPr lang="tr-TR" sz="2400" dirty="0" smtClean="0"/>
          </a:p>
        </p:txBody>
      </p:sp>
      <p:sp>
        <p:nvSpPr>
          <p:cNvPr id="3" name="Metin kutusu 2"/>
          <p:cNvSpPr txBox="1"/>
          <p:nvPr/>
        </p:nvSpPr>
        <p:spPr>
          <a:xfrm>
            <a:off x="1083349" y="188640"/>
            <a:ext cx="7704856" cy="523220"/>
          </a:xfrm>
          <a:prstGeom prst="rect">
            <a:avLst/>
          </a:prstGeom>
          <a:noFill/>
        </p:spPr>
        <p:txBody>
          <a:bodyPr wrap="square" rtlCol="0">
            <a:spAutoFit/>
          </a:bodyPr>
          <a:lstStyle/>
          <a:p>
            <a:pPr algn="ctr"/>
            <a:r>
              <a:rPr lang="tr-TR" sz="2800" b="1" dirty="0" smtClean="0"/>
              <a:t>Programın Güncellenme Süreci </a:t>
            </a:r>
            <a:endParaRPr lang="tr-TR" sz="2800" b="1" dirty="0"/>
          </a:p>
        </p:txBody>
      </p:sp>
      <p:pic>
        <p:nvPicPr>
          <p:cNvPr id="2050" name="Picture 2" descr="güncellenen COĞRAFYA  öğretim programı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4496674"/>
            <a:ext cx="5112568" cy="224469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4432016"/>
            <a:ext cx="5688632" cy="2287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9999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15</a:t>
            </a:fld>
            <a:endParaRPr lang="tr-TR">
              <a:solidFill>
                <a:prstClr val="black">
                  <a:tint val="75000"/>
                </a:prstClr>
              </a:solidFill>
            </a:endParaRPr>
          </a:p>
        </p:txBody>
      </p:sp>
      <p:pic>
        <p:nvPicPr>
          <p:cNvPr id="2050" name="Picture 2" descr="öğrenci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0826" y="3279760"/>
            <a:ext cx="6624736" cy="32211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827584" y="1340768"/>
            <a:ext cx="7776864" cy="1938992"/>
          </a:xfrm>
          <a:prstGeom prst="rect">
            <a:avLst/>
          </a:prstGeom>
        </p:spPr>
        <p:txBody>
          <a:bodyPr wrap="square">
            <a:spAutoFit/>
          </a:bodyPr>
          <a:lstStyle/>
          <a:p>
            <a:pPr lvl="0" algn="just"/>
            <a:r>
              <a:rPr lang="tr-TR" sz="2400" dirty="0" smtClean="0">
                <a:solidFill>
                  <a:prstClr val="black"/>
                </a:solidFill>
              </a:rPr>
              <a:t>4. Toplanan </a:t>
            </a:r>
            <a:r>
              <a:rPr lang="tr-TR" sz="2400" dirty="0">
                <a:solidFill>
                  <a:prstClr val="black"/>
                </a:solidFill>
              </a:rPr>
              <a:t>veriler, Türkiye’nin çeşitli illerinde fiilen görev yapan öğretmen ve akademisyenlerden oluşan komisyonlarca değerlendirilerek öğretim programları güncellenmiştir. Ardından kamuoyunun görüşlerine sunulmuş, geri bildirimler doğrultusunda programlara son hâlleri verilmiştir.</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46" y="116632"/>
            <a:ext cx="7705725"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4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908720"/>
            <a:ext cx="8352928" cy="3077766"/>
          </a:xfrm>
          <a:prstGeom prst="rect">
            <a:avLst/>
          </a:prstGeom>
        </p:spPr>
        <p:txBody>
          <a:bodyPr wrap="square">
            <a:spAutoFit/>
          </a:bodyPr>
          <a:lstStyle/>
          <a:p>
            <a:pPr marL="285750" indent="-285750" algn="just">
              <a:buFont typeface="Arial" pitchFamily="34" charset="0"/>
              <a:buChar char="•"/>
            </a:pPr>
            <a:endParaRPr lang="tr-TR" dirty="0" smtClean="0"/>
          </a:p>
          <a:p>
            <a:pPr algn="just"/>
            <a:endParaRPr lang="tr-TR" sz="2200" b="1" dirty="0" smtClean="0"/>
          </a:p>
          <a:p>
            <a:pPr marL="285750" lvl="0" indent="-285750" algn="just">
              <a:buFont typeface="Arial" pitchFamily="34" charset="0"/>
              <a:buChar char="•"/>
            </a:pPr>
            <a:r>
              <a:rPr lang="tr-TR" sz="2200" dirty="0" smtClean="0"/>
              <a:t>Üst </a:t>
            </a:r>
            <a:r>
              <a:rPr lang="tr-TR" sz="2200" dirty="0"/>
              <a:t>düzey bilişsel becerilere (eleştirel, analitik, özgün ve yenilikçi düşünen, sorgulayan, yorum yapan vb.) sahip</a:t>
            </a:r>
            <a:r>
              <a:rPr lang="tr-TR" sz="2200" dirty="0" smtClean="0"/>
              <a:t>,</a:t>
            </a:r>
          </a:p>
          <a:p>
            <a:pPr marL="285750" lvl="0" indent="-285750" algn="just">
              <a:buFont typeface="Arial" pitchFamily="34" charset="0"/>
              <a:buChar char="•"/>
            </a:pPr>
            <a:endParaRPr lang="tr-TR" sz="2200" dirty="0"/>
          </a:p>
          <a:p>
            <a:pPr marL="285750" lvl="0" indent="-285750" algn="just">
              <a:buFont typeface="Arial" pitchFamily="34" charset="0"/>
              <a:buChar char="•"/>
            </a:pPr>
            <a:r>
              <a:rPr lang="tr-TR" sz="2200" dirty="0"/>
              <a:t>A</a:t>
            </a:r>
            <a:r>
              <a:rPr lang="tr-TR" sz="2200" dirty="0" smtClean="0"/>
              <a:t>kademik </a:t>
            </a:r>
            <a:r>
              <a:rPr lang="tr-TR" sz="2200" dirty="0"/>
              <a:t>ve sosyal anlamda başarılı, öğrendiklerini önceki öğrenmeleri ve farklı disiplin alanlarıyla ilişkilendirebilen, edindiği bilgi, beceri tutum ve davranışları günlük hayatına aktarabilen, merak eden, araştıran, açık fikirli, liderlik ve girişimcilik ruhuna sahip, </a:t>
            </a:r>
          </a:p>
        </p:txBody>
      </p:sp>
      <p:pic>
        <p:nvPicPr>
          <p:cNvPr id="4098" name="Picture 2" descr="güncellenen COĞRAFYA  öğretim programı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3986486"/>
            <a:ext cx="5976664" cy="25911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ikdörtgen 3"/>
          <p:cNvSpPr/>
          <p:nvPr/>
        </p:nvSpPr>
        <p:spPr>
          <a:xfrm>
            <a:off x="1187624" y="99010"/>
            <a:ext cx="7848872" cy="492443"/>
          </a:xfrm>
          <a:prstGeom prst="rect">
            <a:avLst/>
          </a:prstGeom>
        </p:spPr>
        <p:txBody>
          <a:bodyPr wrap="square">
            <a:spAutoFit/>
          </a:bodyPr>
          <a:lstStyle/>
          <a:p>
            <a:r>
              <a:rPr lang="tr-TR" sz="2600" b="1" dirty="0" smtClean="0">
                <a:solidFill>
                  <a:prstClr val="black"/>
                </a:solidFill>
              </a:rPr>
              <a:t>2017 ÖĞRETM PROGRAMLARININ GENEL AMAÇLARI</a:t>
            </a:r>
            <a:endParaRPr lang="tr-TR" sz="2600" dirty="0"/>
          </a:p>
        </p:txBody>
      </p:sp>
    </p:spTree>
    <p:extLst>
      <p:ext uri="{BB962C8B-B14F-4D97-AF65-F5344CB8AC3E}">
        <p14:creationId xmlns:p14="http://schemas.microsoft.com/office/powerpoint/2010/main" xmlns="" val="24368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17</a:t>
            </a:fld>
            <a:endParaRPr lang="tr-TR">
              <a:solidFill>
                <a:prstClr val="black">
                  <a:tint val="75000"/>
                </a:prstClr>
              </a:solidFill>
            </a:endParaRPr>
          </a:p>
        </p:txBody>
      </p:sp>
      <p:sp>
        <p:nvSpPr>
          <p:cNvPr id="4" name="Dikdörtgen 3"/>
          <p:cNvSpPr/>
          <p:nvPr/>
        </p:nvSpPr>
        <p:spPr>
          <a:xfrm>
            <a:off x="323528" y="980728"/>
            <a:ext cx="8352928" cy="1569660"/>
          </a:xfrm>
          <a:prstGeom prst="rect">
            <a:avLst/>
          </a:prstGeom>
        </p:spPr>
        <p:txBody>
          <a:bodyPr wrap="square">
            <a:spAutoFit/>
          </a:bodyPr>
          <a:lstStyle/>
          <a:p>
            <a:pPr marL="285750" lvl="0" indent="-285750">
              <a:buFont typeface="Arial" pitchFamily="34" charset="0"/>
              <a:buChar char="•"/>
            </a:pPr>
            <a:r>
              <a:rPr lang="tr-TR" sz="2400" dirty="0" smtClean="0">
                <a:solidFill>
                  <a:prstClr val="black"/>
                </a:solidFill>
              </a:rPr>
              <a:t>Teknolojiyi </a:t>
            </a:r>
            <a:r>
              <a:rPr lang="tr-TR" sz="2400" dirty="0">
                <a:solidFill>
                  <a:prstClr val="black"/>
                </a:solidFill>
              </a:rPr>
              <a:t>etkili şekilde kullanılabilen ve teknolojik gelişmelere uyum sağlayabilen, hızlı değişim ve gelişmelere uyum sağlayabilen</a:t>
            </a:r>
            <a:r>
              <a:rPr lang="tr-TR" sz="2400" dirty="0" smtClean="0">
                <a:solidFill>
                  <a:prstClr val="black"/>
                </a:solidFill>
              </a:rPr>
              <a:t>,</a:t>
            </a:r>
          </a:p>
          <a:p>
            <a:pPr marL="285750" lvl="0" indent="-285750">
              <a:buFont typeface="Arial" pitchFamily="34" charset="0"/>
              <a:buChar char="•"/>
            </a:pPr>
            <a:endParaRPr lang="tr-TR" sz="2400" dirty="0">
              <a:solidFill>
                <a:prstClr val="black"/>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2060848"/>
            <a:ext cx="7272808" cy="4660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Metin kutusu 4"/>
          <p:cNvSpPr txBox="1"/>
          <p:nvPr/>
        </p:nvSpPr>
        <p:spPr>
          <a:xfrm>
            <a:off x="1083349" y="188640"/>
            <a:ext cx="7704856" cy="461665"/>
          </a:xfrm>
          <a:prstGeom prst="rect">
            <a:avLst/>
          </a:prstGeom>
          <a:noFill/>
        </p:spPr>
        <p:txBody>
          <a:bodyPr wrap="square" rtlCol="0">
            <a:spAutoFit/>
          </a:bodyPr>
          <a:lstStyle/>
          <a:p>
            <a:pPr algn="ctr"/>
            <a:r>
              <a:rPr lang="tr-TR" sz="2400" b="1" dirty="0"/>
              <a:t>2017 </a:t>
            </a:r>
            <a:r>
              <a:rPr lang="tr-TR" sz="2400" b="1" dirty="0" smtClean="0"/>
              <a:t>ÖĞRETİM </a:t>
            </a:r>
            <a:r>
              <a:rPr lang="tr-TR" sz="2400" b="1" dirty="0"/>
              <a:t>PROGRAMLARININ GENEL AMAÇLARI</a:t>
            </a:r>
          </a:p>
        </p:txBody>
      </p:sp>
    </p:spTree>
    <p:extLst>
      <p:ext uri="{BB962C8B-B14F-4D97-AF65-F5344CB8AC3E}">
        <p14:creationId xmlns:p14="http://schemas.microsoft.com/office/powerpoint/2010/main" xmlns="" val="290836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18</a:t>
            </a:fld>
            <a:endParaRPr lang="tr-TR">
              <a:solidFill>
                <a:prstClr val="black">
                  <a:tint val="75000"/>
                </a:prstClr>
              </a:solidFill>
            </a:endParaRPr>
          </a:p>
        </p:txBody>
      </p:sp>
      <p:sp>
        <p:nvSpPr>
          <p:cNvPr id="4" name="Dikdörtgen 3"/>
          <p:cNvSpPr/>
          <p:nvPr/>
        </p:nvSpPr>
        <p:spPr>
          <a:xfrm>
            <a:off x="216074" y="980728"/>
            <a:ext cx="8684964" cy="1569660"/>
          </a:xfrm>
          <a:prstGeom prst="rect">
            <a:avLst/>
          </a:prstGeom>
        </p:spPr>
        <p:txBody>
          <a:bodyPr wrap="square">
            <a:spAutoFit/>
          </a:bodyPr>
          <a:lstStyle/>
          <a:p>
            <a:pPr marL="285750" lvl="0" indent="-285750">
              <a:buFont typeface="Arial" pitchFamily="34" charset="0"/>
              <a:buChar char="•"/>
            </a:pPr>
            <a:r>
              <a:rPr lang="tr-TR" sz="2400" dirty="0">
                <a:solidFill>
                  <a:prstClr val="black"/>
                </a:solidFill>
              </a:rPr>
              <a:t>Millî, manevi ve kültürel değerlerini özümsemiş, evrensel değerlere duyarlı, sosyal ve kültürel çeşitliliği takdir eden ve saygı duyan,</a:t>
            </a:r>
          </a:p>
          <a:p>
            <a:pPr marL="285750" lvl="0" indent="-285750">
              <a:buFont typeface="Arial" pitchFamily="34" charset="0"/>
              <a:buChar char="•"/>
            </a:pPr>
            <a:endParaRPr lang="tr-TR" sz="2400" dirty="0">
              <a:solidFill>
                <a:prstClr val="black"/>
              </a:solidFill>
            </a:endParaRPr>
          </a:p>
        </p:txBody>
      </p:sp>
      <p:pic>
        <p:nvPicPr>
          <p:cNvPr id="5126" name="Picture 6" descr="değerlerimiz ile ilgili sözler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420888"/>
            <a:ext cx="8208912" cy="40324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1083349" y="188640"/>
            <a:ext cx="7704856" cy="461665"/>
          </a:xfrm>
          <a:prstGeom prst="rect">
            <a:avLst/>
          </a:prstGeom>
          <a:noFill/>
        </p:spPr>
        <p:txBody>
          <a:bodyPr wrap="square" rtlCol="0">
            <a:spAutoFit/>
          </a:bodyPr>
          <a:lstStyle/>
          <a:p>
            <a:pPr algn="ctr"/>
            <a:r>
              <a:rPr lang="tr-TR" sz="2400" b="1" dirty="0"/>
              <a:t>2017 </a:t>
            </a:r>
            <a:r>
              <a:rPr lang="tr-TR" sz="2400" b="1" dirty="0" smtClean="0"/>
              <a:t>ÖĞRETİM </a:t>
            </a:r>
            <a:r>
              <a:rPr lang="tr-TR" sz="2400" b="1" dirty="0"/>
              <a:t>PROGRAMLARININ GENEL AMAÇLARI</a:t>
            </a:r>
          </a:p>
        </p:txBody>
      </p:sp>
    </p:spTree>
    <p:extLst>
      <p:ext uri="{BB962C8B-B14F-4D97-AF65-F5344CB8AC3E}">
        <p14:creationId xmlns:p14="http://schemas.microsoft.com/office/powerpoint/2010/main" xmlns="" val="642714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19"/>
          </a:xfrm>
        </p:spPr>
        <p:txBody>
          <a:bodyPr/>
          <a:lstStyle/>
          <a:p>
            <a:pPr lvl="0"/>
            <a:r>
              <a:rPr lang="tr-TR" sz="2400" dirty="0">
                <a:solidFill>
                  <a:prstClr val="black"/>
                </a:solidFill>
              </a:rPr>
              <a:t>Öğrenmeye ve yeniliklere açık, öz güvenli, saygılı, dürüst, sorunlarla etkili şekilde baş edebilen, etik ilkelere uygun hareket eden, bir vatandaş olarak görev ve sorumluluklarını bilen ve yerine getiren bireyler yetiştirilmesi amaçlanmıştır.</a:t>
            </a:r>
          </a:p>
          <a:p>
            <a:endParaRPr lang="tr-TR" dirty="0"/>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19</a:t>
            </a:fld>
            <a:endParaRPr lang="tr-TR">
              <a:solidFill>
                <a:prstClr val="black">
                  <a:tint val="75000"/>
                </a:prstClr>
              </a:solidFill>
            </a:endParaRPr>
          </a:p>
        </p:txBody>
      </p:sp>
      <p:pic>
        <p:nvPicPr>
          <p:cNvPr id="6" name="Picture 2" descr="İlgili resi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708920"/>
            <a:ext cx="8352928" cy="41490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Dikdörtgen"/>
          <p:cNvSpPr/>
          <p:nvPr/>
        </p:nvSpPr>
        <p:spPr>
          <a:xfrm>
            <a:off x="1331640" y="251356"/>
            <a:ext cx="7272808" cy="461665"/>
          </a:xfrm>
          <a:prstGeom prst="rect">
            <a:avLst/>
          </a:prstGeom>
        </p:spPr>
        <p:txBody>
          <a:bodyPr wrap="square">
            <a:spAutoFit/>
          </a:bodyPr>
          <a:lstStyle/>
          <a:p>
            <a:pPr algn="ctr"/>
            <a:r>
              <a:rPr lang="tr-TR" sz="2400" b="1" dirty="0" smtClean="0"/>
              <a:t>2017 ÖĞRETİM PROGRAMLARININ GENEL AMAÇLARI</a:t>
            </a:r>
            <a:endParaRPr lang="tr-TR" sz="2400" b="1" dirty="0"/>
          </a:p>
        </p:txBody>
      </p:sp>
    </p:spTree>
    <p:extLst>
      <p:ext uri="{BB962C8B-B14F-4D97-AF65-F5344CB8AC3E}">
        <p14:creationId xmlns:p14="http://schemas.microsoft.com/office/powerpoint/2010/main" xmlns="" val="69353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44624"/>
            <a:ext cx="8351912" cy="954107"/>
          </a:xfrm>
          <a:prstGeom prst="rect">
            <a:avLst/>
          </a:prstGeom>
        </p:spPr>
        <p:txBody>
          <a:bodyPr wrap="square">
            <a:spAutoFit/>
          </a:bodyPr>
          <a:lstStyle/>
          <a:p>
            <a:pPr algn="ctr"/>
            <a:r>
              <a:rPr lang="tr-TR" sz="2800" b="1" dirty="0" smtClean="0"/>
              <a:t>ÖĞRETİM PROĞRAMLARININ GÜNCELLENME SÜRECİNDE GERÇEKLEŞTİRİLENLER</a:t>
            </a:r>
          </a:p>
        </p:txBody>
      </p:sp>
      <p:sp>
        <p:nvSpPr>
          <p:cNvPr id="3" name="Dikdörtgen 2"/>
          <p:cNvSpPr/>
          <p:nvPr/>
        </p:nvSpPr>
        <p:spPr>
          <a:xfrm>
            <a:off x="395537" y="1196752"/>
            <a:ext cx="8568951" cy="4893647"/>
          </a:xfrm>
          <a:prstGeom prst="rect">
            <a:avLst/>
          </a:prstGeom>
        </p:spPr>
        <p:txBody>
          <a:bodyPr wrap="square">
            <a:spAutoFit/>
          </a:bodyPr>
          <a:lstStyle/>
          <a:p>
            <a:r>
              <a:rPr lang="tr-TR" sz="2400" b="1" dirty="0" smtClean="0"/>
              <a:t>1- </a:t>
            </a:r>
            <a:r>
              <a:rPr lang="tr-TR" sz="2400" b="1" dirty="0" smtClean="0"/>
              <a:t>Öğretim programlarındaki akademik bilgi yükü azaltılarak sadeleştirme yapıldı.</a:t>
            </a:r>
          </a:p>
          <a:p>
            <a:r>
              <a:rPr lang="tr-TR" sz="2400" b="1" dirty="0" smtClean="0"/>
              <a:t>2- İçerik uygulamaya dönük hale getirildi.</a:t>
            </a:r>
          </a:p>
          <a:p>
            <a:r>
              <a:rPr lang="tr-TR" sz="2400" b="1" dirty="0" smtClean="0"/>
              <a:t>3-Konu ve kazanımların günlük hayatla ilişkilendirilmesi sağlandı.</a:t>
            </a:r>
          </a:p>
          <a:p>
            <a:r>
              <a:rPr lang="tr-TR" sz="2400" b="1" dirty="0" smtClean="0"/>
              <a:t>4-Bilgi teknolojilerinin yoğun kullanılmasına yönelik içerikler eklendi.</a:t>
            </a:r>
          </a:p>
          <a:p>
            <a:r>
              <a:rPr lang="tr-TR" sz="2400" b="1" dirty="0" smtClean="0"/>
              <a:t>5- Milli, manevi ve evrensel değerler konu ve kazanımlarla ilişkilendirildi.</a:t>
            </a:r>
          </a:p>
          <a:p>
            <a:r>
              <a:rPr lang="tr-TR" sz="2400" b="1" dirty="0" smtClean="0"/>
              <a:t>6- İnsan hakları, cinsiyet eşitsizliği, siber güvenlik, iş sağlığı ve güvenliği, finansal okuryazarlık gibi konular kazanımlara ve açıklamalara eklendi</a:t>
            </a:r>
          </a:p>
          <a:p>
            <a:r>
              <a:rPr lang="tr-TR" sz="2400" b="1" dirty="0" smtClean="0"/>
              <a:t>7- Ölçme değerlendirme uygulamalarında öncüllere bağlı soruların kullanılmasına yönelik içerik eklendi</a:t>
            </a:r>
            <a:r>
              <a:rPr lang="tr-TR" sz="2400" b="1" dirty="0" smtClean="0"/>
              <a:t>.</a:t>
            </a:r>
            <a:endParaRPr lang="tr-TR" sz="2400" b="1" dirty="0" smtClean="0"/>
          </a:p>
        </p:txBody>
      </p:sp>
    </p:spTree>
    <p:extLst>
      <p:ext uri="{BB962C8B-B14F-4D97-AF65-F5344CB8AC3E}">
        <p14:creationId xmlns:p14="http://schemas.microsoft.com/office/powerpoint/2010/main" xmlns="" val="380961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20</a:t>
            </a:fld>
            <a:endParaRPr lang="tr-TR">
              <a:solidFill>
                <a:prstClr val="black">
                  <a:tint val="75000"/>
                </a:prstClr>
              </a:solidFill>
            </a:endParaRPr>
          </a:p>
        </p:txBody>
      </p:sp>
      <p:sp>
        <p:nvSpPr>
          <p:cNvPr id="4" name="Metin kutusu 3"/>
          <p:cNvSpPr txBox="1"/>
          <p:nvPr/>
        </p:nvSpPr>
        <p:spPr>
          <a:xfrm>
            <a:off x="251520" y="1196752"/>
            <a:ext cx="8784976" cy="4893647"/>
          </a:xfrm>
          <a:prstGeom prst="rect">
            <a:avLst/>
          </a:prstGeom>
          <a:noFill/>
        </p:spPr>
        <p:txBody>
          <a:bodyPr wrap="square" rtlCol="0">
            <a:spAutoFit/>
          </a:bodyPr>
          <a:lstStyle/>
          <a:p>
            <a:r>
              <a:rPr lang="tr-TR" sz="2400" b="1" dirty="0" smtClean="0"/>
              <a:t>Program güncelleme çalışmalarını  kısaca  5  ana  noktada toparlayacak olursak,</a:t>
            </a:r>
          </a:p>
          <a:p>
            <a:r>
              <a:rPr lang="tr-TR" sz="2400" dirty="0" smtClean="0"/>
              <a:t> </a:t>
            </a:r>
          </a:p>
          <a:p>
            <a:pPr marL="342900" indent="-342900">
              <a:buAutoNum type="arabicPeriod"/>
            </a:pPr>
            <a:r>
              <a:rPr lang="tr-TR" sz="2400" dirty="0" smtClean="0"/>
              <a:t>Alandan gelen istekler doğrultusunda mevcut programdaki kazanımlar sadeleştirilmiş ve böylece programın yoğunluğu azaltılmıştır. </a:t>
            </a:r>
          </a:p>
          <a:p>
            <a:pPr marL="342900" indent="-342900">
              <a:buAutoNum type="arabicPeriod"/>
            </a:pPr>
            <a:r>
              <a:rPr lang="tr-TR" sz="2400" dirty="0" smtClean="0"/>
              <a:t>Kazanımlara getirilen sınırlı açıklamalar ile kazanımlar daha anlaşılır hale getirilmiştir.  </a:t>
            </a:r>
          </a:p>
          <a:p>
            <a:pPr marL="342900" indent="-342900">
              <a:buAutoNum type="arabicPeriod"/>
            </a:pPr>
            <a:r>
              <a:rPr lang="tr-TR" sz="2400" dirty="0" smtClean="0"/>
              <a:t>Kazanımlar günlük hayatla ve değerlerle ilişkilendirilmiştir. </a:t>
            </a:r>
          </a:p>
          <a:p>
            <a:pPr marL="342900" indent="-342900">
              <a:buAutoNum type="arabicPeriod"/>
            </a:pPr>
            <a:r>
              <a:rPr lang="tr-TR" sz="2400" dirty="0" smtClean="0"/>
              <a:t>Bazı ünite ve kazanım sıralamalarında yer değişikliğine gidilmiştir. </a:t>
            </a:r>
          </a:p>
          <a:p>
            <a:pPr marL="342900" indent="-342900">
              <a:buAutoNum type="arabicPeriod"/>
            </a:pPr>
            <a:r>
              <a:rPr lang="tr-TR" sz="2400" dirty="0" smtClean="0"/>
              <a:t>Bilgi iletişim teknolojilerinin coğrafya öğretiminde en yüksek düzeyde kullanımı hedeflenmiştir. </a:t>
            </a:r>
          </a:p>
          <a:p>
            <a:pPr marL="342900" indent="-342900">
              <a:buAutoNum type="arabicPeriod"/>
            </a:pPr>
            <a:endParaRPr lang="tr-TR" sz="2400" dirty="0"/>
          </a:p>
        </p:txBody>
      </p:sp>
      <p:sp>
        <p:nvSpPr>
          <p:cNvPr id="2" name="Metin kutusu 1"/>
          <p:cNvSpPr txBox="1"/>
          <p:nvPr/>
        </p:nvSpPr>
        <p:spPr>
          <a:xfrm>
            <a:off x="1496244" y="213678"/>
            <a:ext cx="184731" cy="523220"/>
          </a:xfrm>
          <a:prstGeom prst="rect">
            <a:avLst/>
          </a:prstGeom>
          <a:noFill/>
        </p:spPr>
        <p:txBody>
          <a:bodyPr wrap="none" rtlCol="0">
            <a:spAutoFit/>
          </a:bodyPr>
          <a:lstStyle/>
          <a:p>
            <a:endParaRPr lang="tr-TR" sz="2800" dirty="0"/>
          </a:p>
        </p:txBody>
      </p:sp>
    </p:spTree>
    <p:extLst>
      <p:ext uri="{BB962C8B-B14F-4D97-AF65-F5344CB8AC3E}">
        <p14:creationId xmlns:p14="http://schemas.microsoft.com/office/powerpoint/2010/main" xmlns="" val="462036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21</a:t>
            </a:fld>
            <a:endParaRPr lang="tr-TR">
              <a:solidFill>
                <a:prstClr val="black">
                  <a:tint val="75000"/>
                </a:prstClr>
              </a:solidFill>
            </a:endParaRPr>
          </a:p>
        </p:txBody>
      </p:sp>
      <p:sp>
        <p:nvSpPr>
          <p:cNvPr id="4" name="Metin kutusu 3"/>
          <p:cNvSpPr txBox="1"/>
          <p:nvPr/>
        </p:nvSpPr>
        <p:spPr>
          <a:xfrm>
            <a:off x="1259632" y="0"/>
            <a:ext cx="7272808" cy="830997"/>
          </a:xfrm>
          <a:prstGeom prst="rect">
            <a:avLst/>
          </a:prstGeom>
          <a:noFill/>
        </p:spPr>
        <p:txBody>
          <a:bodyPr wrap="square" rtlCol="0">
            <a:spAutoFit/>
          </a:bodyPr>
          <a:lstStyle/>
          <a:p>
            <a:pPr algn="ctr"/>
            <a:r>
              <a:rPr lang="tr-TR" sz="2400" b="1" dirty="0" smtClean="0"/>
              <a:t>COĞRAFYA DERSİ ÖĞRETİM PROGRAMININ GENEL AMAÇLARI </a:t>
            </a:r>
            <a:endParaRPr lang="tr-TR" sz="2400" b="1" dirty="0"/>
          </a:p>
        </p:txBody>
      </p:sp>
      <p:sp>
        <p:nvSpPr>
          <p:cNvPr id="5" name="Dikdörtgen 4"/>
          <p:cNvSpPr/>
          <p:nvPr/>
        </p:nvSpPr>
        <p:spPr>
          <a:xfrm>
            <a:off x="396702" y="1844825"/>
            <a:ext cx="8135738" cy="4616648"/>
          </a:xfrm>
          <a:prstGeom prst="rect">
            <a:avLst/>
          </a:prstGeom>
        </p:spPr>
        <p:txBody>
          <a:bodyPr wrap="square">
            <a:spAutoFit/>
          </a:bodyPr>
          <a:lstStyle/>
          <a:p>
            <a:pPr indent="457200">
              <a:lnSpc>
                <a:spcPct val="150000"/>
              </a:lnSpc>
              <a:spcAft>
                <a:spcPts val="0"/>
              </a:spcAft>
            </a:pPr>
            <a:r>
              <a:rPr lang="tr-TR" sz="2400" dirty="0">
                <a:solidFill>
                  <a:srgbClr val="000000"/>
                </a:solidFill>
                <a:ea typeface="Times New Roman"/>
                <a:cs typeface="Calibri"/>
              </a:rPr>
              <a:t>1739 sayılı Millî Eğitim Temel Kanunu’nun 2. maddesinde ifade edilen Türk Millî Eğitiminin Genel Amaçları ile Türk Millî Eğitiminin Temel İlkeleri esas alınarak hazırlanan </a:t>
            </a:r>
            <a:r>
              <a:rPr lang="tr-TR" sz="2400" spc="5" dirty="0">
                <a:ea typeface="Times New Roman"/>
                <a:cs typeface="Times New Roman"/>
              </a:rPr>
              <a:t>Coğrafya Dersi </a:t>
            </a:r>
            <a:r>
              <a:rPr lang="tr-TR" sz="2400" dirty="0">
                <a:solidFill>
                  <a:srgbClr val="000000"/>
                </a:solidFill>
                <a:ea typeface="Times New Roman"/>
                <a:cs typeface="Calibri"/>
              </a:rPr>
              <a:t>Öğretim Programıyla öğrencilerin; </a:t>
            </a:r>
            <a:endParaRPr lang="tr-TR" sz="2400" dirty="0" smtClean="0">
              <a:solidFill>
                <a:srgbClr val="000000"/>
              </a:solidFill>
              <a:ea typeface="Times New Roman"/>
              <a:cs typeface="Calibri"/>
            </a:endParaRPr>
          </a:p>
          <a:p>
            <a:pPr indent="457200">
              <a:lnSpc>
                <a:spcPct val="150000"/>
              </a:lnSpc>
              <a:spcAft>
                <a:spcPts val="0"/>
              </a:spcAft>
            </a:pPr>
            <a:endParaRPr lang="tr-TR" sz="2400" dirty="0">
              <a:ea typeface="Times New Roman"/>
              <a:cs typeface="Times New Roman"/>
            </a:endParaRPr>
          </a:p>
          <a:p>
            <a:pPr>
              <a:lnSpc>
                <a:spcPct val="150000"/>
              </a:lnSpc>
              <a:spcAft>
                <a:spcPts val="0"/>
              </a:spcAft>
            </a:pPr>
            <a:r>
              <a:rPr lang="tr-TR" sz="2400" dirty="0">
                <a:solidFill>
                  <a:srgbClr val="000000"/>
                </a:solidFill>
                <a:ea typeface="Times New Roman"/>
              </a:rPr>
              <a:t>1.Coğrafya biliminin temel kavram, kuram ve </a:t>
            </a:r>
            <a:r>
              <a:rPr lang="tr-TR" sz="2400" dirty="0" smtClean="0">
                <a:solidFill>
                  <a:srgbClr val="000000"/>
                </a:solidFill>
                <a:ea typeface="Times New Roman"/>
              </a:rPr>
              <a:t>yöntemleri </a:t>
            </a:r>
            <a:r>
              <a:rPr lang="tr-TR" sz="2400" dirty="0">
                <a:solidFill>
                  <a:srgbClr val="000000"/>
                </a:solidFill>
                <a:ea typeface="Times New Roman"/>
              </a:rPr>
              <a:t>kullanarak araştırmalar yapması ve sonucunu </a:t>
            </a:r>
            <a:r>
              <a:rPr lang="tr-TR" sz="2400" dirty="0" err="1">
                <a:solidFill>
                  <a:srgbClr val="000000"/>
                </a:solidFill>
                <a:ea typeface="Times New Roman"/>
              </a:rPr>
              <a:t>raporlaştırması</a:t>
            </a:r>
            <a:r>
              <a:rPr lang="tr-TR" sz="2400" dirty="0">
                <a:solidFill>
                  <a:srgbClr val="000000"/>
                </a:solidFill>
                <a:ea typeface="Times New Roman"/>
              </a:rPr>
              <a:t>, </a:t>
            </a:r>
            <a:endParaRPr lang="tr-TR" sz="2800" dirty="0">
              <a:solidFill>
                <a:srgbClr val="000000"/>
              </a:solidFill>
              <a:latin typeface="Arial"/>
              <a:ea typeface="Times New Roman"/>
            </a:endParaRPr>
          </a:p>
          <a:p>
            <a:pPr>
              <a:lnSpc>
                <a:spcPct val="150000"/>
              </a:lnSpc>
              <a:spcAft>
                <a:spcPts val="0"/>
              </a:spcAft>
            </a:pPr>
            <a:endParaRPr lang="tr-TR" sz="2800" dirty="0">
              <a:solidFill>
                <a:srgbClr val="000000"/>
              </a:solidFill>
              <a:effectLst/>
              <a:latin typeface="Arial"/>
              <a:ea typeface="Times New Roman"/>
            </a:endParaRPr>
          </a:p>
        </p:txBody>
      </p:sp>
    </p:spTree>
    <p:extLst>
      <p:ext uri="{BB962C8B-B14F-4D97-AF65-F5344CB8AC3E}">
        <p14:creationId xmlns:p14="http://schemas.microsoft.com/office/powerpoint/2010/main" xmlns="" val="449354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B2C276E5-0DC7-4D1D-8147-92DA73F382FD}" type="datetime1">
              <a:rPr lang="tr-TR" smtClean="0">
                <a:solidFill>
                  <a:prstClr val="black">
                    <a:tint val="75000"/>
                  </a:prstClr>
                </a:solidFill>
              </a:rPr>
              <a:pPr>
                <a:defRPr/>
              </a:pPr>
              <a:t>05.05.2017</a:t>
            </a:fld>
            <a:endParaRPr lang="tr-TR">
              <a:solidFill>
                <a:prstClr val="black">
                  <a:tint val="75000"/>
                </a:prstClr>
              </a:solidFill>
            </a:endParaRPr>
          </a:p>
        </p:txBody>
      </p:sp>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22</a:t>
            </a:fld>
            <a:endParaRPr lang="tr-TR">
              <a:solidFill>
                <a:prstClr val="black">
                  <a:tint val="75000"/>
                </a:prstClr>
              </a:solidFill>
            </a:endParaRPr>
          </a:p>
        </p:txBody>
      </p:sp>
      <p:sp>
        <p:nvSpPr>
          <p:cNvPr id="4" name="Dikdörtgen 3"/>
          <p:cNvSpPr/>
          <p:nvPr/>
        </p:nvSpPr>
        <p:spPr>
          <a:xfrm>
            <a:off x="241276" y="1772816"/>
            <a:ext cx="4090342" cy="3508653"/>
          </a:xfrm>
          <a:prstGeom prst="rect">
            <a:avLst/>
          </a:prstGeom>
        </p:spPr>
        <p:txBody>
          <a:bodyPr wrap="square">
            <a:spAutoFit/>
          </a:bodyPr>
          <a:lstStyle/>
          <a:p>
            <a:pPr lvl="0">
              <a:lnSpc>
                <a:spcPct val="150000"/>
              </a:lnSpc>
            </a:pPr>
            <a:r>
              <a:rPr lang="tr-TR" sz="2400" dirty="0">
                <a:solidFill>
                  <a:srgbClr val="000000"/>
                </a:solidFill>
                <a:ea typeface="Times New Roman"/>
              </a:rPr>
              <a:t>2. İnsan-doğa ilişkisi çerçevesinde coğrafi sorgulama becerileri kazanması, </a:t>
            </a:r>
            <a:endParaRPr lang="tr-TR" sz="2400" dirty="0" smtClean="0">
              <a:solidFill>
                <a:srgbClr val="000000"/>
              </a:solidFill>
              <a:ea typeface="Times New Roman"/>
            </a:endParaRPr>
          </a:p>
          <a:p>
            <a:pPr lvl="0">
              <a:lnSpc>
                <a:spcPct val="150000"/>
              </a:lnSpc>
            </a:pPr>
            <a:endParaRPr lang="tr-TR" sz="2800" dirty="0">
              <a:solidFill>
                <a:srgbClr val="000000"/>
              </a:solidFill>
              <a:latin typeface="Arial"/>
              <a:ea typeface="Times New Roman"/>
            </a:endParaRPr>
          </a:p>
          <a:p>
            <a:pPr lvl="0">
              <a:lnSpc>
                <a:spcPct val="150000"/>
              </a:lnSpc>
            </a:pPr>
            <a:r>
              <a:rPr lang="tr-TR" sz="2400" dirty="0">
                <a:solidFill>
                  <a:srgbClr val="000000"/>
                </a:solidFill>
                <a:ea typeface="Times New Roman"/>
              </a:rPr>
              <a:t>3. Evrene ait temel </a:t>
            </a:r>
            <a:r>
              <a:rPr lang="tr-TR" sz="2400" dirty="0" smtClean="0">
                <a:solidFill>
                  <a:srgbClr val="000000"/>
                </a:solidFill>
                <a:ea typeface="Times New Roman"/>
              </a:rPr>
              <a:t>unsurların hayatla </a:t>
            </a:r>
            <a:r>
              <a:rPr lang="tr-TR" sz="2400" dirty="0">
                <a:solidFill>
                  <a:srgbClr val="000000"/>
                </a:solidFill>
                <a:ea typeface="Times New Roman"/>
              </a:rPr>
              <a:t>ilişkilendirmesi, </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1617" y="1196752"/>
            <a:ext cx="4739057"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Dikdörtgen 6"/>
          <p:cNvSpPr/>
          <p:nvPr/>
        </p:nvSpPr>
        <p:spPr>
          <a:xfrm>
            <a:off x="1043608" y="89416"/>
            <a:ext cx="6984775" cy="523220"/>
          </a:xfrm>
          <a:prstGeom prst="rect">
            <a:avLst/>
          </a:prstGeom>
        </p:spPr>
        <p:txBody>
          <a:bodyPr wrap="square">
            <a:spAutoFit/>
          </a:bodyPr>
          <a:lstStyle/>
          <a:p>
            <a:pPr algn="ctr"/>
            <a:r>
              <a:rPr lang="tr-TR" sz="2800" b="1" dirty="0">
                <a:solidFill>
                  <a:prstClr val="black"/>
                </a:solidFill>
              </a:rPr>
              <a:t>ÖĞRETİM PROGRAMININ GENEL AMAÇLARI </a:t>
            </a:r>
            <a:endParaRPr lang="tr-TR" sz="2800" b="1" dirty="0"/>
          </a:p>
        </p:txBody>
      </p:sp>
    </p:spTree>
    <p:extLst>
      <p:ext uri="{BB962C8B-B14F-4D97-AF65-F5344CB8AC3E}">
        <p14:creationId xmlns:p14="http://schemas.microsoft.com/office/powerpoint/2010/main" xmlns="" val="982717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23</a:t>
            </a:fld>
            <a:endParaRPr lang="tr-TR">
              <a:solidFill>
                <a:prstClr val="black">
                  <a:tint val="75000"/>
                </a:prstClr>
              </a:solidFill>
            </a:endParaRPr>
          </a:p>
        </p:txBody>
      </p:sp>
      <p:sp>
        <p:nvSpPr>
          <p:cNvPr id="4" name="Dikdörtgen 3"/>
          <p:cNvSpPr/>
          <p:nvPr/>
        </p:nvSpPr>
        <p:spPr>
          <a:xfrm>
            <a:off x="323528" y="980728"/>
            <a:ext cx="8422456" cy="2400657"/>
          </a:xfrm>
          <a:prstGeom prst="rect">
            <a:avLst/>
          </a:prstGeom>
        </p:spPr>
        <p:txBody>
          <a:bodyPr wrap="square">
            <a:spAutoFit/>
          </a:bodyPr>
          <a:lstStyle/>
          <a:p>
            <a:pPr algn="just">
              <a:lnSpc>
                <a:spcPct val="150000"/>
              </a:lnSpc>
              <a:spcAft>
                <a:spcPts val="0"/>
              </a:spcAft>
            </a:pPr>
            <a:r>
              <a:rPr lang="tr-TR" sz="2400" dirty="0">
                <a:solidFill>
                  <a:srgbClr val="000000"/>
                </a:solidFill>
                <a:ea typeface="Times New Roman"/>
              </a:rPr>
              <a:t>4. Doğal ve beşerî sistemlerin işleyiş ve değişimini kavraması, </a:t>
            </a:r>
            <a:endParaRPr lang="tr-TR" sz="2800" dirty="0">
              <a:solidFill>
                <a:srgbClr val="000000"/>
              </a:solidFill>
              <a:latin typeface="Arial"/>
              <a:ea typeface="Times New Roman"/>
            </a:endParaRPr>
          </a:p>
          <a:p>
            <a:pPr algn="just">
              <a:lnSpc>
                <a:spcPct val="150000"/>
              </a:lnSpc>
              <a:spcAft>
                <a:spcPts val="0"/>
              </a:spcAft>
            </a:pPr>
            <a:r>
              <a:rPr lang="tr-TR" sz="2400" dirty="0">
                <a:solidFill>
                  <a:srgbClr val="000000"/>
                </a:solidFill>
                <a:ea typeface="Times New Roman"/>
              </a:rPr>
              <a:t>5. Yakın çevresinden başlayarak ülkesine ve dünyaya ait mekânsal değerleri anlama ve bu değerlere sahip çıkma bilinci geliştirmesi, </a:t>
            </a:r>
            <a:endParaRPr lang="tr-TR" sz="2800" dirty="0">
              <a:solidFill>
                <a:srgbClr val="000000"/>
              </a:solidFill>
              <a:latin typeface="Arial"/>
              <a:ea typeface="Times New Roman"/>
            </a:endParaRPr>
          </a:p>
          <a:p>
            <a:pPr algn="just">
              <a:lnSpc>
                <a:spcPct val="150000"/>
              </a:lnSpc>
              <a:spcAft>
                <a:spcPts val="0"/>
              </a:spcAft>
            </a:pPr>
            <a:endParaRPr lang="tr-TR" sz="2800" dirty="0">
              <a:solidFill>
                <a:srgbClr val="000000"/>
              </a:solidFill>
              <a:effectLst/>
              <a:latin typeface="Arial"/>
              <a:ea typeface="Times New Roman"/>
            </a:endParaRPr>
          </a:p>
        </p:txBody>
      </p:sp>
      <p:pic>
        <p:nvPicPr>
          <p:cNvPr id="7170" name="Picture 2" descr="TÜRKİYEYE AİT MEKANSAL DEĞER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996952"/>
            <a:ext cx="7704856" cy="35283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1043608" y="154624"/>
            <a:ext cx="7344816" cy="523220"/>
          </a:xfrm>
          <a:prstGeom prst="rect">
            <a:avLst/>
          </a:prstGeom>
        </p:spPr>
        <p:txBody>
          <a:bodyPr wrap="square">
            <a:spAutoFit/>
          </a:bodyPr>
          <a:lstStyle/>
          <a:p>
            <a:pPr algn="ctr"/>
            <a:r>
              <a:rPr lang="tr-TR" sz="2800" b="1" dirty="0">
                <a:solidFill>
                  <a:prstClr val="black"/>
                </a:solidFill>
              </a:rPr>
              <a:t>ÖĞRETİM PROGRAMININ GENEL AMAÇLARI </a:t>
            </a:r>
            <a:endParaRPr lang="tr-TR" sz="2800" b="1" dirty="0"/>
          </a:p>
        </p:txBody>
      </p:sp>
    </p:spTree>
    <p:extLst>
      <p:ext uri="{BB962C8B-B14F-4D97-AF65-F5344CB8AC3E}">
        <p14:creationId xmlns:p14="http://schemas.microsoft.com/office/powerpoint/2010/main" xmlns="" val="3902153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8436" y="116632"/>
            <a:ext cx="8255260" cy="504056"/>
          </a:xfrm>
        </p:spPr>
        <p:txBody>
          <a:bodyPr/>
          <a:lstStyle/>
          <a:p>
            <a:r>
              <a:rPr lang="tr-TR" sz="2800" b="1" dirty="0">
                <a:solidFill>
                  <a:prstClr val="black"/>
                </a:solidFill>
              </a:rPr>
              <a:t>ÖĞRETİM PROGRAMININ GENEL AMAÇLARI </a:t>
            </a:r>
            <a:endParaRPr lang="tr-TR" sz="2800" b="1" dirty="0"/>
          </a:p>
        </p:txBody>
      </p:sp>
      <p:sp>
        <p:nvSpPr>
          <p:cNvPr id="3" name="İçerik Yer Tutucusu 2"/>
          <p:cNvSpPr>
            <a:spLocks noGrp="1"/>
          </p:cNvSpPr>
          <p:nvPr>
            <p:ph idx="1"/>
          </p:nvPr>
        </p:nvSpPr>
        <p:spPr/>
        <p:txBody>
          <a:bodyPr/>
          <a:lstStyle/>
          <a:p>
            <a:pPr marL="0" indent="0">
              <a:buNone/>
            </a:pPr>
            <a:r>
              <a:rPr lang="tr-TR" sz="2400" dirty="0" smtClean="0">
                <a:solidFill>
                  <a:srgbClr val="000000"/>
                </a:solidFill>
                <a:ea typeface="Times New Roman"/>
              </a:rPr>
              <a:t>6 .İçinde </a:t>
            </a:r>
            <a:r>
              <a:rPr lang="tr-TR" sz="2400" dirty="0">
                <a:solidFill>
                  <a:srgbClr val="000000"/>
                </a:solidFill>
                <a:ea typeface="Times New Roman"/>
              </a:rPr>
              <a:t>yaşadığı ve bir parçası olduğu ekosistemin işleyişini kavrayarak, bu işleyişe dair sorumluluk bilinci kazanması</a:t>
            </a:r>
            <a:endParaRPr lang="tr-TR" sz="2400" dirty="0"/>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24</a:t>
            </a:fld>
            <a:endParaRPr lang="tr-TR">
              <a:solidFill>
                <a:prstClr val="black">
                  <a:tint val="75000"/>
                </a:prst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636912"/>
            <a:ext cx="7704856" cy="4068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390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25</a:t>
            </a:fld>
            <a:endParaRPr lang="tr-TR">
              <a:solidFill>
                <a:prstClr val="black">
                  <a:tint val="75000"/>
                </a:prstClr>
              </a:solidFill>
            </a:endParaRPr>
          </a:p>
        </p:txBody>
      </p:sp>
      <p:sp>
        <p:nvSpPr>
          <p:cNvPr id="5" name="Dikdörtgen 4"/>
          <p:cNvSpPr/>
          <p:nvPr/>
        </p:nvSpPr>
        <p:spPr>
          <a:xfrm>
            <a:off x="251520" y="1340768"/>
            <a:ext cx="4536504" cy="3970318"/>
          </a:xfrm>
          <a:prstGeom prst="rect">
            <a:avLst/>
          </a:prstGeom>
        </p:spPr>
        <p:txBody>
          <a:bodyPr wrap="square">
            <a:spAutoFit/>
          </a:bodyPr>
          <a:lstStyle/>
          <a:p>
            <a:pPr>
              <a:lnSpc>
                <a:spcPct val="150000"/>
              </a:lnSpc>
              <a:spcAft>
                <a:spcPts val="0"/>
              </a:spcAft>
            </a:pPr>
            <a:r>
              <a:rPr lang="tr-TR" sz="2400" dirty="0">
                <a:solidFill>
                  <a:srgbClr val="000000"/>
                </a:solidFill>
                <a:ea typeface="Times New Roman"/>
              </a:rPr>
              <a:t>7. Doğa ve insanın uyumlu birlikteliği ve sürekliliği için mekânsal planlamanın önemini kavraması,</a:t>
            </a:r>
            <a:endParaRPr lang="tr-TR" sz="2800" dirty="0">
              <a:solidFill>
                <a:srgbClr val="000000"/>
              </a:solidFill>
              <a:latin typeface="Arial"/>
              <a:ea typeface="Times New Roman"/>
            </a:endParaRPr>
          </a:p>
          <a:p>
            <a:pPr>
              <a:lnSpc>
                <a:spcPct val="150000"/>
              </a:lnSpc>
              <a:spcAft>
                <a:spcPts val="0"/>
              </a:spcAft>
            </a:pPr>
            <a:r>
              <a:rPr lang="tr-TR" sz="2400" dirty="0">
                <a:solidFill>
                  <a:srgbClr val="000000"/>
                </a:solidFill>
                <a:ea typeface="Times New Roman"/>
              </a:rPr>
              <a:t>8. Doğal ve beşerî kaynakların kullanımında “tasarruf bilinci” geliştirmesi, </a:t>
            </a:r>
            <a:endParaRPr lang="tr-TR" sz="2800" dirty="0">
              <a:solidFill>
                <a:srgbClr val="000000"/>
              </a:solidFill>
              <a:latin typeface="Arial"/>
              <a:ea typeface="Times New Roman"/>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9309" y="1197248"/>
            <a:ext cx="4058755" cy="5400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1331640" y="169476"/>
            <a:ext cx="7626424" cy="523220"/>
          </a:xfrm>
          <a:prstGeom prst="rect">
            <a:avLst/>
          </a:prstGeom>
        </p:spPr>
        <p:txBody>
          <a:bodyPr wrap="square">
            <a:spAutoFit/>
          </a:bodyPr>
          <a:lstStyle/>
          <a:p>
            <a:r>
              <a:rPr lang="tr-TR" sz="2800" b="1" dirty="0">
                <a:solidFill>
                  <a:prstClr val="black"/>
                </a:solidFill>
              </a:rPr>
              <a:t>ÖĞRETİM PROGRAMININ GENEL AMAÇLARI </a:t>
            </a:r>
            <a:endParaRPr lang="tr-TR" sz="2800" b="1" dirty="0"/>
          </a:p>
        </p:txBody>
      </p:sp>
    </p:spTree>
    <p:extLst>
      <p:ext uri="{BB962C8B-B14F-4D97-AF65-F5344CB8AC3E}">
        <p14:creationId xmlns:p14="http://schemas.microsoft.com/office/powerpoint/2010/main" xmlns="" val="1373935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26</a:t>
            </a:fld>
            <a:endParaRPr lang="tr-TR">
              <a:solidFill>
                <a:prstClr val="black">
                  <a:tint val="75000"/>
                </a:prstClr>
              </a:solidFill>
            </a:endParaRPr>
          </a:p>
        </p:txBody>
      </p:sp>
      <p:sp>
        <p:nvSpPr>
          <p:cNvPr id="4" name="Dikdörtgen 3"/>
          <p:cNvSpPr/>
          <p:nvPr/>
        </p:nvSpPr>
        <p:spPr>
          <a:xfrm>
            <a:off x="251520" y="1124744"/>
            <a:ext cx="8568952" cy="2308324"/>
          </a:xfrm>
          <a:prstGeom prst="rect">
            <a:avLst/>
          </a:prstGeom>
        </p:spPr>
        <p:txBody>
          <a:bodyPr wrap="square">
            <a:spAutoFit/>
          </a:bodyPr>
          <a:lstStyle/>
          <a:p>
            <a:pPr lvl="0" algn="just">
              <a:lnSpc>
                <a:spcPct val="150000"/>
              </a:lnSpc>
            </a:pPr>
            <a:r>
              <a:rPr lang="tr-TR" sz="2400" dirty="0">
                <a:solidFill>
                  <a:srgbClr val="000000"/>
                </a:solidFill>
                <a:ea typeface="Times New Roman"/>
              </a:rPr>
              <a:t>9. Doğal ve beşerî sistemlerin yerel ve küresel etkileşim içinde işleyişini anlamlandırması,</a:t>
            </a:r>
            <a:endParaRPr lang="tr-TR" sz="2800" dirty="0">
              <a:solidFill>
                <a:srgbClr val="000000"/>
              </a:solidFill>
              <a:latin typeface="Arial"/>
              <a:ea typeface="Times New Roman"/>
            </a:endParaRPr>
          </a:p>
          <a:p>
            <a:pPr lvl="0" algn="just">
              <a:lnSpc>
                <a:spcPct val="150000"/>
              </a:lnSpc>
            </a:pPr>
            <a:r>
              <a:rPr lang="tr-TR" sz="2400" dirty="0">
                <a:solidFill>
                  <a:srgbClr val="000000"/>
                </a:solidFill>
                <a:ea typeface="Times New Roman"/>
              </a:rPr>
              <a:t>10. Kalkınma süreçlerinin doğayla uyumlu kılınmasının önemini kavraması, </a:t>
            </a:r>
            <a:endParaRPr lang="tr-TR" sz="2800" dirty="0">
              <a:solidFill>
                <a:srgbClr val="000000"/>
              </a:solidFill>
              <a:latin typeface="Arial"/>
              <a:ea typeface="Times New Roman"/>
            </a:endParaRPr>
          </a:p>
        </p:txBody>
      </p:sp>
      <p:pic>
        <p:nvPicPr>
          <p:cNvPr id="8194" name="Picture 2" descr="sürdürülebilir dünya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433068"/>
            <a:ext cx="8568952" cy="33433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ikdörtgen 4"/>
          <p:cNvSpPr/>
          <p:nvPr/>
        </p:nvSpPr>
        <p:spPr>
          <a:xfrm>
            <a:off x="1475656" y="121195"/>
            <a:ext cx="7128792" cy="523220"/>
          </a:xfrm>
          <a:prstGeom prst="rect">
            <a:avLst/>
          </a:prstGeom>
        </p:spPr>
        <p:txBody>
          <a:bodyPr wrap="square">
            <a:spAutoFit/>
          </a:bodyPr>
          <a:lstStyle/>
          <a:p>
            <a:r>
              <a:rPr lang="tr-TR" sz="2800" b="1" dirty="0" smtClean="0">
                <a:solidFill>
                  <a:prstClr val="black"/>
                </a:solidFill>
              </a:rPr>
              <a:t>ÖĞRETİM PROGRAMINI</a:t>
            </a:r>
            <a:r>
              <a:rPr lang="tr-TR" sz="2800" dirty="0" smtClean="0">
                <a:solidFill>
                  <a:prstClr val="black"/>
                </a:solidFill>
              </a:rPr>
              <a:t>N </a:t>
            </a:r>
            <a:r>
              <a:rPr lang="tr-TR" sz="2800" b="1" dirty="0" smtClean="0">
                <a:solidFill>
                  <a:prstClr val="black"/>
                </a:solidFill>
              </a:rPr>
              <a:t>GENEL AMAÇLARI </a:t>
            </a:r>
            <a:endParaRPr lang="tr-TR" sz="2800" b="1" dirty="0"/>
          </a:p>
        </p:txBody>
      </p:sp>
    </p:spTree>
    <p:extLst>
      <p:ext uri="{BB962C8B-B14F-4D97-AF65-F5344CB8AC3E}">
        <p14:creationId xmlns:p14="http://schemas.microsoft.com/office/powerpoint/2010/main" xmlns="" val="3032567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27</a:t>
            </a:fld>
            <a:endParaRPr lang="tr-TR">
              <a:solidFill>
                <a:prstClr val="black">
                  <a:tint val="75000"/>
                </a:prstClr>
              </a:solidFill>
            </a:endParaRPr>
          </a:p>
        </p:txBody>
      </p:sp>
      <p:sp>
        <p:nvSpPr>
          <p:cNvPr id="4" name="Dikdörtgen 3"/>
          <p:cNvSpPr/>
          <p:nvPr/>
        </p:nvSpPr>
        <p:spPr>
          <a:xfrm>
            <a:off x="275680" y="1774388"/>
            <a:ext cx="3168352" cy="3970318"/>
          </a:xfrm>
          <a:prstGeom prst="rect">
            <a:avLst/>
          </a:prstGeom>
        </p:spPr>
        <p:txBody>
          <a:bodyPr wrap="square">
            <a:spAutoFit/>
          </a:bodyPr>
          <a:lstStyle/>
          <a:p>
            <a:pPr>
              <a:lnSpc>
                <a:spcPct val="150000"/>
              </a:lnSpc>
              <a:spcAft>
                <a:spcPts val="0"/>
              </a:spcAft>
            </a:pPr>
            <a:r>
              <a:rPr lang="tr-TR" sz="2400" dirty="0">
                <a:solidFill>
                  <a:srgbClr val="000000"/>
                </a:solidFill>
                <a:ea typeface="Times New Roman"/>
              </a:rPr>
              <a:t>11. Doğal afetler ve </a:t>
            </a:r>
            <a:r>
              <a:rPr lang="tr-TR" sz="2400" dirty="0" smtClean="0">
                <a:solidFill>
                  <a:srgbClr val="000000"/>
                </a:solidFill>
                <a:ea typeface="Times New Roman"/>
              </a:rPr>
              <a:t>çevre sorunlarını </a:t>
            </a:r>
            <a:r>
              <a:rPr lang="tr-TR" sz="2400" dirty="0">
                <a:solidFill>
                  <a:srgbClr val="000000"/>
                </a:solidFill>
                <a:ea typeface="Times New Roman"/>
              </a:rPr>
              <a:t>değerlendirerek bunlardan korunma ve önlem alma yollarına yönelik uygulamalar geliştirmesi, </a:t>
            </a:r>
            <a:endParaRPr lang="tr-TR" sz="2800" dirty="0">
              <a:solidFill>
                <a:srgbClr val="000000"/>
              </a:solidFill>
              <a:latin typeface="Arial"/>
              <a:ea typeface="Times New Roman"/>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44032" y="1004888"/>
            <a:ext cx="5448448" cy="5448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2843808" y="3359780"/>
            <a:ext cx="237566" cy="369332"/>
          </a:xfrm>
          <a:prstGeom prst="rect">
            <a:avLst/>
          </a:prstGeom>
        </p:spPr>
        <p:txBody>
          <a:bodyPr wrap="none">
            <a:spAutoFit/>
          </a:bodyPr>
          <a:lstStyle/>
          <a:p>
            <a:r>
              <a:rPr lang="tr-TR" b="1" dirty="0" smtClean="0">
                <a:solidFill>
                  <a:prstClr val="black"/>
                </a:solidFill>
              </a:rPr>
              <a:t> </a:t>
            </a:r>
            <a:endParaRPr lang="tr-TR" dirty="0"/>
          </a:p>
        </p:txBody>
      </p:sp>
      <p:sp>
        <p:nvSpPr>
          <p:cNvPr id="6" name="Dikdörtgen 5"/>
          <p:cNvSpPr/>
          <p:nvPr/>
        </p:nvSpPr>
        <p:spPr>
          <a:xfrm>
            <a:off x="1043608" y="188640"/>
            <a:ext cx="7848872" cy="523220"/>
          </a:xfrm>
          <a:prstGeom prst="rect">
            <a:avLst/>
          </a:prstGeom>
        </p:spPr>
        <p:txBody>
          <a:bodyPr wrap="square">
            <a:spAutoFit/>
          </a:bodyPr>
          <a:lstStyle/>
          <a:p>
            <a:pPr algn="ctr"/>
            <a:r>
              <a:rPr lang="tr-TR" sz="2800" b="1" dirty="0">
                <a:solidFill>
                  <a:prstClr val="black"/>
                </a:solidFill>
              </a:rPr>
              <a:t>ÖĞRETİM PROGRAMINI</a:t>
            </a:r>
            <a:r>
              <a:rPr lang="tr-TR" sz="2800" dirty="0">
                <a:solidFill>
                  <a:prstClr val="black"/>
                </a:solidFill>
              </a:rPr>
              <a:t>N </a:t>
            </a:r>
            <a:r>
              <a:rPr lang="tr-TR" sz="2800" b="1" dirty="0">
                <a:solidFill>
                  <a:prstClr val="black"/>
                </a:solidFill>
              </a:rPr>
              <a:t>GENEL AMAÇLARI </a:t>
            </a:r>
            <a:endParaRPr lang="tr-TR" sz="2800" b="1" dirty="0"/>
          </a:p>
        </p:txBody>
      </p:sp>
    </p:spTree>
    <p:extLst>
      <p:ext uri="{BB962C8B-B14F-4D97-AF65-F5344CB8AC3E}">
        <p14:creationId xmlns:p14="http://schemas.microsoft.com/office/powerpoint/2010/main" xmlns="" val="1210189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28</a:t>
            </a:fld>
            <a:endParaRPr lang="tr-TR">
              <a:solidFill>
                <a:prstClr val="black">
                  <a:tint val="75000"/>
                </a:prstClr>
              </a:solidFill>
            </a:endParaRPr>
          </a:p>
        </p:txBody>
      </p:sp>
      <p:sp>
        <p:nvSpPr>
          <p:cNvPr id="4" name="Dikdörtgen 3"/>
          <p:cNvSpPr/>
          <p:nvPr/>
        </p:nvSpPr>
        <p:spPr>
          <a:xfrm>
            <a:off x="323528" y="1124744"/>
            <a:ext cx="8496944" cy="4708981"/>
          </a:xfrm>
          <a:prstGeom prst="rect">
            <a:avLst/>
          </a:prstGeom>
        </p:spPr>
        <p:txBody>
          <a:bodyPr wrap="square">
            <a:spAutoFit/>
          </a:bodyPr>
          <a:lstStyle/>
          <a:p>
            <a:pPr lvl="0" algn="just">
              <a:lnSpc>
                <a:spcPct val="150000"/>
              </a:lnSpc>
            </a:pPr>
            <a:r>
              <a:rPr lang="tr-TR" sz="2400" dirty="0">
                <a:solidFill>
                  <a:srgbClr val="000000"/>
                </a:solidFill>
                <a:ea typeface="Times New Roman"/>
              </a:rPr>
              <a:t>12. Bölgesel ve küresel düzeyde etkin olan çevresel, kültürel, siyasi ve ekonomik örgütlerin uluslararası ilişkilerdeki rolünü kavraması, </a:t>
            </a:r>
            <a:endParaRPr lang="tr-TR" sz="2400" dirty="0" smtClean="0">
              <a:solidFill>
                <a:srgbClr val="000000"/>
              </a:solidFill>
              <a:ea typeface="Times New Roman"/>
            </a:endParaRPr>
          </a:p>
          <a:p>
            <a:pPr lvl="0" algn="just">
              <a:lnSpc>
                <a:spcPct val="150000"/>
              </a:lnSpc>
            </a:pPr>
            <a:endParaRPr lang="tr-TR" sz="2400" dirty="0">
              <a:solidFill>
                <a:srgbClr val="000000"/>
              </a:solidFill>
              <a:latin typeface="Arial"/>
              <a:ea typeface="Times New Roman"/>
            </a:endParaRPr>
          </a:p>
          <a:p>
            <a:pPr lvl="0" algn="just">
              <a:lnSpc>
                <a:spcPct val="150000"/>
              </a:lnSpc>
            </a:pPr>
            <a:endParaRPr lang="tr-TR" sz="2400" dirty="0" smtClean="0">
              <a:solidFill>
                <a:srgbClr val="000000"/>
              </a:solidFill>
              <a:latin typeface="Arial"/>
              <a:ea typeface="Times New Roman"/>
            </a:endParaRPr>
          </a:p>
          <a:p>
            <a:pPr lvl="0" algn="just">
              <a:lnSpc>
                <a:spcPct val="150000"/>
              </a:lnSpc>
            </a:pPr>
            <a:endParaRPr lang="tr-TR" sz="2400" dirty="0">
              <a:solidFill>
                <a:srgbClr val="000000"/>
              </a:solidFill>
              <a:latin typeface="Arial"/>
              <a:ea typeface="Times New Roman"/>
            </a:endParaRPr>
          </a:p>
          <a:p>
            <a:pPr lvl="0" algn="just">
              <a:lnSpc>
                <a:spcPct val="150000"/>
              </a:lnSpc>
            </a:pPr>
            <a:endParaRPr lang="tr-TR" sz="2400" dirty="0" smtClean="0">
              <a:solidFill>
                <a:srgbClr val="000000"/>
              </a:solidFill>
              <a:latin typeface="Arial"/>
              <a:ea typeface="Times New Roman"/>
            </a:endParaRPr>
          </a:p>
          <a:p>
            <a:pPr lvl="0" algn="just">
              <a:lnSpc>
                <a:spcPct val="150000"/>
              </a:lnSpc>
            </a:pPr>
            <a:endParaRPr lang="tr-TR" sz="2800" dirty="0">
              <a:solidFill>
                <a:srgbClr val="000000"/>
              </a:solidFill>
              <a:latin typeface="Arial"/>
              <a:ea typeface="Times New Roman"/>
            </a:endParaRPr>
          </a:p>
          <a:p>
            <a:pPr lvl="0" algn="just">
              <a:lnSpc>
                <a:spcPct val="150000"/>
              </a:lnSpc>
            </a:pPr>
            <a:endParaRPr lang="tr-TR" sz="2800" dirty="0">
              <a:solidFill>
                <a:srgbClr val="000000"/>
              </a:solidFill>
              <a:latin typeface="Arial"/>
              <a:ea typeface="Times New Roman"/>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336328"/>
            <a:ext cx="8496944" cy="4117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1259632" y="260648"/>
            <a:ext cx="7272808" cy="523220"/>
          </a:xfrm>
          <a:prstGeom prst="rect">
            <a:avLst/>
          </a:prstGeom>
        </p:spPr>
        <p:txBody>
          <a:bodyPr wrap="square">
            <a:spAutoFit/>
          </a:bodyPr>
          <a:lstStyle/>
          <a:p>
            <a:pPr algn="ctr"/>
            <a:r>
              <a:rPr lang="tr-TR" sz="2800" b="1" dirty="0" smtClean="0">
                <a:solidFill>
                  <a:prstClr val="black"/>
                </a:solidFill>
              </a:rPr>
              <a:t>ÖĞRETİM PROG</a:t>
            </a:r>
            <a:r>
              <a:rPr lang="tr-TR" sz="2800" b="1" i="1" dirty="0" smtClean="0">
                <a:solidFill>
                  <a:prstClr val="black"/>
                </a:solidFill>
              </a:rPr>
              <a:t>RAMIN</a:t>
            </a:r>
            <a:r>
              <a:rPr lang="tr-TR" sz="2800" b="1" dirty="0" smtClean="0">
                <a:solidFill>
                  <a:prstClr val="black"/>
                </a:solidFill>
              </a:rPr>
              <a:t>I</a:t>
            </a:r>
            <a:r>
              <a:rPr lang="tr-TR" sz="2800" dirty="0" smtClean="0">
                <a:solidFill>
                  <a:prstClr val="black"/>
                </a:solidFill>
              </a:rPr>
              <a:t>N </a:t>
            </a:r>
            <a:r>
              <a:rPr lang="tr-TR" sz="2800" b="1" dirty="0" smtClean="0">
                <a:solidFill>
                  <a:prstClr val="black"/>
                </a:solidFill>
              </a:rPr>
              <a:t>GENEL </a:t>
            </a:r>
            <a:r>
              <a:rPr lang="tr-TR" sz="2800" b="1" dirty="0">
                <a:solidFill>
                  <a:prstClr val="black"/>
                </a:solidFill>
              </a:rPr>
              <a:t>AMAÇLARI </a:t>
            </a:r>
            <a:endParaRPr lang="tr-TR" sz="2800" b="1" dirty="0"/>
          </a:p>
        </p:txBody>
      </p:sp>
    </p:spTree>
    <p:extLst>
      <p:ext uri="{BB962C8B-B14F-4D97-AF65-F5344CB8AC3E}">
        <p14:creationId xmlns:p14="http://schemas.microsoft.com/office/powerpoint/2010/main" xmlns="" val="2899019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6745" y="44624"/>
            <a:ext cx="7989937" cy="648072"/>
          </a:xfrm>
        </p:spPr>
        <p:txBody>
          <a:bodyPr/>
          <a:lstStyle/>
          <a:p>
            <a:r>
              <a:rPr lang="tr-TR" sz="2800" b="1" dirty="0" smtClean="0">
                <a:solidFill>
                  <a:prstClr val="black"/>
                </a:solidFill>
              </a:rPr>
              <a:t>ÖĞRETİM </a:t>
            </a:r>
            <a:r>
              <a:rPr lang="tr-TR" sz="2800" b="1" dirty="0">
                <a:solidFill>
                  <a:prstClr val="black"/>
                </a:solidFill>
              </a:rPr>
              <a:t>PROGRAMINI</a:t>
            </a:r>
            <a:r>
              <a:rPr lang="tr-TR" sz="2800" dirty="0">
                <a:solidFill>
                  <a:prstClr val="black"/>
                </a:solidFill>
              </a:rPr>
              <a:t>N </a:t>
            </a:r>
            <a:r>
              <a:rPr lang="tr-TR" sz="2800" b="1" dirty="0">
                <a:solidFill>
                  <a:prstClr val="black"/>
                </a:solidFill>
              </a:rPr>
              <a:t>GENEL AMAÇLARI </a:t>
            </a:r>
            <a:endParaRPr lang="tr-TR" sz="2800" dirty="0"/>
          </a:p>
        </p:txBody>
      </p:sp>
      <p:sp>
        <p:nvSpPr>
          <p:cNvPr id="3" name="İçerik Yer Tutucusu 2"/>
          <p:cNvSpPr>
            <a:spLocks noGrp="1"/>
          </p:cNvSpPr>
          <p:nvPr>
            <p:ph idx="1"/>
          </p:nvPr>
        </p:nvSpPr>
        <p:spPr>
          <a:xfrm>
            <a:off x="457200" y="1124744"/>
            <a:ext cx="8229600" cy="5001419"/>
          </a:xfrm>
        </p:spPr>
        <p:txBody>
          <a:bodyPr/>
          <a:lstStyle/>
          <a:p>
            <a:pPr marL="0" lvl="0" indent="0">
              <a:buNone/>
            </a:pPr>
            <a:r>
              <a:rPr lang="tr-TR" sz="2400" dirty="0">
                <a:solidFill>
                  <a:srgbClr val="000000"/>
                </a:solidFill>
                <a:ea typeface="Times New Roman"/>
              </a:rPr>
              <a:t>13.Coğrafi birikim ve sentez ülkesi olan Türkiye’nin bölgesel ve küresel ilişkiler açısından konum özelliklerini kavrayarak ülkesinin sahip olduğu potansiyelin bilincine varması, </a:t>
            </a:r>
            <a:endParaRPr lang="tr-TR" sz="2400" dirty="0">
              <a:solidFill>
                <a:srgbClr val="000000"/>
              </a:solidFill>
              <a:latin typeface="Arial"/>
              <a:ea typeface="Times New Roman"/>
            </a:endParaRPr>
          </a:p>
          <a:p>
            <a:endParaRPr lang="tr-TR" dirty="0"/>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29</a:t>
            </a:fld>
            <a:endParaRPr lang="tr-TR">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348880"/>
            <a:ext cx="8277969" cy="4176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5755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1268760"/>
            <a:ext cx="8568951" cy="4893647"/>
          </a:xfrm>
          <a:prstGeom prst="rect">
            <a:avLst/>
          </a:prstGeom>
        </p:spPr>
        <p:txBody>
          <a:bodyPr wrap="square">
            <a:spAutoFit/>
          </a:bodyPr>
          <a:lstStyle/>
          <a:p>
            <a:r>
              <a:rPr lang="tr-TR" sz="2400" b="1" dirty="0" smtClean="0"/>
              <a:t>8- Kazanımlar net, ölçülebilir ve anlaşılır hale getirildi.</a:t>
            </a:r>
          </a:p>
          <a:p>
            <a:r>
              <a:rPr lang="tr-TR" sz="2400" b="1" dirty="0" smtClean="0"/>
              <a:t>9- Güncelliğini yitirmiş konular çıkarılarak güncel yeni konular eklenmiştir.</a:t>
            </a:r>
          </a:p>
          <a:p>
            <a:r>
              <a:rPr lang="tr-TR" sz="2400" b="1" dirty="0" smtClean="0"/>
              <a:t>10- Kazanımların </a:t>
            </a:r>
            <a:r>
              <a:rPr lang="tr-TR" sz="2400" b="1" dirty="0" err="1" smtClean="0"/>
              <a:t>taksonomik</a:t>
            </a:r>
            <a:r>
              <a:rPr lang="tr-TR" sz="2400" b="1" dirty="0" smtClean="0"/>
              <a:t> değerleri yükseltildi. Bu doğrultuda öğrencilerin yorum yapma, değerlendirme, sorgulama, problem çözme gibi üst düzey düşünme becerilerine yönelik olarak kazanımlar yeniden düzenlendi.</a:t>
            </a:r>
          </a:p>
          <a:p>
            <a:r>
              <a:rPr lang="tr-TR" sz="2400" b="1" dirty="0" smtClean="0"/>
              <a:t>11- Programın içerikleri Türkiye Yeterlilikler Çerçevesi, Milli Eğitim Kalite Çerçevesi ve MEB 2015-2019 Stratejik Planı dikkate alınarak belirlendi.</a:t>
            </a:r>
          </a:p>
          <a:p>
            <a:r>
              <a:rPr lang="tr-TR" sz="2400" b="1" dirty="0" smtClean="0"/>
              <a:t>12- Öğretim programları ders saatleriyle uyumlu hale getirildi.</a:t>
            </a:r>
          </a:p>
          <a:p>
            <a:r>
              <a:rPr lang="tr-TR" sz="2400" b="1" dirty="0" smtClean="0"/>
              <a:t>13- Türk – İslam medeniyetlerinden bilim insanları öğretim programının ilgili konularına eklendi.</a:t>
            </a:r>
            <a:endParaRPr lang="tr-TR" sz="2400" b="1" dirty="0"/>
          </a:p>
        </p:txBody>
      </p:sp>
      <p:sp>
        <p:nvSpPr>
          <p:cNvPr id="5" name="Dikdörtgen 1"/>
          <p:cNvSpPr/>
          <p:nvPr/>
        </p:nvSpPr>
        <p:spPr>
          <a:xfrm>
            <a:off x="1115616" y="44624"/>
            <a:ext cx="8351912" cy="954107"/>
          </a:xfrm>
          <a:prstGeom prst="rect">
            <a:avLst/>
          </a:prstGeom>
        </p:spPr>
        <p:txBody>
          <a:bodyPr wrap="square">
            <a:spAutoFit/>
          </a:bodyPr>
          <a:lstStyle/>
          <a:p>
            <a:pPr algn="ctr"/>
            <a:r>
              <a:rPr lang="tr-TR" sz="2800" b="1" dirty="0" smtClean="0"/>
              <a:t>ÖĞRETİM PROĞRAMLARININ GÜNCELLENME SÜRECİNDE GERÇEKLEŞTİRİLENLER</a:t>
            </a:r>
          </a:p>
        </p:txBody>
      </p:sp>
    </p:spTree>
    <p:extLst>
      <p:ext uri="{BB962C8B-B14F-4D97-AF65-F5344CB8AC3E}">
        <p14:creationId xmlns:p14="http://schemas.microsoft.com/office/powerpoint/2010/main" xmlns="" val="3809617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30</a:t>
            </a:fld>
            <a:endParaRPr lang="tr-TR">
              <a:solidFill>
                <a:prstClr val="black">
                  <a:tint val="75000"/>
                </a:prstClr>
              </a:solidFill>
            </a:endParaRPr>
          </a:p>
        </p:txBody>
      </p:sp>
      <p:sp>
        <p:nvSpPr>
          <p:cNvPr id="4" name="Dikdörtgen 3"/>
          <p:cNvSpPr/>
          <p:nvPr/>
        </p:nvSpPr>
        <p:spPr>
          <a:xfrm>
            <a:off x="503040" y="1482095"/>
            <a:ext cx="8640960" cy="1143070"/>
          </a:xfrm>
          <a:prstGeom prst="rect">
            <a:avLst/>
          </a:prstGeom>
        </p:spPr>
        <p:txBody>
          <a:bodyPr wrap="square">
            <a:spAutoFit/>
          </a:bodyPr>
          <a:lstStyle/>
          <a:p>
            <a:pPr algn="just">
              <a:lnSpc>
                <a:spcPct val="150000"/>
              </a:lnSpc>
              <a:spcAft>
                <a:spcPts val="0"/>
              </a:spcAft>
            </a:pPr>
            <a:r>
              <a:rPr lang="tr-TR" sz="2400" dirty="0">
                <a:solidFill>
                  <a:srgbClr val="000000"/>
                </a:solidFill>
                <a:ea typeface="Times New Roman"/>
              </a:rPr>
              <a:t>14.Coğrafi bilgilere sahip olmanın “vatan bilinci” kazanılmasındaki önemini kavraması</a:t>
            </a:r>
            <a:r>
              <a:rPr lang="tr-TR" sz="2400" dirty="0" smtClean="0">
                <a:solidFill>
                  <a:srgbClr val="000000"/>
                </a:solidFill>
                <a:ea typeface="Times New Roman"/>
              </a:rPr>
              <a: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625165"/>
            <a:ext cx="8064896" cy="3756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1403648" y="260648"/>
            <a:ext cx="7282130" cy="523220"/>
          </a:xfrm>
          <a:prstGeom prst="rect">
            <a:avLst/>
          </a:prstGeom>
        </p:spPr>
        <p:txBody>
          <a:bodyPr wrap="square">
            <a:spAutoFit/>
          </a:bodyPr>
          <a:lstStyle/>
          <a:p>
            <a:pPr algn="ctr"/>
            <a:r>
              <a:rPr lang="tr-TR" sz="2800" b="1" dirty="0">
                <a:solidFill>
                  <a:prstClr val="black"/>
                </a:solidFill>
              </a:rPr>
              <a:t>ÖĞRETİM PROGRAMINI</a:t>
            </a:r>
            <a:r>
              <a:rPr lang="tr-TR" sz="2800" dirty="0">
                <a:solidFill>
                  <a:prstClr val="black"/>
                </a:solidFill>
              </a:rPr>
              <a:t>N </a:t>
            </a:r>
            <a:r>
              <a:rPr lang="tr-TR" sz="2800" b="1" dirty="0">
                <a:solidFill>
                  <a:prstClr val="black"/>
                </a:solidFill>
              </a:rPr>
              <a:t>GENEL AMAÇLARI </a:t>
            </a:r>
            <a:endParaRPr lang="tr-TR" sz="2800" b="1" dirty="0"/>
          </a:p>
        </p:txBody>
      </p:sp>
    </p:spTree>
    <p:extLst>
      <p:ext uri="{BB962C8B-B14F-4D97-AF65-F5344CB8AC3E}">
        <p14:creationId xmlns:p14="http://schemas.microsoft.com/office/powerpoint/2010/main" xmlns="" val="2396655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9668" y="-99392"/>
            <a:ext cx="7828756" cy="1124744"/>
          </a:xfrm>
        </p:spPr>
        <p:txBody>
          <a:bodyPr/>
          <a:lstStyle/>
          <a:p>
            <a:r>
              <a:rPr lang="tr-TR" sz="2800" b="1" dirty="0">
                <a:solidFill>
                  <a:prstClr val="black"/>
                </a:solidFill>
              </a:rPr>
              <a:t>ÖĞRETİM PROGRAMINI</a:t>
            </a:r>
            <a:r>
              <a:rPr lang="tr-TR" sz="2800" dirty="0">
                <a:solidFill>
                  <a:prstClr val="black"/>
                </a:solidFill>
              </a:rPr>
              <a:t>N </a:t>
            </a:r>
            <a:r>
              <a:rPr lang="tr-TR" sz="2800" b="1" dirty="0">
                <a:solidFill>
                  <a:prstClr val="black"/>
                </a:solidFill>
              </a:rPr>
              <a:t>GENEL AMAÇLARI </a:t>
            </a:r>
            <a:endParaRPr lang="tr-TR" dirty="0"/>
          </a:p>
        </p:txBody>
      </p:sp>
      <p:sp>
        <p:nvSpPr>
          <p:cNvPr id="3" name="İçerik Yer Tutucusu 2"/>
          <p:cNvSpPr>
            <a:spLocks noGrp="1"/>
          </p:cNvSpPr>
          <p:nvPr>
            <p:ph idx="1"/>
          </p:nvPr>
        </p:nvSpPr>
        <p:spPr>
          <a:xfrm>
            <a:off x="457200" y="1484784"/>
            <a:ext cx="8229600" cy="4641379"/>
          </a:xfrm>
        </p:spPr>
        <p:txBody>
          <a:bodyPr/>
          <a:lstStyle/>
          <a:p>
            <a:pPr marL="0" lvl="0" indent="0">
              <a:buNone/>
            </a:pPr>
            <a:r>
              <a:rPr lang="tr-TR" sz="2400" dirty="0">
                <a:solidFill>
                  <a:prstClr val="black"/>
                </a:solidFill>
                <a:ea typeface="Times New Roman"/>
                <a:cs typeface="Times New Roman"/>
              </a:rPr>
              <a:t>15.Harita okuryazarlığına yönelik harita okuma, yorumlama, sorgulama ve çizim becerisi kazanması</a:t>
            </a:r>
            <a:r>
              <a:rPr lang="tr-TR" sz="2400" dirty="0" smtClean="0">
                <a:solidFill>
                  <a:prstClr val="black"/>
                </a:solidFill>
                <a:ea typeface="Times New Roman"/>
                <a:cs typeface="Times New Roman"/>
              </a:rPr>
              <a:t>,</a:t>
            </a:r>
            <a:endParaRPr lang="tr-TR" sz="2400" dirty="0">
              <a:solidFill>
                <a:prstClr val="black"/>
              </a:solidFill>
              <a:ea typeface="Times New Roman"/>
              <a:cs typeface="Times New Roman"/>
            </a:endParaRPr>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31</a:t>
            </a:fld>
            <a:endParaRPr lang="tr-TR">
              <a:solidFill>
                <a:prstClr val="black">
                  <a:tint val="75000"/>
                </a:prstClr>
              </a:solidFill>
            </a:endParaRPr>
          </a:p>
        </p:txBody>
      </p:sp>
      <p:pic>
        <p:nvPicPr>
          <p:cNvPr id="1026" name="Picture 2" descr="İlgili resi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420888"/>
            <a:ext cx="8640960"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8089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32</a:t>
            </a:fld>
            <a:endParaRPr lang="tr-TR">
              <a:solidFill>
                <a:prstClr val="black">
                  <a:tint val="75000"/>
                </a:prstClr>
              </a:solidFill>
            </a:endParaRPr>
          </a:p>
        </p:txBody>
      </p:sp>
      <p:sp>
        <p:nvSpPr>
          <p:cNvPr id="4" name="Dikdörtgen 3"/>
          <p:cNvSpPr/>
          <p:nvPr/>
        </p:nvSpPr>
        <p:spPr>
          <a:xfrm>
            <a:off x="251520" y="980728"/>
            <a:ext cx="8424936" cy="2251065"/>
          </a:xfrm>
          <a:prstGeom prst="rect">
            <a:avLst/>
          </a:prstGeom>
        </p:spPr>
        <p:txBody>
          <a:bodyPr wrap="square">
            <a:spAutoFit/>
          </a:bodyPr>
          <a:lstStyle/>
          <a:p>
            <a:pPr lvl="0" indent="-10160">
              <a:lnSpc>
                <a:spcPct val="150000"/>
              </a:lnSpc>
            </a:pPr>
            <a:r>
              <a:rPr lang="tr-TR" sz="2400" dirty="0" smtClean="0">
                <a:solidFill>
                  <a:prstClr val="black"/>
                </a:solidFill>
                <a:ea typeface="Times New Roman"/>
                <a:cs typeface="Times New Roman"/>
              </a:rPr>
              <a:t>16.Türkiye’nin yeni vizyonuna uygun olarak başta Türkiye ile yakın ilişkisi bulunulan bölgeler ve ülkeler olmak üzere dünyadaki gelişmiş ve gelişmekte olan ülkeler hakkında bilgi sahibi olması amaçlanmaktadır.</a:t>
            </a:r>
            <a:endParaRPr lang="tr-TR" sz="2400" dirty="0">
              <a:solidFill>
                <a:prstClr val="black"/>
              </a:solidFill>
              <a:ea typeface="Times New Roman"/>
              <a:cs typeface="Times New Roman"/>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231793"/>
            <a:ext cx="7560839" cy="3538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5"/>
          <p:cNvSpPr/>
          <p:nvPr/>
        </p:nvSpPr>
        <p:spPr>
          <a:xfrm>
            <a:off x="1474886" y="127179"/>
            <a:ext cx="6841529" cy="523220"/>
          </a:xfrm>
          <a:prstGeom prst="rect">
            <a:avLst/>
          </a:prstGeom>
        </p:spPr>
        <p:txBody>
          <a:bodyPr wrap="square">
            <a:spAutoFit/>
          </a:bodyPr>
          <a:lstStyle/>
          <a:p>
            <a:pPr lvl="0" algn="ctr"/>
            <a:r>
              <a:rPr lang="tr-TR" sz="2800" b="1" dirty="0">
                <a:solidFill>
                  <a:prstClr val="black"/>
                </a:solidFill>
              </a:rPr>
              <a:t>ÖĞRETİM </a:t>
            </a:r>
            <a:r>
              <a:rPr lang="tr-TR" sz="2800" b="1" dirty="0" smtClean="0">
                <a:solidFill>
                  <a:prstClr val="black"/>
                </a:solidFill>
              </a:rPr>
              <a:t>PROGRAMINI</a:t>
            </a:r>
            <a:r>
              <a:rPr lang="tr-TR" sz="2800" dirty="0" smtClean="0">
                <a:solidFill>
                  <a:prstClr val="black"/>
                </a:solidFill>
              </a:rPr>
              <a:t>N </a:t>
            </a:r>
            <a:r>
              <a:rPr lang="tr-TR" sz="2800" b="1" dirty="0" smtClean="0">
                <a:solidFill>
                  <a:prstClr val="black"/>
                </a:solidFill>
              </a:rPr>
              <a:t>GENEL </a:t>
            </a:r>
            <a:r>
              <a:rPr lang="tr-TR" sz="2800" b="1" dirty="0">
                <a:solidFill>
                  <a:prstClr val="black"/>
                </a:solidFill>
              </a:rPr>
              <a:t>AMAÇLARI </a:t>
            </a:r>
          </a:p>
        </p:txBody>
      </p:sp>
    </p:spTree>
    <p:extLst>
      <p:ext uri="{BB962C8B-B14F-4D97-AF65-F5344CB8AC3E}">
        <p14:creationId xmlns:p14="http://schemas.microsoft.com/office/powerpoint/2010/main" xmlns="" val="1405274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6914" y="2387022"/>
            <a:ext cx="9144000" cy="584775"/>
          </a:xfrm>
          <a:prstGeom prst="rect">
            <a:avLst/>
          </a:prstGeom>
        </p:spPr>
        <p:txBody>
          <a:bodyPr wrap="square">
            <a:spAutoFit/>
          </a:bodyPr>
          <a:lstStyle/>
          <a:p>
            <a:pPr algn="ctr"/>
            <a:r>
              <a:rPr lang="tr-TR" sz="3200" b="1" dirty="0">
                <a:latin typeface="+mj-lt"/>
                <a:cs typeface="Arial" pitchFamily="34" charset="0"/>
              </a:rPr>
              <a:t>GİRİŞ</a:t>
            </a:r>
            <a:endParaRPr lang="tr-TR" dirty="0">
              <a:latin typeface="+mj-lt"/>
              <a:cs typeface="Arial" pitchFamily="34" charset="0"/>
            </a:endParaRPr>
          </a:p>
        </p:txBody>
      </p:sp>
      <p:sp>
        <p:nvSpPr>
          <p:cNvPr id="3" name="Dikdörtgen 2"/>
          <p:cNvSpPr/>
          <p:nvPr/>
        </p:nvSpPr>
        <p:spPr>
          <a:xfrm>
            <a:off x="281508" y="3356992"/>
            <a:ext cx="8568951" cy="1938992"/>
          </a:xfrm>
          <a:prstGeom prst="rect">
            <a:avLst/>
          </a:prstGeom>
        </p:spPr>
        <p:txBody>
          <a:bodyPr wrap="square">
            <a:spAutoFit/>
          </a:bodyPr>
          <a:lstStyle/>
          <a:p>
            <a:pPr algn="just"/>
            <a:r>
              <a:rPr lang="tr-TR" sz="2400" dirty="0">
                <a:cs typeface="Arial" pitchFamily="34" charset="0"/>
              </a:rPr>
              <a:t>Eğitim ve öğretim, çağın gereklerine uygun olarak sürekli gelişen birikim ve tecrübeler ışığında yenilenen ve bitmeyen bir </a:t>
            </a:r>
            <a:r>
              <a:rPr lang="tr-TR" sz="2400" dirty="0" smtClean="0">
                <a:cs typeface="Arial" pitchFamily="34" charset="0"/>
              </a:rPr>
              <a:t>süreçtir. </a:t>
            </a:r>
            <a:r>
              <a:rPr lang="tr-TR" sz="2400" dirty="0">
                <a:cs typeface="Arial" pitchFamily="34" charset="0"/>
              </a:rPr>
              <a:t>Eğitim süreci ile kazanılan beceriler, bireylerin hayat standartlarının gelişmesinin yanı sıra ülkelerin küresel rekabet kapasitelerine ve demokratik gelişimlerine de önemli katkılarda bulunmaktadır</a:t>
            </a:r>
            <a:r>
              <a:rPr lang="tr-TR" sz="2400" dirty="0" smtClean="0">
                <a:cs typeface="Arial" pitchFamily="34" charset="0"/>
              </a:rPr>
              <a:t>.</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92" y="1052736"/>
            <a:ext cx="3891136" cy="2452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9617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2400" dirty="0">
                <a:cs typeface="Arial" pitchFamily="34" charset="0"/>
              </a:rPr>
              <a:t>Özellikle   eğitim programlarının kalitesi günümüzün sosyal ve ekonomik şartlarında etkin rol oynayabilecek bireyler yetiştirebilmenin yanında  eğitim sistemlerinin uluslararası alanda rekabet edebilirliği ile doğrudan ilişkilendirilmektedir</a:t>
            </a:r>
            <a:r>
              <a:rPr lang="tr-TR" sz="2400" dirty="0" smtClean="0">
                <a:cs typeface="Arial" pitchFamily="34" charset="0"/>
              </a:rPr>
              <a:t>.</a:t>
            </a:r>
          </a:p>
          <a:p>
            <a:r>
              <a:rPr lang="tr-TR" sz="2400" dirty="0" smtClean="0">
                <a:cs typeface="Arial" pitchFamily="34" charset="0"/>
              </a:rPr>
              <a:t> </a:t>
            </a:r>
            <a:endParaRPr lang="tr-TR" sz="2400" dirty="0">
              <a:cs typeface="Arial" pitchFamily="34" charset="0"/>
            </a:endParaRPr>
          </a:p>
          <a:p>
            <a:endParaRPr lang="tr-TR" sz="2400" dirty="0"/>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5</a:t>
            </a:fld>
            <a:endParaRPr lang="tr-TR">
              <a:solidFill>
                <a:prstClr val="black">
                  <a:tint val="75000"/>
                </a:prstClr>
              </a:solidFill>
            </a:endParaRPr>
          </a:p>
        </p:txBody>
      </p:sp>
      <p:pic>
        <p:nvPicPr>
          <p:cNvPr id="1026" name="Picture 2" descr="C:\Users\Işın\Desktop\rekabet-avantaji-kazanmak-620x3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284984"/>
            <a:ext cx="8424936"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287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2539008"/>
            <a:ext cx="4536504" cy="3231654"/>
          </a:xfrm>
          <a:prstGeom prst="rect">
            <a:avLst/>
          </a:prstGeom>
        </p:spPr>
        <p:txBody>
          <a:bodyPr wrap="square">
            <a:spAutoFit/>
          </a:bodyPr>
          <a:lstStyle/>
          <a:p>
            <a:pPr marL="457200" indent="-457200" algn="just">
              <a:lnSpc>
                <a:spcPct val="150000"/>
              </a:lnSpc>
              <a:buAutoNum type="arabicPeriod"/>
            </a:pPr>
            <a:r>
              <a:rPr lang="tr-TR" sz="2400" dirty="0" smtClean="0">
                <a:solidFill>
                  <a:prstClr val="black"/>
                </a:solidFill>
              </a:rPr>
              <a:t>Bireyin </a:t>
            </a:r>
            <a:r>
              <a:rPr lang="tr-TR" sz="2400" dirty="0">
                <a:solidFill>
                  <a:prstClr val="black"/>
                </a:solidFill>
              </a:rPr>
              <a:t>ve toplumun değişen talepleri</a:t>
            </a:r>
            <a:r>
              <a:rPr lang="tr-TR" sz="2400" dirty="0" smtClean="0">
                <a:solidFill>
                  <a:prstClr val="black"/>
                </a:solidFill>
              </a:rPr>
              <a:t>,</a:t>
            </a:r>
          </a:p>
          <a:p>
            <a:pPr marL="457200" indent="-457200" algn="just">
              <a:lnSpc>
                <a:spcPct val="150000"/>
              </a:lnSpc>
              <a:buAutoNum type="arabicPeriod"/>
            </a:pPr>
            <a:r>
              <a:rPr lang="tr-TR" sz="2400" dirty="0" smtClean="0">
                <a:solidFill>
                  <a:prstClr val="black"/>
                </a:solidFill>
              </a:rPr>
              <a:t>Bilim ve teknoloji ve </a:t>
            </a:r>
            <a:r>
              <a:rPr lang="tr-TR" sz="2400" dirty="0" err="1" smtClean="0">
                <a:solidFill>
                  <a:prstClr val="black"/>
                </a:solidFill>
              </a:rPr>
              <a:t>inovasyon</a:t>
            </a:r>
            <a:r>
              <a:rPr lang="tr-TR" sz="2400" dirty="0" smtClean="0">
                <a:solidFill>
                  <a:prstClr val="black"/>
                </a:solidFill>
              </a:rPr>
              <a:t> alanındaki çok hızlı değişimler ve gelişmeler,</a:t>
            </a:r>
          </a:p>
          <a:p>
            <a:pPr marL="457200" indent="-457200" algn="just">
              <a:buAutoNum type="arabicPeriod"/>
            </a:pPr>
            <a:endParaRPr lang="tr-TR" sz="2400" dirty="0">
              <a:solidFill>
                <a:prstClr val="black"/>
              </a:solidFill>
            </a:endParaRPr>
          </a:p>
        </p:txBody>
      </p:sp>
      <p:sp>
        <p:nvSpPr>
          <p:cNvPr id="3" name="Metin kutusu 2"/>
          <p:cNvSpPr txBox="1"/>
          <p:nvPr/>
        </p:nvSpPr>
        <p:spPr>
          <a:xfrm>
            <a:off x="179512" y="1268760"/>
            <a:ext cx="6480720" cy="523220"/>
          </a:xfrm>
          <a:prstGeom prst="rect">
            <a:avLst/>
          </a:prstGeom>
          <a:noFill/>
        </p:spPr>
        <p:txBody>
          <a:bodyPr wrap="square" rtlCol="0">
            <a:spAutoFit/>
          </a:bodyPr>
          <a:lstStyle/>
          <a:p>
            <a:r>
              <a:rPr lang="tr-TR" sz="2800" b="1" dirty="0" smtClean="0"/>
              <a:t>Programın Güncellenme Gerekçeleri</a:t>
            </a:r>
            <a:endParaRPr lang="tr-TR" sz="2800" b="1" dirty="0"/>
          </a:p>
        </p:txBody>
      </p:sp>
      <p:pic>
        <p:nvPicPr>
          <p:cNvPr id="1026" name="Picture 2" descr="İlgili resi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5240" y="1791980"/>
            <a:ext cx="3760139" cy="4445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592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1268760"/>
            <a:ext cx="5112568" cy="4032448"/>
          </a:xfrm>
        </p:spPr>
        <p:txBody>
          <a:bodyPr/>
          <a:lstStyle/>
          <a:p>
            <a:pPr marL="0" indent="0">
              <a:lnSpc>
                <a:spcPct val="150000"/>
              </a:lnSpc>
              <a:buNone/>
            </a:pPr>
            <a:r>
              <a:rPr lang="tr-TR" sz="2400" dirty="0" smtClean="0">
                <a:solidFill>
                  <a:prstClr val="black"/>
                </a:solidFill>
              </a:rPr>
              <a:t>3</a:t>
            </a:r>
            <a:r>
              <a:rPr lang="tr-TR" dirty="0" smtClean="0">
                <a:solidFill>
                  <a:prstClr val="black"/>
                </a:solidFill>
              </a:rPr>
              <a:t>.</a:t>
            </a:r>
            <a:r>
              <a:rPr lang="tr-TR" sz="2400" dirty="0" smtClean="0">
                <a:solidFill>
                  <a:prstClr val="black"/>
                </a:solidFill>
              </a:rPr>
              <a:t>Öğrenme </a:t>
            </a:r>
            <a:r>
              <a:rPr lang="tr-TR" sz="2400" dirty="0">
                <a:solidFill>
                  <a:prstClr val="black"/>
                </a:solidFill>
              </a:rPr>
              <a:t>öğretme yaklaşım, kuram ve stratejilerinde son yıllarda gerçekleşen köklü değişim ve gelişmeler,</a:t>
            </a:r>
          </a:p>
          <a:p>
            <a:pPr marL="0" indent="0">
              <a:lnSpc>
                <a:spcPct val="150000"/>
              </a:lnSpc>
              <a:buNone/>
            </a:pPr>
            <a:r>
              <a:rPr lang="tr-TR" sz="2400" dirty="0" smtClean="0">
                <a:solidFill>
                  <a:prstClr val="black"/>
                </a:solidFill>
              </a:rPr>
              <a:t>4. Ulusal </a:t>
            </a:r>
            <a:r>
              <a:rPr lang="tr-TR" sz="2400" dirty="0">
                <a:solidFill>
                  <a:prstClr val="black"/>
                </a:solidFill>
              </a:rPr>
              <a:t>ve uluslararası değerlendirmelerin sonuçları (PİSSA ve TIMSS  sınav sonuçları), </a:t>
            </a:r>
          </a:p>
          <a:p>
            <a:pPr marL="457200" indent="-457200">
              <a:buAutoNum type="arabicPeriod"/>
            </a:pPr>
            <a:endParaRPr lang="tr-TR" dirty="0">
              <a:solidFill>
                <a:prstClr val="black"/>
              </a:solidFill>
            </a:endParaRPr>
          </a:p>
          <a:p>
            <a:endParaRPr lang="tr-TR" dirty="0"/>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7</a:t>
            </a:fld>
            <a:endParaRPr lang="tr-TR">
              <a:solidFill>
                <a:prstClr val="black">
                  <a:tint val="75000"/>
                </a:prstClr>
              </a:solidFill>
            </a:endParaRPr>
          </a:p>
        </p:txBody>
      </p:sp>
      <p:pic>
        <p:nvPicPr>
          <p:cNvPr id="6" name="Picture 2" descr="http://www.serka.gov.tr/store/img/agri-cograya-1177299-310x19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976932"/>
            <a:ext cx="3563888" cy="4828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743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7390C2E7-B5DC-4286-B376-B5CAD751D34E}" type="slidenum">
              <a:rPr lang="tr-TR" smtClean="0">
                <a:solidFill>
                  <a:prstClr val="black">
                    <a:tint val="75000"/>
                  </a:prstClr>
                </a:solidFill>
              </a:rPr>
              <a:pPr>
                <a:defRPr/>
              </a:pPr>
              <a:t>8</a:t>
            </a:fld>
            <a:endParaRPr lang="tr-TR">
              <a:solidFill>
                <a:prstClr val="black">
                  <a:tint val="75000"/>
                </a:prstClr>
              </a:solidFill>
            </a:endParaRPr>
          </a:p>
        </p:txBody>
      </p:sp>
      <p:sp>
        <p:nvSpPr>
          <p:cNvPr id="5" name="Dikdörtgen 4"/>
          <p:cNvSpPr/>
          <p:nvPr/>
        </p:nvSpPr>
        <p:spPr>
          <a:xfrm>
            <a:off x="179512" y="4077072"/>
            <a:ext cx="8496944" cy="2677656"/>
          </a:xfrm>
          <a:prstGeom prst="rect">
            <a:avLst/>
          </a:prstGeom>
        </p:spPr>
        <p:txBody>
          <a:bodyPr wrap="square">
            <a:spAutoFit/>
          </a:bodyPr>
          <a:lstStyle/>
          <a:p>
            <a:r>
              <a:rPr lang="tr-TR" sz="2400" dirty="0">
                <a:solidFill>
                  <a:prstClr val="black"/>
                </a:solidFill>
              </a:rPr>
              <a:t>5</a:t>
            </a:r>
            <a:r>
              <a:rPr lang="tr-TR" sz="2400" dirty="0" smtClean="0">
                <a:solidFill>
                  <a:prstClr val="black"/>
                </a:solidFill>
              </a:rPr>
              <a:t>. Tüm </a:t>
            </a:r>
            <a:r>
              <a:rPr lang="tr-TR" sz="2400" dirty="0">
                <a:solidFill>
                  <a:prstClr val="black"/>
                </a:solidFill>
              </a:rPr>
              <a:t>dünyada yerel, bölgesel, küresel </a:t>
            </a:r>
            <a:r>
              <a:rPr lang="tr-TR" sz="2400" dirty="0" smtClean="0">
                <a:solidFill>
                  <a:prstClr val="black"/>
                </a:solidFill>
              </a:rPr>
              <a:t>ölçekteki ülkeler arası </a:t>
            </a:r>
            <a:r>
              <a:rPr lang="tr-TR" sz="2400" dirty="0">
                <a:solidFill>
                  <a:prstClr val="black"/>
                </a:solidFill>
              </a:rPr>
              <a:t>etkileşimler,</a:t>
            </a:r>
          </a:p>
          <a:p>
            <a:r>
              <a:rPr lang="tr-TR" sz="2400" dirty="0">
                <a:solidFill>
                  <a:prstClr val="black"/>
                </a:solidFill>
              </a:rPr>
              <a:t>6</a:t>
            </a:r>
            <a:r>
              <a:rPr lang="tr-TR" sz="2400" dirty="0" smtClean="0">
                <a:solidFill>
                  <a:prstClr val="black"/>
                </a:solidFill>
              </a:rPr>
              <a:t>. Dünyada çok hızlı bir şekilde  </a:t>
            </a:r>
            <a:r>
              <a:rPr lang="tr-TR" sz="2400" dirty="0">
                <a:solidFill>
                  <a:prstClr val="black"/>
                </a:solidFill>
              </a:rPr>
              <a:t>yaşanan sosyal ve siyasal </a:t>
            </a:r>
            <a:r>
              <a:rPr lang="tr-TR" sz="2400" dirty="0" smtClean="0">
                <a:solidFill>
                  <a:prstClr val="black"/>
                </a:solidFill>
              </a:rPr>
              <a:t> kültürel ve ekonomik değişimler</a:t>
            </a:r>
            <a:r>
              <a:rPr lang="tr-TR" sz="2400" dirty="0">
                <a:solidFill>
                  <a:prstClr val="black"/>
                </a:solidFill>
              </a:rPr>
              <a:t>,</a:t>
            </a:r>
          </a:p>
          <a:p>
            <a:r>
              <a:rPr lang="tr-TR" sz="2400" dirty="0" smtClean="0">
                <a:solidFill>
                  <a:prstClr val="black"/>
                </a:solidFill>
              </a:rPr>
              <a:t>7. Sahadan gelen (özellikle öğretmen ve velilerden) </a:t>
            </a:r>
            <a:r>
              <a:rPr lang="tr-TR" sz="2400" dirty="0">
                <a:solidFill>
                  <a:prstClr val="black"/>
                </a:solidFill>
              </a:rPr>
              <a:t>istek ve eleştiriler,</a:t>
            </a:r>
          </a:p>
          <a:p>
            <a:r>
              <a:rPr lang="tr-TR" sz="2400" dirty="0">
                <a:solidFill>
                  <a:prstClr val="black"/>
                </a:solidFill>
              </a:rPr>
              <a:t>öğretim programlarının güncellenmesi, ihtiyacını ortaya çıkarmıştır.</a:t>
            </a:r>
          </a:p>
        </p:txBody>
      </p:sp>
      <p:pic>
        <p:nvPicPr>
          <p:cNvPr id="7" name="Picture 2" descr="coğrafya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980728"/>
            <a:ext cx="7488832"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3895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sz="2400" dirty="0" smtClean="0"/>
              <a:t>8. 21.yy </a:t>
            </a:r>
            <a:r>
              <a:rPr lang="tr-TR" sz="2400" dirty="0"/>
              <a:t>becerilerine sahip </a:t>
            </a:r>
            <a:r>
              <a:rPr lang="tr-TR" sz="2400" dirty="0" err="1"/>
              <a:t>küresellleşen</a:t>
            </a:r>
            <a:r>
              <a:rPr lang="tr-TR" sz="2400" dirty="0"/>
              <a:t> Dünyada kendi milli ve manevi değerlerini benimseyen, farklılıklarla  birlikte yaşama becerisine </a:t>
            </a:r>
            <a:r>
              <a:rPr lang="tr-TR" sz="2400" dirty="0" err="1" smtClean="0"/>
              <a:t>sahip,ayakta</a:t>
            </a:r>
            <a:r>
              <a:rPr lang="tr-TR" sz="2400" dirty="0" smtClean="0"/>
              <a:t> </a:t>
            </a:r>
            <a:r>
              <a:rPr lang="tr-TR" sz="2400" dirty="0"/>
              <a:t>durabilen bireyler yetiştirme hedefi </a:t>
            </a:r>
          </a:p>
          <a:p>
            <a:pPr marL="0" indent="0" algn="just">
              <a:buNone/>
            </a:pPr>
            <a:r>
              <a:rPr lang="tr-TR" sz="2400" dirty="0"/>
              <a:t>Programın revize gerekçeleri arasında yer almaktadır.</a:t>
            </a:r>
          </a:p>
          <a:p>
            <a:pPr marL="0" indent="0" algn="just">
              <a:buNone/>
            </a:pPr>
            <a:endParaRPr lang="tr-TR" dirty="0"/>
          </a:p>
          <a:p>
            <a:pPr algn="just"/>
            <a:endParaRPr lang="tr-TR" dirty="0"/>
          </a:p>
        </p:txBody>
      </p:sp>
      <p:sp>
        <p:nvSpPr>
          <p:cNvPr id="4" name="Veri Yer Tutucusu 3"/>
          <p:cNvSpPr>
            <a:spLocks noGrp="1"/>
          </p:cNvSpPr>
          <p:nvPr>
            <p:ph type="dt" sz="half" idx="10"/>
          </p:nvPr>
        </p:nvSpPr>
        <p:spPr/>
        <p:txBody>
          <a:bodyPr/>
          <a:lstStyle/>
          <a:p>
            <a:pPr>
              <a:defRPr/>
            </a:pPr>
            <a:fld id="{FC667F31-5D82-4849-B410-360C3295E8AA}" type="datetime1">
              <a:rPr lang="tr-TR" smtClean="0">
                <a:solidFill>
                  <a:prstClr val="black">
                    <a:tint val="75000"/>
                  </a:prstClr>
                </a:solidFill>
              </a:rPr>
              <a:pPr>
                <a:defRPr/>
              </a:pPr>
              <a:t>05.05.2017</a:t>
            </a:fld>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67239F88-9A1E-4376-954D-4B74B80AE1B9}" type="slidenum">
              <a:rPr lang="tr-TR" smtClean="0">
                <a:solidFill>
                  <a:prstClr val="black">
                    <a:tint val="75000"/>
                  </a:prstClr>
                </a:solidFill>
              </a:rPr>
              <a:pPr>
                <a:defRPr/>
              </a:pPr>
              <a:t>9</a:t>
            </a:fld>
            <a:endParaRPr lang="tr-TR">
              <a:solidFill>
                <a:prstClr val="black">
                  <a:tint val="75000"/>
                </a:prstClr>
              </a:solidFill>
            </a:endParaRPr>
          </a:p>
        </p:txBody>
      </p:sp>
      <p:pic>
        <p:nvPicPr>
          <p:cNvPr id="2050" name="Picture 2" descr="C:\Users\Işın\Desktop\58739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212976"/>
            <a:ext cx="8496944"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9102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1184</Words>
  <Application>Microsoft Office PowerPoint</Application>
  <PresentationFormat>Ekran Gösterisi (4:3)</PresentationFormat>
  <Paragraphs>134</Paragraphs>
  <Slides>32</Slides>
  <Notes>1</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ORTAÖĞRETİMCOĞRAFYA DERSİ ÖĞRETİM PROGRAMI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ÖĞRETİM PROGRAMININ GENEL AMAÇLARI </vt:lpstr>
      <vt:lpstr>Slayt 25</vt:lpstr>
      <vt:lpstr>Slayt 26</vt:lpstr>
      <vt:lpstr>Slayt 27</vt:lpstr>
      <vt:lpstr>Slayt 28</vt:lpstr>
      <vt:lpstr>ÖĞRETİM PROGRAMININ GENEL AMAÇLARI </vt:lpstr>
      <vt:lpstr>Slayt 30</vt:lpstr>
      <vt:lpstr>ÖĞRETİM PROGRAMININ GENEL AMAÇLARI </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Işın</dc:creator>
  <cp:lastModifiedBy>Ertan</cp:lastModifiedBy>
  <cp:revision>60</cp:revision>
  <dcterms:created xsi:type="dcterms:W3CDTF">2017-04-28T19:20:18Z</dcterms:created>
  <dcterms:modified xsi:type="dcterms:W3CDTF">2017-05-05T13:28:21Z</dcterms:modified>
</cp:coreProperties>
</file>